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FF"/>
    <a:srgbClr val="E7E7E7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41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434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63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50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053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80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6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050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060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256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1A85C-CF0C-4DCE-829C-73156AE54DE7}" type="datetimeFigureOut">
              <a:rPr lang="en-GB" smtClean="0"/>
              <a:t>29/10/2018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E5360-FBC0-44A2-A20D-0321FDB772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09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792471"/>
              </p:ext>
            </p:extLst>
          </p:nvPr>
        </p:nvGraphicFramePr>
        <p:xfrm>
          <a:off x="121313" y="160108"/>
          <a:ext cx="11875068" cy="6540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767">
                  <a:extLst>
                    <a:ext uri="{9D8B030D-6E8A-4147-A177-3AD203B41FA5}">
                      <a16:colId xmlns:a16="http://schemas.microsoft.com/office/drawing/2014/main" val="144795966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62281871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827999373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1797539366"/>
                    </a:ext>
                  </a:extLst>
                </a:gridCol>
              </a:tblGrid>
              <a:tr h="2180314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travel at an average speed of 40mph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….. miles in 30mins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travel at an average speed of 60mph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6miles in …mins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 travel 4miles in 10mins</a:t>
                      </a:r>
                    </a:p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travel at an average speed of 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travel at an average speed of 24mph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….. miles in 20mins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857035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I travel 9miles in 20mins</a:t>
                      </a:r>
                    </a:p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aseline="0" dirty="0" smtClean="0">
                          <a:solidFill>
                            <a:schemeClr val="tx1"/>
                          </a:solidFill>
                        </a:rPr>
                        <a:t> travel at an average speed of 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 travel 7miles in 15mins</a:t>
                      </a:r>
                    </a:p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travel at an average speed of 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travel at an average speed of 32mph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….. miles in 15mins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travel at an average speed of 36mph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3miles in …mins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155631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travel at an average speed of 40mph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8miles in …mins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travel at an average speed of 30mph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….. miles in 10mins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I travel 7.5miles in 30mins</a:t>
                      </a:r>
                    </a:p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aseline="0" dirty="0" smtClean="0">
                          <a:solidFill>
                            <a:schemeClr val="tx1"/>
                          </a:solidFill>
                        </a:rPr>
                        <a:t> travel at an average speed of 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 travel 8miles in 12mins</a:t>
                      </a:r>
                    </a:p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travel at an average speed of ………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39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28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32820"/>
              </p:ext>
            </p:extLst>
          </p:nvPr>
        </p:nvGraphicFramePr>
        <p:xfrm>
          <a:off x="121313" y="160108"/>
          <a:ext cx="11875068" cy="6540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767">
                  <a:extLst>
                    <a:ext uri="{9D8B030D-6E8A-4147-A177-3AD203B41FA5}">
                      <a16:colId xmlns:a16="http://schemas.microsoft.com/office/drawing/2014/main" val="144795966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62281871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827999373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1797539366"/>
                    </a:ext>
                  </a:extLst>
                </a:gridCol>
              </a:tblGrid>
              <a:tr h="2180314">
                <a:tc>
                  <a:txBody>
                    <a:bodyPr/>
                    <a:lstStyle/>
                    <a:p>
                      <a:pPr algn="ctr">
                        <a:tabLst/>
                      </a:pPr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857035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ctr"/>
                      <a:endParaRPr lang="en-GB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155631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39763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637534"/>
              </p:ext>
            </p:extLst>
          </p:nvPr>
        </p:nvGraphicFramePr>
        <p:xfrm>
          <a:off x="478725" y="1499840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271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1076271">
                  <a:extLst>
                    <a:ext uri="{9D8B030D-6E8A-4147-A177-3AD203B41FA5}">
                      <a16:colId xmlns:a16="http://schemas.microsoft.com/office/drawing/2014/main" val="1349569555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48888"/>
              </p:ext>
            </p:extLst>
          </p:nvPr>
        </p:nvGraphicFramePr>
        <p:xfrm>
          <a:off x="478725" y="834923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40miles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478725" y="681923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1336" y="296026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775686"/>
              </p:ext>
            </p:extLst>
          </p:nvPr>
        </p:nvGraphicFramePr>
        <p:xfrm>
          <a:off x="3517292" y="1456909"/>
          <a:ext cx="215254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68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269068">
                  <a:extLst>
                    <a:ext uri="{9D8B030D-6E8A-4147-A177-3AD203B41FA5}">
                      <a16:colId xmlns:a16="http://schemas.microsoft.com/office/drawing/2014/main" val="3418149346"/>
                    </a:ext>
                  </a:extLst>
                </a:gridCol>
                <a:gridCol w="269068">
                  <a:extLst>
                    <a:ext uri="{9D8B030D-6E8A-4147-A177-3AD203B41FA5}">
                      <a16:colId xmlns:a16="http://schemas.microsoft.com/office/drawing/2014/main" val="3960638611"/>
                    </a:ext>
                  </a:extLst>
                </a:gridCol>
                <a:gridCol w="269068">
                  <a:extLst>
                    <a:ext uri="{9D8B030D-6E8A-4147-A177-3AD203B41FA5}">
                      <a16:colId xmlns:a16="http://schemas.microsoft.com/office/drawing/2014/main" val="4046667327"/>
                    </a:ext>
                  </a:extLst>
                </a:gridCol>
                <a:gridCol w="269068">
                  <a:extLst>
                    <a:ext uri="{9D8B030D-6E8A-4147-A177-3AD203B41FA5}">
                      <a16:colId xmlns:a16="http://schemas.microsoft.com/office/drawing/2014/main" val="1349569555"/>
                    </a:ext>
                  </a:extLst>
                </a:gridCol>
                <a:gridCol w="269068">
                  <a:extLst>
                    <a:ext uri="{9D8B030D-6E8A-4147-A177-3AD203B41FA5}">
                      <a16:colId xmlns:a16="http://schemas.microsoft.com/office/drawing/2014/main" val="4221737623"/>
                    </a:ext>
                  </a:extLst>
                </a:gridCol>
                <a:gridCol w="269068">
                  <a:extLst>
                    <a:ext uri="{9D8B030D-6E8A-4147-A177-3AD203B41FA5}">
                      <a16:colId xmlns:a16="http://schemas.microsoft.com/office/drawing/2014/main" val="4134878543"/>
                    </a:ext>
                  </a:extLst>
                </a:gridCol>
                <a:gridCol w="269068">
                  <a:extLst>
                    <a:ext uri="{9D8B030D-6E8A-4147-A177-3AD203B41FA5}">
                      <a16:colId xmlns:a16="http://schemas.microsoft.com/office/drawing/2014/main" val="796893866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630759"/>
              </p:ext>
            </p:extLst>
          </p:nvPr>
        </p:nvGraphicFramePr>
        <p:xfrm>
          <a:off x="3517292" y="791992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56miles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3517292" y="638992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19903" y="253095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070167"/>
              </p:ext>
            </p:extLst>
          </p:nvPr>
        </p:nvGraphicFramePr>
        <p:xfrm>
          <a:off x="6372445" y="1449633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757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1323103162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2206198177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1349569555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3561692422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3742213308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757141"/>
              </p:ext>
            </p:extLst>
          </p:nvPr>
        </p:nvGraphicFramePr>
        <p:xfrm>
          <a:off x="6372445" y="784716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?miles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20" name="Straight Arrow Connector 19"/>
          <p:cNvCxnSpPr/>
          <p:nvPr/>
        </p:nvCxnSpPr>
        <p:spPr>
          <a:xfrm>
            <a:off x="6372445" y="631716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75056" y="245819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450239"/>
              </p:ext>
            </p:extLst>
          </p:nvPr>
        </p:nvGraphicFramePr>
        <p:xfrm>
          <a:off x="9345550" y="1449633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514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717514">
                  <a:extLst>
                    <a:ext uri="{9D8B030D-6E8A-4147-A177-3AD203B41FA5}">
                      <a16:colId xmlns:a16="http://schemas.microsoft.com/office/drawing/2014/main" val="3562542389"/>
                    </a:ext>
                  </a:extLst>
                </a:gridCol>
                <a:gridCol w="717514">
                  <a:extLst>
                    <a:ext uri="{9D8B030D-6E8A-4147-A177-3AD203B41FA5}">
                      <a16:colId xmlns:a16="http://schemas.microsoft.com/office/drawing/2014/main" val="761551594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45409"/>
              </p:ext>
            </p:extLst>
          </p:nvPr>
        </p:nvGraphicFramePr>
        <p:xfrm>
          <a:off x="9345550" y="784716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24miles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23" name="Straight Arrow Connector 22"/>
          <p:cNvCxnSpPr/>
          <p:nvPr/>
        </p:nvCxnSpPr>
        <p:spPr>
          <a:xfrm>
            <a:off x="9345550" y="631716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048161" y="245819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422944"/>
              </p:ext>
            </p:extLst>
          </p:nvPr>
        </p:nvGraphicFramePr>
        <p:xfrm>
          <a:off x="3517290" y="3717680"/>
          <a:ext cx="215254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136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538136">
                  <a:extLst>
                    <a:ext uri="{9D8B030D-6E8A-4147-A177-3AD203B41FA5}">
                      <a16:colId xmlns:a16="http://schemas.microsoft.com/office/drawing/2014/main" val="94526185"/>
                    </a:ext>
                  </a:extLst>
                </a:gridCol>
                <a:gridCol w="538136">
                  <a:extLst>
                    <a:ext uri="{9D8B030D-6E8A-4147-A177-3AD203B41FA5}">
                      <a16:colId xmlns:a16="http://schemas.microsoft.com/office/drawing/2014/main" val="2786739993"/>
                    </a:ext>
                  </a:extLst>
                </a:gridCol>
                <a:gridCol w="538136">
                  <a:extLst>
                    <a:ext uri="{9D8B030D-6E8A-4147-A177-3AD203B41FA5}">
                      <a16:colId xmlns:a16="http://schemas.microsoft.com/office/drawing/2014/main" val="3975822586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867"/>
              </p:ext>
            </p:extLst>
          </p:nvPr>
        </p:nvGraphicFramePr>
        <p:xfrm>
          <a:off x="3517290" y="3052763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?miles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27" name="Straight Arrow Connector 26"/>
          <p:cNvCxnSpPr/>
          <p:nvPr/>
        </p:nvCxnSpPr>
        <p:spPr>
          <a:xfrm>
            <a:off x="3517290" y="2899763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19901" y="2513866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757515"/>
              </p:ext>
            </p:extLst>
          </p:nvPr>
        </p:nvGraphicFramePr>
        <p:xfrm>
          <a:off x="447729" y="3717680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514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717514">
                  <a:extLst>
                    <a:ext uri="{9D8B030D-6E8A-4147-A177-3AD203B41FA5}">
                      <a16:colId xmlns:a16="http://schemas.microsoft.com/office/drawing/2014/main" val="3562542389"/>
                    </a:ext>
                  </a:extLst>
                </a:gridCol>
                <a:gridCol w="717514">
                  <a:extLst>
                    <a:ext uri="{9D8B030D-6E8A-4147-A177-3AD203B41FA5}">
                      <a16:colId xmlns:a16="http://schemas.microsoft.com/office/drawing/2014/main" val="761551594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177832"/>
              </p:ext>
            </p:extLst>
          </p:nvPr>
        </p:nvGraphicFramePr>
        <p:xfrm>
          <a:off x="447729" y="3052763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?miles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31" name="Straight Arrow Connector 30"/>
          <p:cNvCxnSpPr/>
          <p:nvPr/>
        </p:nvCxnSpPr>
        <p:spPr>
          <a:xfrm>
            <a:off x="447729" y="2899763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50340" y="2513866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941660"/>
              </p:ext>
            </p:extLst>
          </p:nvPr>
        </p:nvGraphicFramePr>
        <p:xfrm>
          <a:off x="6372443" y="3704623"/>
          <a:ext cx="215254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136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538136">
                  <a:extLst>
                    <a:ext uri="{9D8B030D-6E8A-4147-A177-3AD203B41FA5}">
                      <a16:colId xmlns:a16="http://schemas.microsoft.com/office/drawing/2014/main" val="94526185"/>
                    </a:ext>
                  </a:extLst>
                </a:gridCol>
                <a:gridCol w="538136">
                  <a:extLst>
                    <a:ext uri="{9D8B030D-6E8A-4147-A177-3AD203B41FA5}">
                      <a16:colId xmlns:a16="http://schemas.microsoft.com/office/drawing/2014/main" val="2786739993"/>
                    </a:ext>
                  </a:extLst>
                </a:gridCol>
                <a:gridCol w="538136">
                  <a:extLst>
                    <a:ext uri="{9D8B030D-6E8A-4147-A177-3AD203B41FA5}">
                      <a16:colId xmlns:a16="http://schemas.microsoft.com/office/drawing/2014/main" val="3975822586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150319"/>
              </p:ext>
            </p:extLst>
          </p:nvPr>
        </p:nvGraphicFramePr>
        <p:xfrm>
          <a:off x="6372443" y="3039706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32miles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35" name="Straight Arrow Connector 34"/>
          <p:cNvCxnSpPr/>
          <p:nvPr/>
        </p:nvCxnSpPr>
        <p:spPr>
          <a:xfrm>
            <a:off x="6372443" y="2886706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75054" y="2500809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399"/>
              </p:ext>
            </p:extLst>
          </p:nvPr>
        </p:nvGraphicFramePr>
        <p:xfrm>
          <a:off x="9268595" y="3624560"/>
          <a:ext cx="2502535" cy="459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211455">
                  <a:extLst>
                    <a:ext uri="{9D8B030D-6E8A-4147-A177-3AD203B41FA5}">
                      <a16:colId xmlns:a16="http://schemas.microsoft.com/office/drawing/2014/main" val="1814281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0304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140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2542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5664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3586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9041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1551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1777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8031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2008736"/>
                    </a:ext>
                  </a:extLst>
                </a:gridCol>
              </a:tblGrid>
              <a:tr h="459037"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660403"/>
              </p:ext>
            </p:extLst>
          </p:nvPr>
        </p:nvGraphicFramePr>
        <p:xfrm>
          <a:off x="9268595" y="2959644"/>
          <a:ext cx="249936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360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36miles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39" name="Straight Arrow Connector 38"/>
          <p:cNvCxnSpPr/>
          <p:nvPr/>
        </p:nvCxnSpPr>
        <p:spPr>
          <a:xfrm flipV="1">
            <a:off x="9268595" y="2770495"/>
            <a:ext cx="2499360" cy="3614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848944" y="2381981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9227596" y="367164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?</a:t>
            </a:r>
            <a:endParaRPr lang="en-GB" dirty="0"/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495155"/>
              </p:ext>
            </p:extLst>
          </p:nvPr>
        </p:nvGraphicFramePr>
        <p:xfrm>
          <a:off x="447729" y="5922717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508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430509">
                  <a:extLst>
                    <a:ext uri="{9D8B030D-6E8A-4147-A177-3AD203B41FA5}">
                      <a16:colId xmlns:a16="http://schemas.microsoft.com/office/drawing/2014/main" val="3258976736"/>
                    </a:ext>
                  </a:extLst>
                </a:gridCol>
                <a:gridCol w="430508">
                  <a:extLst>
                    <a:ext uri="{9D8B030D-6E8A-4147-A177-3AD203B41FA5}">
                      <a16:colId xmlns:a16="http://schemas.microsoft.com/office/drawing/2014/main" val="2655684118"/>
                    </a:ext>
                  </a:extLst>
                </a:gridCol>
                <a:gridCol w="430509">
                  <a:extLst>
                    <a:ext uri="{9D8B030D-6E8A-4147-A177-3AD203B41FA5}">
                      <a16:colId xmlns:a16="http://schemas.microsoft.com/office/drawing/2014/main" val="1416314063"/>
                    </a:ext>
                  </a:extLst>
                </a:gridCol>
                <a:gridCol w="430508">
                  <a:extLst>
                    <a:ext uri="{9D8B030D-6E8A-4147-A177-3AD203B41FA5}">
                      <a16:colId xmlns:a16="http://schemas.microsoft.com/office/drawing/2014/main" val="2391746530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282771"/>
              </p:ext>
            </p:extLst>
          </p:nvPr>
        </p:nvGraphicFramePr>
        <p:xfrm>
          <a:off x="447729" y="5257800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40miles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43" name="Straight Arrow Connector 42"/>
          <p:cNvCxnSpPr/>
          <p:nvPr/>
        </p:nvCxnSpPr>
        <p:spPr>
          <a:xfrm>
            <a:off x="447729" y="5104800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88361" y="4692276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876248"/>
              </p:ext>
            </p:extLst>
          </p:nvPr>
        </p:nvGraphicFramePr>
        <p:xfrm>
          <a:off x="3519967" y="5836357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757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1323103162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2206198177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1349569555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3561692422"/>
                    </a:ext>
                  </a:extLst>
                </a:gridCol>
                <a:gridCol w="358757">
                  <a:extLst>
                    <a:ext uri="{9D8B030D-6E8A-4147-A177-3AD203B41FA5}">
                      <a16:colId xmlns:a16="http://schemas.microsoft.com/office/drawing/2014/main" val="3742213308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953117"/>
              </p:ext>
            </p:extLst>
          </p:nvPr>
        </p:nvGraphicFramePr>
        <p:xfrm>
          <a:off x="3519967" y="5171440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30miles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47" name="Straight Arrow Connector 46"/>
          <p:cNvCxnSpPr/>
          <p:nvPr/>
        </p:nvCxnSpPr>
        <p:spPr>
          <a:xfrm>
            <a:off x="3519967" y="5018440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22578" y="4632543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924075"/>
              </p:ext>
            </p:extLst>
          </p:nvPr>
        </p:nvGraphicFramePr>
        <p:xfrm>
          <a:off x="6446490" y="5827363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271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1076271">
                  <a:extLst>
                    <a:ext uri="{9D8B030D-6E8A-4147-A177-3AD203B41FA5}">
                      <a16:colId xmlns:a16="http://schemas.microsoft.com/office/drawing/2014/main" val="1349569555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7.5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823705"/>
              </p:ext>
            </p:extLst>
          </p:nvPr>
        </p:nvGraphicFramePr>
        <p:xfrm>
          <a:off x="6446490" y="5162446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?miles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51" name="Straight Arrow Connector 50"/>
          <p:cNvCxnSpPr/>
          <p:nvPr/>
        </p:nvCxnSpPr>
        <p:spPr>
          <a:xfrm>
            <a:off x="6446490" y="5009446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149101" y="4623549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266809"/>
              </p:ext>
            </p:extLst>
          </p:nvPr>
        </p:nvGraphicFramePr>
        <p:xfrm>
          <a:off x="9512085" y="5841247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508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  <a:gridCol w="430509">
                  <a:extLst>
                    <a:ext uri="{9D8B030D-6E8A-4147-A177-3AD203B41FA5}">
                      <a16:colId xmlns:a16="http://schemas.microsoft.com/office/drawing/2014/main" val="3258976736"/>
                    </a:ext>
                  </a:extLst>
                </a:gridCol>
                <a:gridCol w="430508">
                  <a:extLst>
                    <a:ext uri="{9D8B030D-6E8A-4147-A177-3AD203B41FA5}">
                      <a16:colId xmlns:a16="http://schemas.microsoft.com/office/drawing/2014/main" val="2655684118"/>
                    </a:ext>
                  </a:extLst>
                </a:gridCol>
                <a:gridCol w="430509">
                  <a:extLst>
                    <a:ext uri="{9D8B030D-6E8A-4147-A177-3AD203B41FA5}">
                      <a16:colId xmlns:a16="http://schemas.microsoft.com/office/drawing/2014/main" val="1416314063"/>
                    </a:ext>
                  </a:extLst>
                </a:gridCol>
                <a:gridCol w="430508">
                  <a:extLst>
                    <a:ext uri="{9D8B030D-6E8A-4147-A177-3AD203B41FA5}">
                      <a16:colId xmlns:a16="http://schemas.microsoft.com/office/drawing/2014/main" val="2391746530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029531"/>
              </p:ext>
            </p:extLst>
          </p:nvPr>
        </p:nvGraphicFramePr>
        <p:xfrm>
          <a:off x="9512085" y="5176330"/>
          <a:ext cx="215254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542">
                  <a:extLst>
                    <a:ext uri="{9D8B030D-6E8A-4147-A177-3AD203B41FA5}">
                      <a16:colId xmlns:a16="http://schemas.microsoft.com/office/drawing/2014/main" val="312920147"/>
                    </a:ext>
                  </a:extLst>
                </a:gridCol>
              </a:tblGrid>
              <a:tr h="17923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?miles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946245"/>
                  </a:ext>
                </a:extLst>
              </a:tr>
            </a:tbl>
          </a:graphicData>
        </a:graphic>
      </p:graphicFrame>
      <p:cxnSp>
        <p:nvCxnSpPr>
          <p:cNvPr id="55" name="Straight Arrow Connector 54"/>
          <p:cNvCxnSpPr/>
          <p:nvPr/>
        </p:nvCxnSpPr>
        <p:spPr>
          <a:xfrm>
            <a:off x="9512085" y="5023330"/>
            <a:ext cx="2152542" cy="1549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0152717" y="4610806"/>
            <a:ext cx="933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1hour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3052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91183"/>
              </p:ext>
            </p:extLst>
          </p:nvPr>
        </p:nvGraphicFramePr>
        <p:xfrm>
          <a:off x="121313" y="160108"/>
          <a:ext cx="11875068" cy="6540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767">
                  <a:extLst>
                    <a:ext uri="{9D8B030D-6E8A-4147-A177-3AD203B41FA5}">
                      <a16:colId xmlns:a16="http://schemas.microsoft.com/office/drawing/2014/main" val="144795966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62281871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827999373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1797539366"/>
                    </a:ext>
                  </a:extLst>
                </a:gridCol>
              </a:tblGrid>
              <a:tr h="2180314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If 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4g/cm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5cm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would weigh …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8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weighing 32g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Has a density 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weighing 27g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Has a density 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If 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6g/cm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..cm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would weigh 24g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857035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6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weighing 12g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Has a density 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If 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12g/cm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..cm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would weigh 84g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If 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7g/cm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3cm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would weigh …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7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weighing 35g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Has a density 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155631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11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weighing 55g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Has a density 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If 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9g/cm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4cm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would weigh …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If 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8g/cm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..cm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would weigh 72g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7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weighing 42g</a:t>
                      </a: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Has a density 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39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83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312624"/>
              </p:ext>
            </p:extLst>
          </p:nvPr>
        </p:nvGraphicFramePr>
        <p:xfrm>
          <a:off x="121313" y="160108"/>
          <a:ext cx="11875068" cy="6540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767">
                  <a:extLst>
                    <a:ext uri="{9D8B030D-6E8A-4147-A177-3AD203B41FA5}">
                      <a16:colId xmlns:a16="http://schemas.microsoft.com/office/drawing/2014/main" val="144795966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62281871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827999373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1797539366"/>
                    </a:ext>
                  </a:extLst>
                </a:gridCol>
              </a:tblGrid>
              <a:tr h="2180314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4g/cm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5cm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weighs …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8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weighs 32g</a:t>
                      </a:r>
                    </a:p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Its density is 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weighs 27g</a:t>
                      </a:r>
                    </a:p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Its density is….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6g/cm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..cm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weighs 24g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857035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l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6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weighs 12g</a:t>
                      </a:r>
                    </a:p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Its density 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12g/cm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...cm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weighs 84g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7g/cm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3cm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weighs …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7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weighs 35g</a:t>
                      </a:r>
                    </a:p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Its density 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155631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l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11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weighs 55g</a:t>
                      </a:r>
                    </a:p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Its density 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9g/cm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4cm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weighs …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The density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of a substance is 8g/cm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..cm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weighs 72g</a:t>
                      </a:r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A substance with volume 7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weighs 42g</a:t>
                      </a:r>
                    </a:p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Its density 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397638"/>
                  </a:ext>
                </a:extLst>
              </a:tr>
            </a:tbl>
          </a:graphicData>
        </a:graphic>
      </p:graphicFrame>
      <p:sp>
        <p:nvSpPr>
          <p:cNvPr id="5" name="Cube 4"/>
          <p:cNvSpPr/>
          <p:nvPr/>
        </p:nvSpPr>
        <p:spPr>
          <a:xfrm>
            <a:off x="1260527" y="952798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6" name="Cube 5"/>
          <p:cNvSpPr/>
          <p:nvPr/>
        </p:nvSpPr>
        <p:spPr>
          <a:xfrm>
            <a:off x="4357605" y="3130868"/>
            <a:ext cx="710341" cy="743707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12g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Cube 6"/>
          <p:cNvSpPr/>
          <p:nvPr/>
        </p:nvSpPr>
        <p:spPr>
          <a:xfrm>
            <a:off x="7191210" y="3106960"/>
            <a:ext cx="710341" cy="743707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7g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8" name="Cube 7"/>
          <p:cNvSpPr/>
          <p:nvPr/>
        </p:nvSpPr>
        <p:spPr>
          <a:xfrm>
            <a:off x="7191210" y="5349875"/>
            <a:ext cx="836912" cy="787454"/>
          </a:xfrm>
          <a:prstGeom prst="cub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3.5g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0" name="Cube 9"/>
          <p:cNvSpPr/>
          <p:nvPr/>
        </p:nvSpPr>
        <p:spPr>
          <a:xfrm>
            <a:off x="4357605" y="5329465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9g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" name="Cube 10"/>
          <p:cNvSpPr/>
          <p:nvPr/>
        </p:nvSpPr>
        <p:spPr>
          <a:xfrm>
            <a:off x="10221132" y="929297"/>
            <a:ext cx="710341" cy="743707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2" name="Cube 11"/>
          <p:cNvSpPr/>
          <p:nvPr/>
        </p:nvSpPr>
        <p:spPr>
          <a:xfrm>
            <a:off x="5110563" y="1301150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3" name="Cube 12"/>
          <p:cNvSpPr/>
          <p:nvPr/>
        </p:nvSpPr>
        <p:spPr>
          <a:xfrm>
            <a:off x="8028122" y="1301150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4" name="Cube 13"/>
          <p:cNvSpPr/>
          <p:nvPr/>
        </p:nvSpPr>
        <p:spPr>
          <a:xfrm>
            <a:off x="2234341" y="3499149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5" name="Cube 14"/>
          <p:cNvSpPr/>
          <p:nvPr/>
        </p:nvSpPr>
        <p:spPr>
          <a:xfrm>
            <a:off x="2039315" y="5619322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6" name="Cube 15"/>
          <p:cNvSpPr/>
          <p:nvPr/>
        </p:nvSpPr>
        <p:spPr>
          <a:xfrm>
            <a:off x="11006726" y="3430579"/>
            <a:ext cx="650929" cy="720206"/>
          </a:xfrm>
          <a:prstGeom prst="cub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7" name="Cube 16"/>
          <p:cNvSpPr/>
          <p:nvPr/>
        </p:nvSpPr>
        <p:spPr>
          <a:xfrm>
            <a:off x="11013182" y="5663533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40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50301"/>
              </p:ext>
            </p:extLst>
          </p:nvPr>
        </p:nvGraphicFramePr>
        <p:xfrm>
          <a:off x="121313" y="160108"/>
          <a:ext cx="11875068" cy="6540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767">
                  <a:extLst>
                    <a:ext uri="{9D8B030D-6E8A-4147-A177-3AD203B41FA5}">
                      <a16:colId xmlns:a16="http://schemas.microsoft.com/office/drawing/2014/main" val="144795966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62281871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827999373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1797539366"/>
                    </a:ext>
                  </a:extLst>
                </a:gridCol>
              </a:tblGrid>
              <a:tr h="2180314">
                <a:tc>
                  <a:txBody>
                    <a:bodyPr/>
                    <a:lstStyle/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857035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155631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4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397638"/>
                  </a:ext>
                </a:extLst>
              </a:tr>
            </a:tbl>
          </a:graphicData>
        </a:graphic>
      </p:graphicFrame>
      <p:sp>
        <p:nvSpPr>
          <p:cNvPr id="5" name="Cube 4"/>
          <p:cNvSpPr/>
          <p:nvPr/>
        </p:nvSpPr>
        <p:spPr>
          <a:xfrm>
            <a:off x="329690" y="282360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" name="Cube 10"/>
          <p:cNvSpPr/>
          <p:nvPr/>
        </p:nvSpPr>
        <p:spPr>
          <a:xfrm>
            <a:off x="9249503" y="315648"/>
            <a:ext cx="710341" cy="743707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2" name="Cube 11"/>
          <p:cNvSpPr/>
          <p:nvPr/>
        </p:nvSpPr>
        <p:spPr>
          <a:xfrm>
            <a:off x="3153126" y="1188467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3" name="Cube 12"/>
          <p:cNvSpPr/>
          <p:nvPr/>
        </p:nvSpPr>
        <p:spPr>
          <a:xfrm>
            <a:off x="8028122" y="1122363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8" name="Cube 17"/>
          <p:cNvSpPr/>
          <p:nvPr/>
        </p:nvSpPr>
        <p:spPr>
          <a:xfrm>
            <a:off x="306096" y="1172131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9" name="Cube 18"/>
          <p:cNvSpPr/>
          <p:nvPr/>
        </p:nvSpPr>
        <p:spPr>
          <a:xfrm>
            <a:off x="795236" y="1172131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0" name="Cube 19"/>
          <p:cNvSpPr/>
          <p:nvPr/>
        </p:nvSpPr>
        <p:spPr>
          <a:xfrm>
            <a:off x="1289465" y="1172131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1" name="Cube 20"/>
          <p:cNvSpPr/>
          <p:nvPr/>
        </p:nvSpPr>
        <p:spPr>
          <a:xfrm>
            <a:off x="1768700" y="1172131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2" name="Cube 21"/>
          <p:cNvSpPr/>
          <p:nvPr/>
        </p:nvSpPr>
        <p:spPr>
          <a:xfrm>
            <a:off x="2234341" y="1172131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06096" y="2021356"/>
            <a:ext cx="238414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22861" y="1974122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?g</a:t>
            </a:r>
            <a:endParaRPr lang="en-GB" dirty="0"/>
          </a:p>
        </p:txBody>
      </p:sp>
      <p:sp>
        <p:nvSpPr>
          <p:cNvPr id="25" name="Cube 24"/>
          <p:cNvSpPr/>
          <p:nvPr/>
        </p:nvSpPr>
        <p:spPr>
          <a:xfrm>
            <a:off x="3609036" y="1188467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6" name="Cube 25"/>
          <p:cNvSpPr/>
          <p:nvPr/>
        </p:nvSpPr>
        <p:spPr>
          <a:xfrm>
            <a:off x="4064946" y="1204552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7" name="Cube 26"/>
          <p:cNvSpPr/>
          <p:nvPr/>
        </p:nvSpPr>
        <p:spPr>
          <a:xfrm>
            <a:off x="4532133" y="1220050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8" name="Cube 27"/>
          <p:cNvSpPr/>
          <p:nvPr/>
        </p:nvSpPr>
        <p:spPr>
          <a:xfrm>
            <a:off x="3153126" y="655919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9" name="Cube 28"/>
          <p:cNvSpPr/>
          <p:nvPr/>
        </p:nvSpPr>
        <p:spPr>
          <a:xfrm>
            <a:off x="3609036" y="655919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0" name="Cube 29"/>
          <p:cNvSpPr/>
          <p:nvPr/>
        </p:nvSpPr>
        <p:spPr>
          <a:xfrm>
            <a:off x="4064946" y="672004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1" name="Cube 30"/>
          <p:cNvSpPr/>
          <p:nvPr/>
        </p:nvSpPr>
        <p:spPr>
          <a:xfrm>
            <a:off x="4532133" y="687502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3153126" y="2021356"/>
            <a:ext cx="1855408" cy="194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864410" y="1971500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32g</a:t>
            </a:r>
            <a:endParaRPr lang="en-GB" dirty="0"/>
          </a:p>
        </p:txBody>
      </p:sp>
      <p:sp>
        <p:nvSpPr>
          <p:cNvPr id="35" name="Cube 34"/>
          <p:cNvSpPr/>
          <p:nvPr/>
        </p:nvSpPr>
        <p:spPr>
          <a:xfrm>
            <a:off x="5305531" y="655919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6" name="Cube 35"/>
          <p:cNvSpPr/>
          <p:nvPr/>
        </p:nvSpPr>
        <p:spPr>
          <a:xfrm>
            <a:off x="6254247" y="1095725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7" name="Cube 36"/>
          <p:cNvSpPr/>
          <p:nvPr/>
        </p:nvSpPr>
        <p:spPr>
          <a:xfrm>
            <a:off x="6710157" y="1095725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8" name="Cube 37"/>
          <p:cNvSpPr/>
          <p:nvPr/>
        </p:nvSpPr>
        <p:spPr>
          <a:xfrm>
            <a:off x="7166067" y="1111810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6254247" y="1924091"/>
            <a:ext cx="1417412" cy="2401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965531" y="1878758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32g</a:t>
            </a:r>
            <a:endParaRPr lang="en-GB" dirty="0"/>
          </a:p>
        </p:txBody>
      </p:sp>
      <p:sp>
        <p:nvSpPr>
          <p:cNvPr id="47" name="Cube 46"/>
          <p:cNvSpPr/>
          <p:nvPr/>
        </p:nvSpPr>
        <p:spPr>
          <a:xfrm>
            <a:off x="9164221" y="1165502"/>
            <a:ext cx="710341" cy="743707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6</a:t>
            </a:r>
            <a:r>
              <a:rPr lang="en-GB" sz="2400" dirty="0" smtClean="0">
                <a:solidFill>
                  <a:schemeClr val="tx1"/>
                </a:solidFill>
              </a:rPr>
              <a:t>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48" name="Cube 47"/>
          <p:cNvSpPr/>
          <p:nvPr/>
        </p:nvSpPr>
        <p:spPr>
          <a:xfrm>
            <a:off x="9706395" y="1166490"/>
            <a:ext cx="710341" cy="743707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49" name="Cube 48"/>
          <p:cNvSpPr/>
          <p:nvPr/>
        </p:nvSpPr>
        <p:spPr>
          <a:xfrm>
            <a:off x="10234741" y="1165502"/>
            <a:ext cx="710341" cy="743707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2" name="Cube 51"/>
          <p:cNvSpPr/>
          <p:nvPr/>
        </p:nvSpPr>
        <p:spPr>
          <a:xfrm>
            <a:off x="10764058" y="1173556"/>
            <a:ext cx="710341" cy="743707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9157631" y="2053030"/>
            <a:ext cx="2174559" cy="305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9959844" y="1999174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24g</a:t>
            </a:r>
            <a:endParaRPr lang="en-GB" dirty="0"/>
          </a:p>
        </p:txBody>
      </p:sp>
      <p:sp>
        <p:nvSpPr>
          <p:cNvPr id="57" name="Cube 56"/>
          <p:cNvSpPr/>
          <p:nvPr/>
        </p:nvSpPr>
        <p:spPr>
          <a:xfrm>
            <a:off x="2079971" y="3118830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8" name="Cube 57"/>
          <p:cNvSpPr/>
          <p:nvPr/>
        </p:nvSpPr>
        <p:spPr>
          <a:xfrm>
            <a:off x="306096" y="3092192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9" name="Cube 58"/>
          <p:cNvSpPr/>
          <p:nvPr/>
        </p:nvSpPr>
        <p:spPr>
          <a:xfrm>
            <a:off x="762006" y="3092192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60" name="Cube 59"/>
          <p:cNvSpPr/>
          <p:nvPr/>
        </p:nvSpPr>
        <p:spPr>
          <a:xfrm>
            <a:off x="1217916" y="3108277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306096" y="3920558"/>
            <a:ext cx="1417412" cy="2401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017380" y="3875225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</a:t>
            </a:r>
            <a:r>
              <a:rPr lang="en-GB" dirty="0" smtClean="0"/>
              <a:t>2g</a:t>
            </a:r>
            <a:endParaRPr lang="en-GB" dirty="0"/>
          </a:p>
        </p:txBody>
      </p:sp>
      <p:sp>
        <p:nvSpPr>
          <p:cNvPr id="63" name="Cube 62"/>
          <p:cNvSpPr/>
          <p:nvPr/>
        </p:nvSpPr>
        <p:spPr>
          <a:xfrm>
            <a:off x="317731" y="2577221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64" name="Cube 63"/>
          <p:cNvSpPr/>
          <p:nvPr/>
        </p:nvSpPr>
        <p:spPr>
          <a:xfrm>
            <a:off x="773641" y="2577221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65" name="Cube 64"/>
          <p:cNvSpPr/>
          <p:nvPr/>
        </p:nvSpPr>
        <p:spPr>
          <a:xfrm>
            <a:off x="1229551" y="2593306"/>
            <a:ext cx="650929" cy="72020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66" name="Cube 65"/>
          <p:cNvSpPr/>
          <p:nvPr/>
        </p:nvSpPr>
        <p:spPr>
          <a:xfrm>
            <a:off x="3192255" y="3353549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12g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7" name="Cube 66"/>
          <p:cNvSpPr/>
          <p:nvPr/>
        </p:nvSpPr>
        <p:spPr>
          <a:xfrm>
            <a:off x="3648165" y="3353549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12g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8" name="Cube 67"/>
          <p:cNvSpPr/>
          <p:nvPr/>
        </p:nvSpPr>
        <p:spPr>
          <a:xfrm>
            <a:off x="4104075" y="3369634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12g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9" name="Cube 68"/>
          <p:cNvSpPr/>
          <p:nvPr/>
        </p:nvSpPr>
        <p:spPr>
          <a:xfrm>
            <a:off x="4571262" y="3385132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12g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70" name="Cube 69"/>
          <p:cNvSpPr/>
          <p:nvPr/>
        </p:nvSpPr>
        <p:spPr>
          <a:xfrm>
            <a:off x="3192255" y="2821001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12g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71" name="Cube 70"/>
          <p:cNvSpPr/>
          <p:nvPr/>
        </p:nvSpPr>
        <p:spPr>
          <a:xfrm>
            <a:off x="3648165" y="2821001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12g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72" name="Cube 71"/>
          <p:cNvSpPr/>
          <p:nvPr/>
        </p:nvSpPr>
        <p:spPr>
          <a:xfrm>
            <a:off x="4104075" y="2837086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12g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3192255" y="4186438"/>
            <a:ext cx="1855408" cy="194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ube 74"/>
          <p:cNvSpPr/>
          <p:nvPr/>
        </p:nvSpPr>
        <p:spPr>
          <a:xfrm>
            <a:off x="5310344" y="2834503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12g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862701" y="4152779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84g</a:t>
            </a:r>
            <a:endParaRPr lang="en-GB" dirty="0"/>
          </a:p>
        </p:txBody>
      </p:sp>
      <p:sp>
        <p:nvSpPr>
          <p:cNvPr id="77" name="Cube 76"/>
          <p:cNvSpPr/>
          <p:nvPr/>
        </p:nvSpPr>
        <p:spPr>
          <a:xfrm>
            <a:off x="6209449" y="2479863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7</a:t>
            </a:r>
            <a:r>
              <a:rPr lang="en-GB" sz="2400" dirty="0" smtClean="0">
                <a:solidFill>
                  <a:schemeClr val="tx1"/>
                </a:solidFill>
              </a:rPr>
              <a:t>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78" name="Cube 77"/>
          <p:cNvSpPr/>
          <p:nvPr/>
        </p:nvSpPr>
        <p:spPr>
          <a:xfrm>
            <a:off x="6185855" y="3369634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7</a:t>
            </a:r>
            <a:r>
              <a:rPr lang="en-GB" sz="2400" dirty="0" smtClean="0">
                <a:solidFill>
                  <a:schemeClr val="tx1"/>
                </a:solidFill>
              </a:rPr>
              <a:t>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79" name="Cube 78"/>
          <p:cNvSpPr/>
          <p:nvPr/>
        </p:nvSpPr>
        <p:spPr>
          <a:xfrm>
            <a:off x="6674995" y="3369634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7</a:t>
            </a:r>
            <a:r>
              <a:rPr lang="en-GB" sz="2400" dirty="0" smtClean="0">
                <a:solidFill>
                  <a:schemeClr val="tx1"/>
                </a:solidFill>
              </a:rPr>
              <a:t>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80" name="Cube 79"/>
          <p:cNvSpPr/>
          <p:nvPr/>
        </p:nvSpPr>
        <p:spPr>
          <a:xfrm>
            <a:off x="7169224" y="3369634"/>
            <a:ext cx="650929" cy="72020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7g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6185855" y="4205930"/>
            <a:ext cx="1417837" cy="1292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6828313" y="4171385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?g</a:t>
            </a:r>
            <a:endParaRPr lang="en-GB" dirty="0"/>
          </a:p>
        </p:txBody>
      </p:sp>
      <p:sp>
        <p:nvSpPr>
          <p:cNvPr id="85" name="Cube 84"/>
          <p:cNvSpPr/>
          <p:nvPr/>
        </p:nvSpPr>
        <p:spPr>
          <a:xfrm>
            <a:off x="9141835" y="3167955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86" name="Cube 85"/>
          <p:cNvSpPr/>
          <p:nvPr/>
        </p:nvSpPr>
        <p:spPr>
          <a:xfrm>
            <a:off x="9597745" y="3167955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87" name="Cube 86"/>
          <p:cNvSpPr/>
          <p:nvPr/>
        </p:nvSpPr>
        <p:spPr>
          <a:xfrm>
            <a:off x="10053655" y="3184040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88" name="Cube 87"/>
          <p:cNvSpPr/>
          <p:nvPr/>
        </p:nvSpPr>
        <p:spPr>
          <a:xfrm>
            <a:off x="10520842" y="3199538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89" name="Cube 88"/>
          <p:cNvSpPr/>
          <p:nvPr/>
        </p:nvSpPr>
        <p:spPr>
          <a:xfrm>
            <a:off x="9141835" y="2635407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0" name="Cube 89"/>
          <p:cNvSpPr/>
          <p:nvPr/>
        </p:nvSpPr>
        <p:spPr>
          <a:xfrm>
            <a:off x="9597745" y="2635407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1" name="Cube 90"/>
          <p:cNvSpPr/>
          <p:nvPr/>
        </p:nvSpPr>
        <p:spPr>
          <a:xfrm>
            <a:off x="10053655" y="2651492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9141835" y="4000844"/>
            <a:ext cx="1855408" cy="194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Cube 92"/>
          <p:cNvSpPr/>
          <p:nvPr/>
        </p:nvSpPr>
        <p:spPr>
          <a:xfrm>
            <a:off x="11259924" y="2648909"/>
            <a:ext cx="650929" cy="720206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812281" y="3967185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35g</a:t>
            </a:r>
            <a:endParaRPr lang="en-GB" dirty="0"/>
          </a:p>
        </p:txBody>
      </p:sp>
      <p:sp>
        <p:nvSpPr>
          <p:cNvPr id="95" name="Cube 94"/>
          <p:cNvSpPr/>
          <p:nvPr/>
        </p:nvSpPr>
        <p:spPr>
          <a:xfrm>
            <a:off x="204405" y="5614731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6" name="Cube 95"/>
          <p:cNvSpPr/>
          <p:nvPr/>
        </p:nvSpPr>
        <p:spPr>
          <a:xfrm>
            <a:off x="660315" y="5614731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7" name="Cube 96"/>
          <p:cNvSpPr/>
          <p:nvPr/>
        </p:nvSpPr>
        <p:spPr>
          <a:xfrm>
            <a:off x="1116225" y="5630816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8" name="Cube 97"/>
          <p:cNvSpPr/>
          <p:nvPr/>
        </p:nvSpPr>
        <p:spPr>
          <a:xfrm>
            <a:off x="1583412" y="5646314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9" name="Cube 98"/>
          <p:cNvSpPr/>
          <p:nvPr/>
        </p:nvSpPr>
        <p:spPr>
          <a:xfrm>
            <a:off x="204405" y="5082183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00" name="Cube 99"/>
          <p:cNvSpPr/>
          <p:nvPr/>
        </p:nvSpPr>
        <p:spPr>
          <a:xfrm>
            <a:off x="660315" y="5082183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01" name="Cube 100"/>
          <p:cNvSpPr/>
          <p:nvPr/>
        </p:nvSpPr>
        <p:spPr>
          <a:xfrm>
            <a:off x="1116225" y="5098268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02" name="Straight Arrow Connector 101"/>
          <p:cNvCxnSpPr/>
          <p:nvPr/>
        </p:nvCxnSpPr>
        <p:spPr>
          <a:xfrm flipV="1">
            <a:off x="204405" y="6416624"/>
            <a:ext cx="1855408" cy="194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be 102"/>
          <p:cNvSpPr/>
          <p:nvPr/>
        </p:nvSpPr>
        <p:spPr>
          <a:xfrm>
            <a:off x="2322494" y="4864117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874851" y="6382965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</a:t>
            </a:r>
            <a:r>
              <a:rPr lang="en-GB" dirty="0" smtClean="0"/>
              <a:t>5g</a:t>
            </a:r>
            <a:endParaRPr lang="en-GB" dirty="0"/>
          </a:p>
        </p:txBody>
      </p:sp>
      <p:sp>
        <p:nvSpPr>
          <p:cNvPr id="107" name="Cube 106"/>
          <p:cNvSpPr/>
          <p:nvPr/>
        </p:nvSpPr>
        <p:spPr>
          <a:xfrm>
            <a:off x="187285" y="4536795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08" name="Cube 107"/>
          <p:cNvSpPr/>
          <p:nvPr/>
        </p:nvSpPr>
        <p:spPr>
          <a:xfrm>
            <a:off x="643195" y="4536795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09" name="Cube 108"/>
          <p:cNvSpPr/>
          <p:nvPr/>
        </p:nvSpPr>
        <p:spPr>
          <a:xfrm>
            <a:off x="1099105" y="4552880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0" name="Cube 109"/>
          <p:cNvSpPr/>
          <p:nvPr/>
        </p:nvSpPr>
        <p:spPr>
          <a:xfrm>
            <a:off x="1580516" y="5113540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1" name="Cube 110"/>
          <p:cNvSpPr/>
          <p:nvPr/>
        </p:nvSpPr>
        <p:spPr>
          <a:xfrm>
            <a:off x="5098159" y="5315820"/>
            <a:ext cx="650929" cy="720206"/>
          </a:xfrm>
          <a:prstGeom prst="cub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9g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2" name="Cube 111"/>
          <p:cNvSpPr/>
          <p:nvPr/>
        </p:nvSpPr>
        <p:spPr>
          <a:xfrm>
            <a:off x="3324284" y="5289182"/>
            <a:ext cx="650929" cy="720206"/>
          </a:xfrm>
          <a:prstGeom prst="cub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9g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3" name="Cube 112"/>
          <p:cNvSpPr/>
          <p:nvPr/>
        </p:nvSpPr>
        <p:spPr>
          <a:xfrm>
            <a:off x="3780194" y="5289182"/>
            <a:ext cx="650929" cy="720206"/>
          </a:xfrm>
          <a:prstGeom prst="cub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9g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 flipV="1">
            <a:off x="3324284" y="6137329"/>
            <a:ext cx="1043645" cy="423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3657409" y="6137329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?g</a:t>
            </a:r>
            <a:endParaRPr lang="en-GB" dirty="0"/>
          </a:p>
        </p:txBody>
      </p:sp>
      <p:sp>
        <p:nvSpPr>
          <p:cNvPr id="117" name="Cube 116"/>
          <p:cNvSpPr/>
          <p:nvPr/>
        </p:nvSpPr>
        <p:spPr>
          <a:xfrm>
            <a:off x="3335919" y="4774211"/>
            <a:ext cx="650929" cy="720206"/>
          </a:xfrm>
          <a:prstGeom prst="cub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9g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8" name="Cube 117"/>
          <p:cNvSpPr/>
          <p:nvPr/>
        </p:nvSpPr>
        <p:spPr>
          <a:xfrm>
            <a:off x="3791829" y="4774211"/>
            <a:ext cx="650929" cy="720206"/>
          </a:xfrm>
          <a:prstGeom prst="cub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9g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21" name="Cube 120"/>
          <p:cNvSpPr/>
          <p:nvPr/>
        </p:nvSpPr>
        <p:spPr>
          <a:xfrm>
            <a:off x="6155242" y="5644191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22" name="Cube 121"/>
          <p:cNvSpPr/>
          <p:nvPr/>
        </p:nvSpPr>
        <p:spPr>
          <a:xfrm>
            <a:off x="6611152" y="5644191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23" name="Cube 122"/>
          <p:cNvSpPr/>
          <p:nvPr/>
        </p:nvSpPr>
        <p:spPr>
          <a:xfrm>
            <a:off x="7067062" y="5660276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25" name="Cube 124"/>
          <p:cNvSpPr/>
          <p:nvPr/>
        </p:nvSpPr>
        <p:spPr>
          <a:xfrm>
            <a:off x="6155242" y="5111643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26" name="Cube 125"/>
          <p:cNvSpPr/>
          <p:nvPr/>
        </p:nvSpPr>
        <p:spPr>
          <a:xfrm>
            <a:off x="6611152" y="5111643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27" name="Cube 126"/>
          <p:cNvSpPr/>
          <p:nvPr/>
        </p:nvSpPr>
        <p:spPr>
          <a:xfrm>
            <a:off x="7067062" y="5127728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28" name="Straight Arrow Connector 127"/>
          <p:cNvCxnSpPr/>
          <p:nvPr/>
        </p:nvCxnSpPr>
        <p:spPr>
          <a:xfrm>
            <a:off x="6254247" y="6436116"/>
            <a:ext cx="134033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6703678" y="6366263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72g</a:t>
            </a:r>
            <a:endParaRPr lang="en-GB" dirty="0"/>
          </a:p>
        </p:txBody>
      </p:sp>
      <p:sp>
        <p:nvSpPr>
          <p:cNvPr id="130" name="Cube 129"/>
          <p:cNvSpPr/>
          <p:nvPr/>
        </p:nvSpPr>
        <p:spPr>
          <a:xfrm>
            <a:off x="6138122" y="4566255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31" name="Cube 130"/>
          <p:cNvSpPr/>
          <p:nvPr/>
        </p:nvSpPr>
        <p:spPr>
          <a:xfrm>
            <a:off x="6594032" y="4566255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8</a:t>
            </a:r>
            <a:r>
              <a:rPr lang="en-GB" sz="2400" dirty="0" smtClean="0">
                <a:solidFill>
                  <a:schemeClr val="tx1"/>
                </a:solidFill>
              </a:rPr>
              <a:t>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32" name="Cube 131"/>
          <p:cNvSpPr/>
          <p:nvPr/>
        </p:nvSpPr>
        <p:spPr>
          <a:xfrm>
            <a:off x="7049942" y="4582340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36" name="Cube 135"/>
          <p:cNvSpPr/>
          <p:nvPr/>
        </p:nvSpPr>
        <p:spPr>
          <a:xfrm>
            <a:off x="8041054" y="5161768"/>
            <a:ext cx="650929" cy="720206"/>
          </a:xfrm>
          <a:prstGeom prst="cube">
            <a:avLst/>
          </a:prstGeom>
          <a:solidFill>
            <a:srgbClr val="FFE7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8g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37" name="Cube 136"/>
          <p:cNvSpPr/>
          <p:nvPr/>
        </p:nvSpPr>
        <p:spPr>
          <a:xfrm>
            <a:off x="9108546" y="5410793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38" name="Cube 137"/>
          <p:cNvSpPr/>
          <p:nvPr/>
        </p:nvSpPr>
        <p:spPr>
          <a:xfrm>
            <a:off x="9564456" y="5410793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39" name="Cube 138"/>
          <p:cNvSpPr/>
          <p:nvPr/>
        </p:nvSpPr>
        <p:spPr>
          <a:xfrm>
            <a:off x="10020366" y="5426878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40" name="Cube 139"/>
          <p:cNvSpPr/>
          <p:nvPr/>
        </p:nvSpPr>
        <p:spPr>
          <a:xfrm>
            <a:off x="10487553" y="5442376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41" name="Cube 140"/>
          <p:cNvSpPr/>
          <p:nvPr/>
        </p:nvSpPr>
        <p:spPr>
          <a:xfrm>
            <a:off x="9108546" y="4878245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42" name="Cube 141"/>
          <p:cNvSpPr/>
          <p:nvPr/>
        </p:nvSpPr>
        <p:spPr>
          <a:xfrm>
            <a:off x="9564456" y="4878245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43" name="Cube 142"/>
          <p:cNvSpPr/>
          <p:nvPr/>
        </p:nvSpPr>
        <p:spPr>
          <a:xfrm>
            <a:off x="10020366" y="4894330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44" name="Straight Arrow Connector 143"/>
          <p:cNvCxnSpPr/>
          <p:nvPr/>
        </p:nvCxnSpPr>
        <p:spPr>
          <a:xfrm flipV="1">
            <a:off x="9108546" y="6243682"/>
            <a:ext cx="1855408" cy="1949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Cube 144"/>
          <p:cNvSpPr/>
          <p:nvPr/>
        </p:nvSpPr>
        <p:spPr>
          <a:xfrm>
            <a:off x="11226635" y="4891747"/>
            <a:ext cx="650929" cy="72020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?g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9778992" y="6210023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42g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827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549416"/>
              </p:ext>
            </p:extLst>
          </p:nvPr>
        </p:nvGraphicFramePr>
        <p:xfrm>
          <a:off x="121313" y="160108"/>
          <a:ext cx="11875068" cy="6540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767">
                  <a:extLst>
                    <a:ext uri="{9D8B030D-6E8A-4147-A177-3AD203B41FA5}">
                      <a16:colId xmlns:a16="http://schemas.microsoft.com/office/drawing/2014/main" val="144795966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62281871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827999373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1797539366"/>
                    </a:ext>
                  </a:extLst>
                </a:gridCol>
              </a:tblGrid>
              <a:tr h="21803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area of 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a rectangular sheet that exerts a force of 45N onto a table and has a pressure of 5N/m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pressure exerted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on a table by a rectangular sheet with area of 12m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and force 36N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force onto a table by 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a rectangular sheet with area of 7m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and a pressure of 6N/m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pressure exerted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on a table by a rectangular sheet with area of 16m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and force 32N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857035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force onto a table by 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a rectangular sheet with area of 7m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and a pressure of 4N/m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pressure exerted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on a table by a rectangular sheet with area of 8m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and force 32N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area of 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a rectangular sheet that exerts a force of 45N onto a table and has a pressure of 9N/m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area of 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a rectangular sheet that exerts a force of 36N onto a table and has a pressure of 12N/m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155631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pressure exerted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on a table by a rectangular sheet with area of 4m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and force 32N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area of 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a rectangular sheet that exerts a force of 45N onto a table and has a pressure of 15N/m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force onto a table by 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a rectangular sheet with area of 12m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and a pressure of 3N/m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</a:rPr>
                        <a:t>Find the force onto a table by 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a rectangular sheet with area of 7m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sz="2400" b="0" baseline="0" dirty="0" smtClean="0">
                          <a:solidFill>
                            <a:schemeClr val="tx1"/>
                          </a:solidFill>
                        </a:rPr>
                        <a:t> and a pressure of 5N/m</a:t>
                      </a:r>
                      <a:r>
                        <a:rPr lang="en-GB" sz="2400" b="0" baseline="30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39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20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1313" y="160108"/>
          <a:ext cx="11875068" cy="6540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767">
                  <a:extLst>
                    <a:ext uri="{9D8B030D-6E8A-4147-A177-3AD203B41FA5}">
                      <a16:colId xmlns:a16="http://schemas.microsoft.com/office/drawing/2014/main" val="144795966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622818712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827999373"/>
                    </a:ext>
                  </a:extLst>
                </a:gridCol>
                <a:gridCol w="2968767">
                  <a:extLst>
                    <a:ext uri="{9D8B030D-6E8A-4147-A177-3AD203B41FA5}">
                      <a16:colId xmlns:a16="http://schemas.microsoft.com/office/drawing/2014/main" val="1797539366"/>
                    </a:ext>
                  </a:extLst>
                </a:gridCol>
              </a:tblGrid>
              <a:tr h="2180314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857035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155631"/>
                  </a:ext>
                </a:extLst>
              </a:tr>
              <a:tr h="2180314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397638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44384" y="495946"/>
            <a:ext cx="763005" cy="1503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54464" y="1247614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24000" y="370695"/>
            <a:ext cx="519596" cy="7516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31474" y="515696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003880" y="746528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09772" y="1016781"/>
            <a:ext cx="327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</a:t>
            </a:r>
            <a:endParaRPr lang="en-GB" sz="2400" baseline="30000" dirty="0"/>
          </a:p>
        </p:txBody>
      </p:sp>
      <p:sp>
        <p:nvSpPr>
          <p:cNvPr id="15" name="Rectangle 14"/>
          <p:cNvSpPr/>
          <p:nvPr/>
        </p:nvSpPr>
        <p:spPr>
          <a:xfrm>
            <a:off x="2523476" y="555116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5N</a:t>
            </a:r>
            <a:endParaRPr lang="en-GB" sz="2400" baseline="30000" dirty="0"/>
          </a:p>
        </p:txBody>
      </p:sp>
      <p:sp>
        <p:nvSpPr>
          <p:cNvPr id="16" name="Rectangle 15"/>
          <p:cNvSpPr/>
          <p:nvPr/>
        </p:nvSpPr>
        <p:spPr>
          <a:xfrm>
            <a:off x="1273804" y="1082943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45N</a:t>
            </a:r>
            <a:endParaRPr lang="en-GB" sz="2400" baseline="30000" dirty="0"/>
          </a:p>
        </p:txBody>
      </p:sp>
      <p:sp>
        <p:nvSpPr>
          <p:cNvPr id="17" name="Rectangle 16"/>
          <p:cNvSpPr/>
          <p:nvPr/>
        </p:nvSpPr>
        <p:spPr>
          <a:xfrm>
            <a:off x="6193150" y="2682537"/>
            <a:ext cx="763005" cy="1503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6603230" y="3434205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472766" y="2557286"/>
            <a:ext cx="519596" cy="7516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380240" y="2702287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sp>
        <p:nvSpPr>
          <p:cNvPr id="21" name="Rectangle 20"/>
          <p:cNvSpPr/>
          <p:nvPr/>
        </p:nvSpPr>
        <p:spPr>
          <a:xfrm>
            <a:off x="6358538" y="3203372"/>
            <a:ext cx="327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</a:t>
            </a:r>
            <a:endParaRPr lang="en-GB" sz="2400" baseline="30000" dirty="0"/>
          </a:p>
        </p:txBody>
      </p:sp>
      <p:sp>
        <p:nvSpPr>
          <p:cNvPr id="22" name="Rectangle 21"/>
          <p:cNvSpPr/>
          <p:nvPr/>
        </p:nvSpPr>
        <p:spPr>
          <a:xfrm>
            <a:off x="8472242" y="2741707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9</a:t>
            </a:r>
            <a:r>
              <a:rPr lang="en-GB" sz="2400" dirty="0" smtClean="0"/>
              <a:t>N</a:t>
            </a:r>
            <a:endParaRPr lang="en-GB" sz="2400" baseline="30000" dirty="0"/>
          </a:p>
        </p:txBody>
      </p:sp>
      <p:sp>
        <p:nvSpPr>
          <p:cNvPr id="23" name="Rectangle 22"/>
          <p:cNvSpPr/>
          <p:nvPr/>
        </p:nvSpPr>
        <p:spPr>
          <a:xfrm>
            <a:off x="7222570" y="3269534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45N</a:t>
            </a:r>
            <a:endParaRPr lang="en-GB" sz="2400" baseline="30000" dirty="0"/>
          </a:p>
        </p:txBody>
      </p:sp>
      <p:sp>
        <p:nvSpPr>
          <p:cNvPr id="24" name="Rectangle 23"/>
          <p:cNvSpPr/>
          <p:nvPr/>
        </p:nvSpPr>
        <p:spPr>
          <a:xfrm>
            <a:off x="3201977" y="4875129"/>
            <a:ext cx="763005" cy="1503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3612057" y="5626797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481593" y="4749878"/>
            <a:ext cx="519596" cy="7516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89067" y="4894879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sp>
        <p:nvSpPr>
          <p:cNvPr id="28" name="Rectangle 27"/>
          <p:cNvSpPr/>
          <p:nvPr/>
        </p:nvSpPr>
        <p:spPr>
          <a:xfrm>
            <a:off x="3367365" y="5395964"/>
            <a:ext cx="327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</a:t>
            </a:r>
            <a:endParaRPr lang="en-GB" sz="2400" baseline="30000" dirty="0"/>
          </a:p>
        </p:txBody>
      </p:sp>
      <p:sp>
        <p:nvSpPr>
          <p:cNvPr id="29" name="Rectangle 28"/>
          <p:cNvSpPr/>
          <p:nvPr/>
        </p:nvSpPr>
        <p:spPr>
          <a:xfrm>
            <a:off x="5403323" y="4934299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15N</a:t>
            </a:r>
            <a:endParaRPr lang="en-GB" sz="2400" baseline="30000" dirty="0"/>
          </a:p>
        </p:txBody>
      </p:sp>
      <p:sp>
        <p:nvSpPr>
          <p:cNvPr id="30" name="Rectangle 29"/>
          <p:cNvSpPr/>
          <p:nvPr/>
        </p:nvSpPr>
        <p:spPr>
          <a:xfrm>
            <a:off x="4231397" y="5462126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45N</a:t>
            </a:r>
            <a:endParaRPr lang="en-GB" sz="2400" baseline="30000" dirty="0"/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7969316" y="2929244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4977013" y="5117962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199782" y="2689291"/>
            <a:ext cx="763005" cy="15033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609862" y="3440959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479398" y="2564040"/>
            <a:ext cx="519596" cy="7516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386872" y="2709041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4959278" y="2939873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184806" y="3626915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8m</a:t>
            </a:r>
            <a:r>
              <a:rPr lang="en-GB" sz="2400" baseline="30000" dirty="0" smtClean="0"/>
              <a:t>2</a:t>
            </a:r>
            <a:endParaRPr lang="en-GB" sz="2400" baseline="30000" dirty="0"/>
          </a:p>
        </p:txBody>
      </p:sp>
      <p:sp>
        <p:nvSpPr>
          <p:cNvPr id="39" name="Rectangle 38"/>
          <p:cNvSpPr/>
          <p:nvPr/>
        </p:nvSpPr>
        <p:spPr>
          <a:xfrm>
            <a:off x="5478874" y="2748461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?N</a:t>
            </a:r>
            <a:endParaRPr lang="en-GB" sz="2400" baseline="30000" dirty="0"/>
          </a:p>
        </p:txBody>
      </p:sp>
      <p:sp>
        <p:nvSpPr>
          <p:cNvPr id="40" name="Rectangle 39"/>
          <p:cNvSpPr/>
          <p:nvPr/>
        </p:nvSpPr>
        <p:spPr>
          <a:xfrm>
            <a:off x="4229202" y="3276288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32N</a:t>
            </a:r>
            <a:endParaRPr lang="en-GB" sz="2400" baseline="30000" dirty="0"/>
          </a:p>
        </p:txBody>
      </p:sp>
      <p:sp>
        <p:nvSpPr>
          <p:cNvPr id="41" name="Rectangle 40"/>
          <p:cNvSpPr/>
          <p:nvPr/>
        </p:nvSpPr>
        <p:spPr>
          <a:xfrm>
            <a:off x="9114346" y="535366"/>
            <a:ext cx="763005" cy="15033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9524426" y="1287034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10393962" y="410115"/>
            <a:ext cx="519596" cy="7516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301436" y="555116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10873842" y="785948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021625" y="1472990"/>
            <a:ext cx="845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16m</a:t>
            </a:r>
            <a:r>
              <a:rPr lang="en-GB" sz="2400" baseline="30000" dirty="0" smtClean="0"/>
              <a:t>2</a:t>
            </a:r>
            <a:endParaRPr lang="en-GB" sz="2400" baseline="30000" dirty="0"/>
          </a:p>
        </p:txBody>
      </p:sp>
      <p:sp>
        <p:nvSpPr>
          <p:cNvPr id="47" name="Rectangle 46"/>
          <p:cNvSpPr/>
          <p:nvPr/>
        </p:nvSpPr>
        <p:spPr>
          <a:xfrm>
            <a:off x="11393438" y="594536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?N</a:t>
            </a:r>
            <a:endParaRPr lang="en-GB" sz="2400" baseline="30000" dirty="0"/>
          </a:p>
        </p:txBody>
      </p:sp>
      <p:sp>
        <p:nvSpPr>
          <p:cNvPr id="48" name="Rectangle 47"/>
          <p:cNvSpPr/>
          <p:nvPr/>
        </p:nvSpPr>
        <p:spPr>
          <a:xfrm>
            <a:off x="10143766" y="1122363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32N</a:t>
            </a:r>
            <a:endParaRPr lang="en-GB" sz="2400" baseline="30000" dirty="0"/>
          </a:p>
        </p:txBody>
      </p:sp>
      <p:sp>
        <p:nvSpPr>
          <p:cNvPr id="49" name="Rectangle 48"/>
          <p:cNvSpPr/>
          <p:nvPr/>
        </p:nvSpPr>
        <p:spPr>
          <a:xfrm>
            <a:off x="272593" y="4875357"/>
            <a:ext cx="763005" cy="15033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682673" y="5627025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552209" y="4750106"/>
            <a:ext cx="519596" cy="7516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459683" y="4895107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2032089" y="5125939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57617" y="5812981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4</a:t>
            </a:r>
            <a:r>
              <a:rPr lang="en-GB" sz="2400" dirty="0" smtClean="0"/>
              <a:t>m</a:t>
            </a:r>
            <a:r>
              <a:rPr lang="en-GB" sz="2400" baseline="30000" dirty="0" smtClean="0"/>
              <a:t>2</a:t>
            </a:r>
            <a:endParaRPr lang="en-GB" sz="2400" baseline="30000" dirty="0"/>
          </a:p>
        </p:txBody>
      </p:sp>
      <p:sp>
        <p:nvSpPr>
          <p:cNvPr id="55" name="Rectangle 54"/>
          <p:cNvSpPr/>
          <p:nvPr/>
        </p:nvSpPr>
        <p:spPr>
          <a:xfrm>
            <a:off x="2551685" y="4934527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?N</a:t>
            </a:r>
            <a:endParaRPr lang="en-GB" sz="2400" baseline="30000" dirty="0"/>
          </a:p>
        </p:txBody>
      </p:sp>
      <p:sp>
        <p:nvSpPr>
          <p:cNvPr id="56" name="Rectangle 55"/>
          <p:cNvSpPr/>
          <p:nvPr/>
        </p:nvSpPr>
        <p:spPr>
          <a:xfrm>
            <a:off x="1302013" y="5462354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32N</a:t>
            </a:r>
            <a:endParaRPr lang="en-GB" sz="2400" baseline="30000" dirty="0"/>
          </a:p>
        </p:txBody>
      </p:sp>
      <p:sp>
        <p:nvSpPr>
          <p:cNvPr id="57" name="Rectangle 56"/>
          <p:cNvSpPr/>
          <p:nvPr/>
        </p:nvSpPr>
        <p:spPr>
          <a:xfrm>
            <a:off x="6177450" y="581345"/>
            <a:ext cx="763005" cy="1503336"/>
          </a:xfrm>
          <a:prstGeom prst="rect">
            <a:avLst/>
          </a:prstGeom>
          <a:solidFill>
            <a:srgbClr val="FFE7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6587530" y="1333013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7457066" y="456094"/>
            <a:ext cx="519596" cy="751668"/>
          </a:xfrm>
          <a:prstGeom prst="rect">
            <a:avLst/>
          </a:prstGeom>
          <a:solidFill>
            <a:srgbClr val="FFE7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364540" y="601095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7936946" y="831927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6162474" y="1518969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7m</a:t>
            </a:r>
            <a:r>
              <a:rPr lang="en-GB" sz="2400" baseline="30000" dirty="0" smtClean="0"/>
              <a:t>2</a:t>
            </a:r>
            <a:endParaRPr lang="en-GB" sz="2400" baseline="30000" dirty="0"/>
          </a:p>
        </p:txBody>
      </p:sp>
      <p:sp>
        <p:nvSpPr>
          <p:cNvPr id="63" name="Rectangle 62"/>
          <p:cNvSpPr/>
          <p:nvPr/>
        </p:nvSpPr>
        <p:spPr>
          <a:xfrm>
            <a:off x="8456542" y="640515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6N</a:t>
            </a:r>
            <a:endParaRPr lang="en-GB" sz="2400" baseline="30000" dirty="0"/>
          </a:p>
        </p:txBody>
      </p:sp>
      <p:sp>
        <p:nvSpPr>
          <p:cNvPr id="64" name="Rectangle 63"/>
          <p:cNvSpPr/>
          <p:nvPr/>
        </p:nvSpPr>
        <p:spPr>
          <a:xfrm>
            <a:off x="7291028" y="1168342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?N</a:t>
            </a:r>
            <a:endParaRPr lang="en-GB" sz="2400" baseline="30000" dirty="0"/>
          </a:p>
        </p:txBody>
      </p:sp>
      <p:sp>
        <p:nvSpPr>
          <p:cNvPr id="65" name="Rectangle 64"/>
          <p:cNvSpPr/>
          <p:nvPr/>
        </p:nvSpPr>
        <p:spPr>
          <a:xfrm>
            <a:off x="9181883" y="4868460"/>
            <a:ext cx="763005" cy="1503336"/>
          </a:xfrm>
          <a:prstGeom prst="rect">
            <a:avLst/>
          </a:prstGeom>
          <a:solidFill>
            <a:srgbClr val="FFE7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9591963" y="5620128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10461499" y="4743209"/>
            <a:ext cx="519596" cy="751668"/>
          </a:xfrm>
          <a:prstGeom prst="rect">
            <a:avLst/>
          </a:prstGeom>
          <a:solidFill>
            <a:srgbClr val="FFE7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368973" y="4888210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69" name="Straight Arrow Connector 68"/>
          <p:cNvCxnSpPr/>
          <p:nvPr/>
        </p:nvCxnSpPr>
        <p:spPr>
          <a:xfrm flipH="1">
            <a:off x="10941379" y="5119042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9166907" y="5806084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7m</a:t>
            </a:r>
            <a:r>
              <a:rPr lang="en-GB" sz="2400" baseline="30000" dirty="0" smtClean="0"/>
              <a:t>2</a:t>
            </a:r>
            <a:endParaRPr lang="en-GB" sz="2400" baseline="30000" dirty="0"/>
          </a:p>
        </p:txBody>
      </p:sp>
      <p:sp>
        <p:nvSpPr>
          <p:cNvPr id="71" name="Rectangle 70"/>
          <p:cNvSpPr/>
          <p:nvPr/>
        </p:nvSpPr>
        <p:spPr>
          <a:xfrm>
            <a:off x="11460975" y="4927630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5N</a:t>
            </a:r>
            <a:endParaRPr lang="en-GB" sz="2400" baseline="30000" dirty="0"/>
          </a:p>
        </p:txBody>
      </p:sp>
      <p:sp>
        <p:nvSpPr>
          <p:cNvPr id="72" name="Rectangle 71"/>
          <p:cNvSpPr/>
          <p:nvPr/>
        </p:nvSpPr>
        <p:spPr>
          <a:xfrm>
            <a:off x="10295461" y="5455457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?N</a:t>
            </a:r>
            <a:endParaRPr lang="en-GB" sz="2400" baseline="30000" dirty="0"/>
          </a:p>
        </p:txBody>
      </p:sp>
      <p:sp>
        <p:nvSpPr>
          <p:cNvPr id="73" name="Rectangle 72"/>
          <p:cNvSpPr/>
          <p:nvPr/>
        </p:nvSpPr>
        <p:spPr>
          <a:xfrm>
            <a:off x="255775" y="2688996"/>
            <a:ext cx="763005" cy="1503336"/>
          </a:xfrm>
          <a:prstGeom prst="rect">
            <a:avLst/>
          </a:prstGeom>
          <a:solidFill>
            <a:srgbClr val="FFE7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4" name="Straight Arrow Connector 73"/>
          <p:cNvCxnSpPr/>
          <p:nvPr/>
        </p:nvCxnSpPr>
        <p:spPr>
          <a:xfrm flipH="1">
            <a:off x="665855" y="3440664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535391" y="2563745"/>
            <a:ext cx="519596" cy="751668"/>
          </a:xfrm>
          <a:prstGeom prst="rect">
            <a:avLst/>
          </a:prstGeom>
          <a:solidFill>
            <a:srgbClr val="FFE7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442865" y="2708746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77" name="Straight Arrow Connector 76"/>
          <p:cNvCxnSpPr/>
          <p:nvPr/>
        </p:nvCxnSpPr>
        <p:spPr>
          <a:xfrm flipH="1">
            <a:off x="2015271" y="2939578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240799" y="3626620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7m</a:t>
            </a:r>
            <a:r>
              <a:rPr lang="en-GB" sz="2400" baseline="30000" dirty="0" smtClean="0"/>
              <a:t>2</a:t>
            </a:r>
            <a:endParaRPr lang="en-GB" sz="2400" baseline="30000" dirty="0"/>
          </a:p>
        </p:txBody>
      </p:sp>
      <p:sp>
        <p:nvSpPr>
          <p:cNvPr id="79" name="Rectangle 78"/>
          <p:cNvSpPr/>
          <p:nvPr/>
        </p:nvSpPr>
        <p:spPr>
          <a:xfrm>
            <a:off x="2534867" y="2748166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4N</a:t>
            </a:r>
            <a:endParaRPr lang="en-GB" sz="2400" baseline="30000" dirty="0"/>
          </a:p>
        </p:txBody>
      </p:sp>
      <p:sp>
        <p:nvSpPr>
          <p:cNvPr id="80" name="Rectangle 79"/>
          <p:cNvSpPr/>
          <p:nvPr/>
        </p:nvSpPr>
        <p:spPr>
          <a:xfrm>
            <a:off x="1369353" y="3275993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?N</a:t>
            </a:r>
            <a:endParaRPr lang="en-GB" sz="2400" baseline="30000" dirty="0"/>
          </a:p>
        </p:txBody>
      </p:sp>
      <p:sp>
        <p:nvSpPr>
          <p:cNvPr id="81" name="Rectangle 80"/>
          <p:cNvSpPr/>
          <p:nvPr/>
        </p:nvSpPr>
        <p:spPr>
          <a:xfrm>
            <a:off x="3228752" y="564617"/>
            <a:ext cx="763005" cy="1503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2" name="Straight Arrow Connector 81"/>
          <p:cNvCxnSpPr/>
          <p:nvPr/>
        </p:nvCxnSpPr>
        <p:spPr>
          <a:xfrm flipH="1">
            <a:off x="3638832" y="1316285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4508368" y="439366"/>
            <a:ext cx="519596" cy="7516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415842" y="584367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85" name="Straight Arrow Connector 84"/>
          <p:cNvCxnSpPr/>
          <p:nvPr/>
        </p:nvCxnSpPr>
        <p:spPr>
          <a:xfrm flipH="1">
            <a:off x="4988248" y="815199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3136031" y="1502241"/>
            <a:ext cx="845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12m</a:t>
            </a:r>
            <a:r>
              <a:rPr lang="en-GB" sz="2400" baseline="30000" dirty="0" smtClean="0"/>
              <a:t>2</a:t>
            </a:r>
            <a:endParaRPr lang="en-GB" sz="2400" baseline="30000" dirty="0"/>
          </a:p>
        </p:txBody>
      </p:sp>
      <p:sp>
        <p:nvSpPr>
          <p:cNvPr id="87" name="Rectangle 86"/>
          <p:cNvSpPr/>
          <p:nvPr/>
        </p:nvSpPr>
        <p:spPr>
          <a:xfrm>
            <a:off x="5507844" y="623787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?N</a:t>
            </a:r>
            <a:endParaRPr lang="en-GB" sz="2400" baseline="30000" dirty="0"/>
          </a:p>
        </p:txBody>
      </p:sp>
      <p:sp>
        <p:nvSpPr>
          <p:cNvPr id="88" name="Rectangle 87"/>
          <p:cNvSpPr/>
          <p:nvPr/>
        </p:nvSpPr>
        <p:spPr>
          <a:xfrm>
            <a:off x="4258172" y="1151614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36N</a:t>
            </a:r>
            <a:endParaRPr lang="en-GB" sz="2400" baseline="30000" dirty="0"/>
          </a:p>
        </p:txBody>
      </p:sp>
      <p:sp>
        <p:nvSpPr>
          <p:cNvPr id="89" name="Rectangle 88"/>
          <p:cNvSpPr/>
          <p:nvPr/>
        </p:nvSpPr>
        <p:spPr>
          <a:xfrm>
            <a:off x="9114346" y="2686174"/>
            <a:ext cx="763005" cy="1503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9524426" y="3437842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10393962" y="2560923"/>
            <a:ext cx="519596" cy="7516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10301436" y="2705924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10873842" y="2936756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9280509" y="3623798"/>
            <a:ext cx="327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</a:t>
            </a:r>
            <a:endParaRPr lang="en-GB" sz="2400" baseline="30000" dirty="0"/>
          </a:p>
        </p:txBody>
      </p:sp>
      <p:sp>
        <p:nvSpPr>
          <p:cNvPr id="95" name="Rectangle 94"/>
          <p:cNvSpPr/>
          <p:nvPr/>
        </p:nvSpPr>
        <p:spPr>
          <a:xfrm>
            <a:off x="11315692" y="2745344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12N</a:t>
            </a:r>
            <a:endParaRPr lang="en-GB" sz="2400" baseline="30000" dirty="0"/>
          </a:p>
        </p:txBody>
      </p:sp>
      <p:sp>
        <p:nvSpPr>
          <p:cNvPr id="96" name="Rectangle 95"/>
          <p:cNvSpPr/>
          <p:nvPr/>
        </p:nvSpPr>
        <p:spPr>
          <a:xfrm>
            <a:off x="10143766" y="3273171"/>
            <a:ext cx="694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36N</a:t>
            </a:r>
            <a:endParaRPr lang="en-GB" sz="2400" baseline="30000" dirty="0"/>
          </a:p>
        </p:txBody>
      </p:sp>
      <p:sp>
        <p:nvSpPr>
          <p:cNvPr id="97" name="Rectangle 96"/>
          <p:cNvSpPr/>
          <p:nvPr/>
        </p:nvSpPr>
        <p:spPr>
          <a:xfrm>
            <a:off x="6168003" y="4868460"/>
            <a:ext cx="763005" cy="1503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8" name="Straight Arrow Connector 97"/>
          <p:cNvCxnSpPr/>
          <p:nvPr/>
        </p:nvCxnSpPr>
        <p:spPr>
          <a:xfrm flipH="1">
            <a:off x="6578083" y="5620128"/>
            <a:ext cx="719405" cy="1549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7447619" y="4743209"/>
            <a:ext cx="519596" cy="7516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355093" y="4888210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cxnSp>
        <p:nvCxnSpPr>
          <p:cNvPr id="101" name="Straight Arrow Connector 100"/>
          <p:cNvCxnSpPr/>
          <p:nvPr/>
        </p:nvCxnSpPr>
        <p:spPr>
          <a:xfrm flipH="1">
            <a:off x="7927499" y="5119042"/>
            <a:ext cx="571825" cy="77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6137273" y="5806084"/>
            <a:ext cx="845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12m</a:t>
            </a:r>
            <a:r>
              <a:rPr lang="en-GB" sz="2400" baseline="30000" dirty="0"/>
              <a:t>2</a:t>
            </a:r>
            <a:endParaRPr lang="en-GB" sz="2400" baseline="30000" dirty="0"/>
          </a:p>
        </p:txBody>
      </p:sp>
      <p:sp>
        <p:nvSpPr>
          <p:cNvPr id="103" name="Rectangle 102"/>
          <p:cNvSpPr/>
          <p:nvPr/>
        </p:nvSpPr>
        <p:spPr>
          <a:xfrm>
            <a:off x="8447095" y="4927630"/>
            <a:ext cx="53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3</a:t>
            </a:r>
            <a:r>
              <a:rPr lang="en-GB" sz="2400" dirty="0" smtClean="0"/>
              <a:t>N</a:t>
            </a:r>
            <a:endParaRPr lang="en-GB" sz="2400" baseline="30000" dirty="0"/>
          </a:p>
        </p:txBody>
      </p:sp>
      <p:sp>
        <p:nvSpPr>
          <p:cNvPr id="104" name="Rectangle 103"/>
          <p:cNvSpPr/>
          <p:nvPr/>
        </p:nvSpPr>
        <p:spPr>
          <a:xfrm>
            <a:off x="7281581" y="5455457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 smtClean="0"/>
              <a:t>?N</a:t>
            </a:r>
            <a:endParaRPr lang="en-GB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50391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915</Words>
  <Application>Microsoft Office PowerPoint</Application>
  <PresentationFormat>Widescreen</PresentationFormat>
  <Paragraphs>306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Konstantine</dc:creator>
  <cp:lastModifiedBy>Konstantine H</cp:lastModifiedBy>
  <cp:revision>23</cp:revision>
  <cp:lastPrinted>2018-10-29T10:55:37Z</cp:lastPrinted>
  <dcterms:created xsi:type="dcterms:W3CDTF">2018-10-29T08:45:02Z</dcterms:created>
  <dcterms:modified xsi:type="dcterms:W3CDTF">2018-10-29T14:29:10Z</dcterms:modified>
</cp:coreProperties>
</file>