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9" r:id="rId4"/>
    <p:sldId id="256" r:id="rId5"/>
    <p:sldId id="258" r:id="rId6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44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51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9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9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543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91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81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21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6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04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79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704851" y="201613"/>
            <a:ext cx="11197167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kumimoji="1" lang="en-US" altLang="en-US" sz="2400" smtClean="0">
              <a:latin typeface="Times New Roman" panose="02020603050405020304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5748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795867" y="4130675"/>
            <a:ext cx="1388533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kumimoji="1" lang="en-US" altLang="en-US" sz="2400" smtClean="0">
              <a:latin typeface="Times New Roman" panose="02020603050405020304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574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2057400"/>
            <a:ext cx="10295467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167467" y="3886200"/>
            <a:ext cx="85344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445684" y="60960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4696884" y="60960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68884" y="60960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30E2C-0277-48D7-9007-35BCE249811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6640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A49E7-246B-4064-B5E1-E7F28D8E3BE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4776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04F11-D742-459F-8D8E-BF8A20BA0F4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2210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0" y="1752600"/>
            <a:ext cx="4978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4000" y="1752600"/>
            <a:ext cx="4978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222AC-4EAC-49E5-A990-F7891072F2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5417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F833A-167E-4B13-9E72-95599C814F0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348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5F401-B151-4D0C-AD9D-0347B5B814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32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805A3-99D8-4789-B469-2FEF09A586D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9685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29C9B-692D-4764-87F5-90320C6224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151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FADB0-27BC-4E0F-948E-BF94BC7E66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96494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5A15B-1B82-4717-982D-2DB53825FEE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7809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381000"/>
            <a:ext cx="74168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139FF-E499-4844-BEB6-A043072619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080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644FA-3EF2-4D8B-B21C-E75A49B40E42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15A99-8DB6-483E-861F-4681FA2218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44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812801" y="228601"/>
            <a:ext cx="10985500" cy="6391275"/>
          </a:xfrm>
          <a:prstGeom prst="rect">
            <a:avLst/>
          </a:prstGeom>
          <a:solidFill>
            <a:srgbClr val="EDE7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kumimoji="1" lang="en-US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ltGray">
          <a:xfrm>
            <a:off x="1354667" y="1600200"/>
            <a:ext cx="10227733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5748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574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381000"/>
            <a:ext cx="1016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752600"/>
            <a:ext cx="1016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52551" y="6107113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751" y="6107113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5751" y="6107113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0C7880C-C906-4F13-BD06-EAE77CC1E82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141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6"/>
          <p:cNvSpPr>
            <a:spLocks noChangeArrowheads="1"/>
          </p:cNvSpPr>
          <p:nvPr/>
        </p:nvSpPr>
        <p:spPr bwMode="auto">
          <a:xfrm>
            <a:off x="0" y="1"/>
            <a:ext cx="12192000" cy="126841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2532" name="Text Box 17"/>
          <p:cNvSpPr txBox="1">
            <a:spLocks noChangeArrowheads="1"/>
          </p:cNvSpPr>
          <p:nvPr/>
        </p:nvSpPr>
        <p:spPr bwMode="auto">
          <a:xfrm>
            <a:off x="5146676" y="203200"/>
            <a:ext cx="16065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Proportion</a:t>
            </a: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2533" name="Text Box 18"/>
          <p:cNvSpPr txBox="1">
            <a:spLocks noChangeArrowheads="1"/>
          </p:cNvSpPr>
          <p:nvPr/>
        </p:nvSpPr>
        <p:spPr bwMode="auto">
          <a:xfrm>
            <a:off x="200296" y="634207"/>
            <a:ext cx="11791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L.O: to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be able</a:t>
            </a:r>
            <a:r>
              <a:rPr kumimoji="0" lang="en-US" alt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to solve inverse and direct proportion questions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0296" y="1268414"/>
                <a:ext cx="11791408" cy="5505033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0" dirty="0" smtClean="0"/>
                  <a:t>Calculate the value of ‘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b="0" dirty="0" smtClean="0"/>
                  <a:t>’ in each question</a:t>
                </a:r>
              </a:p>
              <a:p>
                <a:r>
                  <a:rPr lang="en-GB" sz="3200" b="0" dirty="0" smtClean="0"/>
                  <a:t>1.)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 smtClean="0"/>
              </a:p>
              <a:p>
                <a:r>
                  <a:rPr lang="en-GB" sz="3200" dirty="0" smtClean="0"/>
                  <a:t>								</a:t>
                </a:r>
                <a:endParaRPr lang="en-GB" sz="3200" dirty="0"/>
              </a:p>
              <a:p>
                <a:r>
                  <a:rPr lang="en-GB" sz="3200" dirty="0" smtClean="0"/>
                  <a:t>2.)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 smtClean="0"/>
                  <a:t> 30</a:t>
                </a:r>
              </a:p>
              <a:p>
                <a:endParaRPr lang="en-GB" sz="3200" dirty="0"/>
              </a:p>
              <a:p>
                <a:r>
                  <a:rPr lang="en-GB" sz="3200" dirty="0" smtClean="0"/>
                  <a:t>3.)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 smtClean="0"/>
                  <a:t> 10</a:t>
                </a:r>
              </a:p>
              <a:p>
                <a:endParaRPr lang="en-GB" sz="3200" dirty="0" smtClean="0"/>
              </a:p>
              <a:p>
                <a:r>
                  <a:rPr lang="en-GB" sz="3200" dirty="0" smtClean="0"/>
                  <a:t>4.) 0.01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3200" dirty="0" smtClean="0"/>
                  <a:t> 70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 smtClean="0"/>
              </a:p>
              <a:p>
                <a:endParaRPr lang="en-GB" sz="3200" dirty="0" smtClean="0"/>
              </a:p>
              <a:p>
                <a:r>
                  <a:rPr lang="en-GB" sz="3200" dirty="0" smtClean="0"/>
                  <a:t>5.)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3200" dirty="0" smtClean="0"/>
                  <a:t> 0.5 =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96" y="1268414"/>
                <a:ext cx="11791408" cy="5505033"/>
              </a:xfrm>
              <a:prstGeom prst="rect">
                <a:avLst/>
              </a:prstGeom>
              <a:blipFill>
                <a:blip r:embed="rId2"/>
                <a:stretch>
                  <a:fillRect l="-2120" t="-2326" b="-35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283668" y="1730078"/>
                <a:ext cx="3547241" cy="484607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0" dirty="0" smtClean="0"/>
                  <a:t>6.)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3200" dirty="0" smtClean="0"/>
                  <a:t> 0.5 =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en-GB" sz="3200" b="0" dirty="0" smtClean="0"/>
              </a:p>
              <a:p>
                <a:endParaRPr lang="en-GB" sz="3200" dirty="0"/>
              </a:p>
              <a:p>
                <a:r>
                  <a:rPr lang="en-GB" sz="3200" dirty="0" smtClean="0"/>
                  <a:t>7.)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3200" dirty="0" smtClean="0"/>
                  <a:t> 0.1 =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 smtClean="0"/>
              </a:p>
              <a:p>
                <a:endParaRPr lang="en-GB" sz="3200" dirty="0"/>
              </a:p>
              <a:p>
                <a:r>
                  <a:rPr lang="en-GB" sz="3200" dirty="0" smtClean="0"/>
                  <a:t>8.)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3200" dirty="0" smtClean="0"/>
                  <a:t> 0.1 =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endParaRPr lang="en-GB" sz="3200" b="0" dirty="0" smtClean="0"/>
              </a:p>
              <a:p>
                <a:endParaRPr lang="en-GB" sz="3200" dirty="0" smtClean="0"/>
              </a:p>
              <a:p>
                <a:r>
                  <a:rPr lang="en-GB" sz="3200" dirty="0" smtClean="0"/>
                  <a:t>9.)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0.5</m:t>
                        </m:r>
                      </m:den>
                    </m:f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 smtClean="0"/>
              </a:p>
              <a:p>
                <a:endParaRPr lang="en-GB" sz="3200" dirty="0" smtClean="0"/>
              </a:p>
              <a:p>
                <a:r>
                  <a:rPr lang="en-GB" sz="3200" dirty="0" smtClean="0"/>
                  <a:t>10.)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endParaRPr lang="en-GB" sz="32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668" y="1730078"/>
                <a:ext cx="3547241" cy="4846070"/>
              </a:xfrm>
              <a:prstGeom prst="rect">
                <a:avLst/>
              </a:prstGeom>
              <a:blipFill>
                <a:blip r:embed="rId3"/>
                <a:stretch>
                  <a:fillRect l="-7045" t="-2767" b="-1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6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07078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42154039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21555903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38202437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975001306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59997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9888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GB" sz="3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61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97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25028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5448">
                  <a:extLst>
                    <a:ext uri="{9D8B030D-6E8A-4147-A177-3AD203B41FA5}">
                      <a16:colId xmlns:a16="http://schemas.microsoft.com/office/drawing/2014/main" val="674664483"/>
                    </a:ext>
                  </a:extLst>
                </a:gridCol>
                <a:gridCol w="3058511">
                  <a:extLst>
                    <a:ext uri="{9D8B030D-6E8A-4147-A177-3AD203B41FA5}">
                      <a16:colId xmlns:a16="http://schemas.microsoft.com/office/drawing/2014/main" val="747825426"/>
                    </a:ext>
                  </a:extLst>
                </a:gridCol>
                <a:gridCol w="3011213">
                  <a:extLst>
                    <a:ext uri="{9D8B030D-6E8A-4147-A177-3AD203B41FA5}">
                      <a16:colId xmlns:a16="http://schemas.microsoft.com/office/drawing/2014/main" val="1859525813"/>
                    </a:ext>
                  </a:extLst>
                </a:gridCol>
                <a:gridCol w="3126828">
                  <a:extLst>
                    <a:ext uri="{9D8B030D-6E8A-4147-A177-3AD203B41FA5}">
                      <a16:colId xmlns:a16="http://schemas.microsoft.com/office/drawing/2014/main" val="521923233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A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B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A = 5 and B = 100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B when A = 4</a:t>
                      </a:r>
                    </a:p>
                    <a:p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C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D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C = 3 and D = 10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C when D = 6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E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F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E = 14 and F = 56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F when E = 10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G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H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G = 8 and H = 5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H when G = 10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620866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J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K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J = 7 and K = 56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J when K = 80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L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M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L = 10 and M = 12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M when L = 2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N is directly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P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N = 3 and P = 300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P when N = 0.07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Q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R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Q = 0.1 and R = 80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R when Q = 4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844800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T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S = 6 and T = 2.4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S when T = 10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U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V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U = 0.8 and V = 0.4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U when V = 0.2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W is directly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X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W = 0.5 and X = 16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W when X = 64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Y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Z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Y = 0.01 and Z = 4000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Z when Y = 0.2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0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7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33912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5448">
                  <a:extLst>
                    <a:ext uri="{9D8B030D-6E8A-4147-A177-3AD203B41FA5}">
                      <a16:colId xmlns:a16="http://schemas.microsoft.com/office/drawing/2014/main" val="674664483"/>
                    </a:ext>
                  </a:extLst>
                </a:gridCol>
                <a:gridCol w="3058511">
                  <a:extLst>
                    <a:ext uri="{9D8B030D-6E8A-4147-A177-3AD203B41FA5}">
                      <a16:colId xmlns:a16="http://schemas.microsoft.com/office/drawing/2014/main" val="747825426"/>
                    </a:ext>
                  </a:extLst>
                </a:gridCol>
                <a:gridCol w="3011213">
                  <a:extLst>
                    <a:ext uri="{9D8B030D-6E8A-4147-A177-3AD203B41FA5}">
                      <a16:colId xmlns:a16="http://schemas.microsoft.com/office/drawing/2014/main" val="1859525813"/>
                    </a:ext>
                  </a:extLst>
                </a:gridCol>
                <a:gridCol w="3126828">
                  <a:extLst>
                    <a:ext uri="{9D8B030D-6E8A-4147-A177-3AD203B41FA5}">
                      <a16:colId xmlns:a16="http://schemas.microsoft.com/office/drawing/2014/main" val="521923233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A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B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A = 5 and B = 100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B when A = 4</a:t>
                      </a:r>
                    </a:p>
                    <a:p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C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D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C = 3 and D = 10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C when D = 6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E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F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E = 14 and F = 56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F when E = 10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G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H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G = 8 and H = 5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H when G = 10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620866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J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K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J = 7 and K = 56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J when K = 80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L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M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L = 10 and M = 12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M when L = 2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N is directly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P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N = 3 and P = 300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P when N = 0.07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Q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R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Q = 0.1 and R = 80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R when Q = 4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844800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 is directly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proportional to T</a:t>
                      </a:r>
                    </a:p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If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S = 6 and T = 2.4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S when T = 10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U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V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U = 0.8 and V = 0.4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U when V = 0.2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W is directly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X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W = 0.5 and X = 16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W when X = 64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Y is inversely proportional to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Z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If Y = 0.01 and Z = 4000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Find Z when Y = 0.2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0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927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tebook">
  <a:themeElements>
    <a:clrScheme name="Notebook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540</Words>
  <Application>Microsoft Office PowerPoint</Application>
  <PresentationFormat>Widescreen</PresentationFormat>
  <Paragraphs>105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Cambria Math</vt:lpstr>
      <vt:lpstr>Times New Roman</vt:lpstr>
      <vt:lpstr>Office Theme</vt:lpstr>
      <vt:lpstr>Notebook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9</cp:revision>
  <cp:lastPrinted>2017-09-25T11:08:53Z</cp:lastPrinted>
  <dcterms:created xsi:type="dcterms:W3CDTF">2017-09-25T10:45:05Z</dcterms:created>
  <dcterms:modified xsi:type="dcterms:W3CDTF">2017-09-27T14:04:58Z</dcterms:modified>
</cp:coreProperties>
</file>