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73910"/>
  </p:normalViewPr>
  <p:slideViewPr>
    <p:cSldViewPr snapToGrid="0" snapToObjects="1">
      <p:cViewPr varScale="1">
        <p:scale>
          <a:sx n="83" d="100"/>
          <a:sy n="83" d="100"/>
        </p:scale>
        <p:origin x="2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0B52A-A6CD-FF46-BA0D-55E23E46E78D}" type="datetimeFigureOut">
              <a:rPr lang="en-US" smtClean="0"/>
              <a:t>8/17/20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C739C-862E-654B-B2BE-771C405A1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7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208: 1, 2, 4, 8, 13, 16, 26, 52, 104, 208                                                 10</a:t>
            </a:r>
          </a:p>
          <a:p>
            <a:r>
              <a:rPr lang="en-US" dirty="0"/>
              <a:t>210: 1, 2, 3, 5, 6, 7, 10, 14, 15, 21, 30, 35, 42, 70, 105, 210                 16</a:t>
            </a:r>
          </a:p>
          <a:p>
            <a:r>
              <a:rPr lang="en-US" dirty="0"/>
              <a:t>213: 1, 3, 71, 213                                                                                    4</a:t>
            </a:r>
          </a:p>
          <a:p>
            <a:r>
              <a:rPr lang="en-US" dirty="0"/>
              <a:t>256: 1, 2, 4, 8, 16, 32, 64, 128, 256                                                        8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DC739C-862E-654B-B2BE-771C405A1F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96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208: 1, 2, 4, 8, 13, 16, 26, 52, 104, 208                                                 10</a:t>
            </a:r>
          </a:p>
          <a:p>
            <a:r>
              <a:rPr lang="en-US" dirty="0"/>
              <a:t>210: 1, 2, 3, 5, 6, 7, 10, 14, 15, 21, 30, 35, 42, 70, 105, 210                 16</a:t>
            </a:r>
          </a:p>
          <a:p>
            <a:r>
              <a:rPr lang="en-US" dirty="0"/>
              <a:t>213: 1, 3, 71, 213                                                                                    4</a:t>
            </a:r>
          </a:p>
          <a:p>
            <a:r>
              <a:rPr lang="en-US" dirty="0"/>
              <a:t>256: 1, 2, 4, 8, 16, 32, 64, 128, 256                                                        8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DC739C-862E-654B-B2BE-771C405A1F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420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220: 2x2x5x11</a:t>
            </a:r>
          </a:p>
          <a:p>
            <a:r>
              <a:rPr lang="en-US" dirty="0"/>
              <a:t>221: 13x17</a:t>
            </a:r>
          </a:p>
          <a:p>
            <a:r>
              <a:rPr lang="en-US" dirty="0"/>
              <a:t>222: 2x3x7</a:t>
            </a:r>
          </a:p>
          <a:p>
            <a:r>
              <a:rPr lang="en-US" dirty="0"/>
              <a:t>223: prime</a:t>
            </a:r>
          </a:p>
          <a:p>
            <a:r>
              <a:rPr lang="en-US" dirty="0"/>
              <a:t>224:2x2x2x2x2x7</a:t>
            </a:r>
          </a:p>
          <a:p>
            <a:r>
              <a:rPr lang="en-US" dirty="0"/>
              <a:t>225:3x3x3x5x5</a:t>
            </a:r>
          </a:p>
          <a:p>
            <a:r>
              <a:rPr lang="en-US" dirty="0"/>
              <a:t>226: 2x113</a:t>
            </a:r>
          </a:p>
          <a:p>
            <a:r>
              <a:rPr lang="en-US" dirty="0"/>
              <a:t>227: prime</a:t>
            </a:r>
          </a:p>
          <a:p>
            <a:r>
              <a:rPr lang="en-US" dirty="0"/>
              <a:t>228: 2x2x3x19</a:t>
            </a:r>
          </a:p>
          <a:p>
            <a:r>
              <a:rPr lang="en-US" dirty="0"/>
              <a:t>229: prime</a:t>
            </a:r>
          </a:p>
          <a:p>
            <a:r>
              <a:rPr lang="en-US" dirty="0"/>
              <a:t>230: 2x5x23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DC739C-862E-654B-B2BE-771C405A1F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75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4361F-2146-2945-A0B6-4700CC4A5816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4D5E-8984-074C-846E-D8644665A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460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4361F-2146-2945-A0B6-4700CC4A5816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4D5E-8984-074C-846E-D8644665A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047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4361F-2146-2945-A0B6-4700CC4A5816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4D5E-8984-074C-846E-D8644665A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61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4361F-2146-2945-A0B6-4700CC4A5816}" type="datetimeFigureOut">
              <a:rPr lang="en-US" smtClean="0"/>
              <a:t>8/17/20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4D5E-8984-074C-846E-D8644665A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71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4361F-2146-2945-A0B6-4700CC4A5816}" type="datetimeFigureOut">
              <a:rPr lang="en-US" smtClean="0"/>
              <a:t>8/17/20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4D5E-8984-074C-846E-D8644665A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83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4361F-2146-2945-A0B6-4700CC4A5816}" type="datetimeFigureOut">
              <a:rPr lang="en-US" smtClean="0"/>
              <a:t>8/17/20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4D5E-8984-074C-846E-D8644665A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56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4361F-2146-2945-A0B6-4700CC4A5816}" type="datetimeFigureOut">
              <a:rPr lang="en-US" smtClean="0"/>
              <a:t>8/17/20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4D5E-8984-074C-846E-D8644665A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712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4361F-2146-2945-A0B6-4700CC4A5816}" type="datetimeFigureOut">
              <a:rPr lang="en-US" smtClean="0"/>
              <a:t>8/17/20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4D5E-8984-074C-846E-D8644665A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9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4361F-2146-2945-A0B6-4700CC4A5816}" type="datetimeFigureOut">
              <a:rPr lang="en-US" smtClean="0"/>
              <a:t>8/17/20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4D5E-8984-074C-846E-D8644665A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09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4361F-2146-2945-A0B6-4700CC4A5816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4D5E-8984-074C-846E-D8644665A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72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4361F-2146-2945-A0B6-4700CC4A5816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4D5E-8984-074C-846E-D8644665A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8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4361F-2146-2945-A0B6-4700CC4A5816}" type="datetimeFigureOut">
              <a:rPr lang="en-US" smtClean="0"/>
              <a:t>8/17/20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24D5E-8984-074C-846E-D8644665A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36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C3164C-B6E6-E94D-A863-1DE4411B0B7D}"/>
              </a:ext>
            </a:extLst>
          </p:cNvPr>
          <p:cNvSpPr/>
          <p:nvPr/>
        </p:nvSpPr>
        <p:spPr>
          <a:xfrm>
            <a:off x="158314" y="146022"/>
            <a:ext cx="8833286" cy="65595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E0E88C-264D-2044-89B0-23E6F2808CF4}"/>
              </a:ext>
            </a:extLst>
          </p:cNvPr>
          <p:cNvSpPr txBox="1"/>
          <p:nvPr/>
        </p:nvSpPr>
        <p:spPr>
          <a:xfrm>
            <a:off x="315777" y="312275"/>
            <a:ext cx="84957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The following numbers: </a:t>
            </a:r>
            <a:r>
              <a:rPr lang="en-US" sz="2800" b="1" dirty="0">
                <a:solidFill>
                  <a:srgbClr val="FF0000"/>
                </a:solidFill>
              </a:rPr>
              <a:t>200</a:t>
            </a:r>
            <a:r>
              <a:rPr lang="en-US" sz="2800" b="1" dirty="0"/>
              <a:t>,</a:t>
            </a:r>
            <a:r>
              <a:rPr lang="en-US" sz="2800" b="1" dirty="0">
                <a:solidFill>
                  <a:srgbClr val="FF0000"/>
                </a:solidFill>
              </a:rPr>
              <a:t> 208</a:t>
            </a:r>
            <a:r>
              <a:rPr lang="en-US" sz="2800" b="1" dirty="0"/>
              <a:t>,</a:t>
            </a:r>
            <a:r>
              <a:rPr lang="en-US" sz="2800" b="1" dirty="0">
                <a:solidFill>
                  <a:srgbClr val="FF0000"/>
                </a:solidFill>
              </a:rPr>
              <a:t> 210</a:t>
            </a:r>
            <a:r>
              <a:rPr lang="en-US" sz="2800" b="1" dirty="0"/>
              <a:t>,</a:t>
            </a:r>
            <a:r>
              <a:rPr lang="en-US" sz="2800" b="1" dirty="0">
                <a:solidFill>
                  <a:srgbClr val="FF0000"/>
                </a:solidFill>
              </a:rPr>
              <a:t> 213</a:t>
            </a:r>
            <a:r>
              <a:rPr lang="en-US" sz="2800" b="1" dirty="0"/>
              <a:t> are expressed as a PRODUCT of PRIME FACTORS</a:t>
            </a:r>
          </a:p>
          <a:p>
            <a:pPr algn="ctr"/>
            <a:endParaRPr lang="en-US" sz="2800" b="1" dirty="0"/>
          </a:p>
          <a:p>
            <a:pPr algn="ctr"/>
            <a:endParaRPr lang="en-US" sz="2400" b="1" dirty="0"/>
          </a:p>
          <a:p>
            <a:r>
              <a:rPr lang="en-US" sz="2800" b="1" dirty="0">
                <a:solidFill>
                  <a:srgbClr val="FF0000"/>
                </a:solidFill>
              </a:rPr>
              <a:t>  208 </a:t>
            </a:r>
            <a:r>
              <a:rPr lang="en-US" sz="2800" b="1" dirty="0"/>
              <a:t>= 2 x 2 x 2 x 2 x 13 </a:t>
            </a:r>
            <a:endParaRPr lang="en-US" sz="2800" b="1" dirty="0">
              <a:solidFill>
                <a:srgbClr val="FF0000"/>
              </a:solidFill>
            </a:endParaRPr>
          </a:p>
          <a:p>
            <a:pPr algn="ctr"/>
            <a:endParaRPr lang="en-US" sz="2800" b="1" dirty="0"/>
          </a:p>
          <a:p>
            <a:r>
              <a:rPr lang="en-US" sz="2800" b="1" dirty="0">
                <a:solidFill>
                  <a:srgbClr val="FF0000"/>
                </a:solidFill>
              </a:rPr>
              <a:t>  213</a:t>
            </a:r>
            <a:r>
              <a:rPr lang="en-US" sz="2800" b="1" dirty="0"/>
              <a:t> = 3 x 71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4A5DF-71CA-3F47-8770-6ADC47A92515}"/>
              </a:ext>
            </a:extLst>
          </p:cNvPr>
          <p:cNvSpPr/>
          <p:nvPr/>
        </p:nvSpPr>
        <p:spPr>
          <a:xfrm>
            <a:off x="1660821" y="4109054"/>
            <a:ext cx="5822363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</a:rPr>
              <a:t>Which number has the </a:t>
            </a:r>
            <a:r>
              <a:rPr lang="en-US" sz="2800" b="1" dirty="0">
                <a:solidFill>
                  <a:srgbClr val="FF0000"/>
                </a:solidFill>
              </a:rPr>
              <a:t>most</a:t>
            </a:r>
            <a:r>
              <a:rPr lang="en-US" sz="2800" b="1" dirty="0">
                <a:solidFill>
                  <a:prstClr val="black"/>
                </a:solidFill>
              </a:rPr>
              <a:t> factors?</a:t>
            </a:r>
          </a:p>
          <a:p>
            <a:pPr lvl="0" algn="ctr"/>
            <a:endParaRPr lang="en-US" sz="2800" b="1" dirty="0">
              <a:solidFill>
                <a:prstClr val="black"/>
              </a:solidFill>
            </a:endParaRPr>
          </a:p>
          <a:p>
            <a:pPr lvl="0" algn="ctr"/>
            <a:endParaRPr lang="en-US" sz="2800" b="1" dirty="0">
              <a:solidFill>
                <a:prstClr val="black"/>
              </a:solidFill>
            </a:endParaRPr>
          </a:p>
          <a:p>
            <a:pPr lvl="0" algn="ctr"/>
            <a:r>
              <a:rPr lang="en-US" sz="2800" b="1" dirty="0">
                <a:solidFill>
                  <a:prstClr val="black"/>
                </a:solidFill>
              </a:rPr>
              <a:t>Which number has the </a:t>
            </a:r>
            <a:r>
              <a:rPr lang="en-US" sz="2800" b="1" dirty="0">
                <a:solidFill>
                  <a:srgbClr val="FF0000"/>
                </a:solidFill>
              </a:rPr>
              <a:t>least</a:t>
            </a:r>
            <a:r>
              <a:rPr lang="en-US" sz="2800" b="1" dirty="0">
                <a:solidFill>
                  <a:prstClr val="black"/>
                </a:solidFill>
              </a:rPr>
              <a:t> factors?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6A3C96-F7B6-CA4A-A8FC-CBFA7D70239A}"/>
              </a:ext>
            </a:extLst>
          </p:cNvPr>
          <p:cNvSpPr/>
          <p:nvPr/>
        </p:nvSpPr>
        <p:spPr>
          <a:xfrm>
            <a:off x="3657591" y="1974268"/>
            <a:ext cx="489860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rgbClr val="FF0000"/>
                </a:solidFill>
              </a:rPr>
              <a:t>210 </a:t>
            </a:r>
            <a:r>
              <a:rPr lang="en-US" sz="2800" b="1" dirty="0"/>
              <a:t>= 2 x 3 x 5 x 7</a:t>
            </a:r>
            <a:endParaRPr lang="en-US" sz="2800" b="1" dirty="0">
              <a:solidFill>
                <a:srgbClr val="FF0000"/>
              </a:solidFill>
            </a:endParaRPr>
          </a:p>
          <a:p>
            <a:pPr algn="r"/>
            <a:endParaRPr lang="en-US" sz="2800" b="1" dirty="0"/>
          </a:p>
          <a:p>
            <a:pPr algn="r"/>
            <a:r>
              <a:rPr lang="en-US" sz="2800" b="1" dirty="0">
                <a:solidFill>
                  <a:srgbClr val="FF0000"/>
                </a:solidFill>
              </a:rPr>
              <a:t>256 </a:t>
            </a:r>
            <a:r>
              <a:rPr lang="en-US" sz="2800" b="1" dirty="0"/>
              <a:t>= 2 x 2 x 2 x 2 x 2 x 2 x 2 x 2 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154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C3164C-B6E6-E94D-A863-1DE4411B0B7D}"/>
              </a:ext>
            </a:extLst>
          </p:cNvPr>
          <p:cNvSpPr/>
          <p:nvPr/>
        </p:nvSpPr>
        <p:spPr>
          <a:xfrm>
            <a:off x="158314" y="146022"/>
            <a:ext cx="8833286" cy="65595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E0E88C-264D-2044-89B0-23E6F2808CF4}"/>
              </a:ext>
            </a:extLst>
          </p:cNvPr>
          <p:cNvSpPr txBox="1"/>
          <p:nvPr/>
        </p:nvSpPr>
        <p:spPr>
          <a:xfrm>
            <a:off x="315777" y="312275"/>
            <a:ext cx="84957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following numbers: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208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210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213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are expressed as a PRODUCT of PRIME FACTORS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208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2 x 2 x 2 x 2 x 13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213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3 x 71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4A5DF-71CA-3F47-8770-6ADC47A92515}"/>
              </a:ext>
            </a:extLst>
          </p:cNvPr>
          <p:cNvSpPr/>
          <p:nvPr/>
        </p:nvSpPr>
        <p:spPr>
          <a:xfrm>
            <a:off x="754018" y="3868069"/>
            <a:ext cx="76192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you find a number between 200 and 260 that has just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factors?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you find a number between 214 and 260 that has just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factors?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6A3C96-F7B6-CA4A-A8FC-CBFA7D70239A}"/>
              </a:ext>
            </a:extLst>
          </p:cNvPr>
          <p:cNvSpPr/>
          <p:nvPr/>
        </p:nvSpPr>
        <p:spPr>
          <a:xfrm>
            <a:off x="3657591" y="1974268"/>
            <a:ext cx="489860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210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2 x 3 x 5 x 7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256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2 x 2 x 2 x 2 x 2 x 2 x 2 x 2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525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205D82-B878-8441-8A71-CCDC51B8B96B}"/>
              </a:ext>
            </a:extLst>
          </p:cNvPr>
          <p:cNvSpPr/>
          <p:nvPr/>
        </p:nvSpPr>
        <p:spPr>
          <a:xfrm>
            <a:off x="158314" y="146022"/>
            <a:ext cx="8833286" cy="65595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E5D6D2-7C82-CC45-A88B-14F175F6977D}"/>
              </a:ext>
            </a:extLst>
          </p:cNvPr>
          <p:cNvSpPr txBox="1"/>
          <p:nvPr/>
        </p:nvSpPr>
        <p:spPr>
          <a:xfrm>
            <a:off x="136901" y="4809208"/>
            <a:ext cx="88332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Which of the following numbers has exactly </a:t>
            </a:r>
            <a:r>
              <a:rPr lang="en-US" sz="2800" b="1" dirty="0">
                <a:solidFill>
                  <a:srgbClr val="FF0000"/>
                </a:solidFill>
              </a:rPr>
              <a:t>FOUR</a:t>
            </a:r>
            <a:r>
              <a:rPr lang="en-US" sz="2800" b="1" dirty="0"/>
              <a:t> factors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220, 221, 222, 223, 224, 225, 226, 227, 228, 229, 230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979A6F-C7E3-6146-84FD-2007F182849B}"/>
              </a:ext>
            </a:extLst>
          </p:cNvPr>
          <p:cNvSpPr txBox="1"/>
          <p:nvPr/>
        </p:nvSpPr>
        <p:spPr>
          <a:xfrm>
            <a:off x="179727" y="309702"/>
            <a:ext cx="883328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The following numbers have exactly four factors</a:t>
            </a:r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What do you notice about the factors?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0B00F0-D8BE-464A-947B-EED6FE027CD4}"/>
              </a:ext>
            </a:extLst>
          </p:cNvPr>
          <p:cNvSpPr/>
          <p:nvPr/>
        </p:nvSpPr>
        <p:spPr>
          <a:xfrm>
            <a:off x="2104243" y="1002199"/>
            <a:ext cx="489860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217 </a:t>
            </a:r>
            <a:r>
              <a:rPr lang="en-US" sz="2800" b="1" dirty="0">
                <a:solidFill>
                  <a:prstClr val="black"/>
                </a:solidFill>
              </a:rPr>
              <a:t>: 1, 7, 31, 217</a:t>
            </a:r>
          </a:p>
          <a:p>
            <a:pPr algn="ctr"/>
            <a:endParaRPr lang="en-US" sz="2800" b="1" dirty="0">
              <a:solidFill>
                <a:prstClr val="black"/>
              </a:solidFill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218 </a:t>
            </a:r>
            <a:r>
              <a:rPr lang="en-US" sz="2800" b="1" dirty="0">
                <a:solidFill>
                  <a:prstClr val="black"/>
                </a:solidFill>
              </a:rPr>
              <a:t>: 1, 2, 109, 218</a:t>
            </a:r>
          </a:p>
          <a:p>
            <a:pPr algn="ctr"/>
            <a:endParaRPr lang="en-US" sz="2800" b="1" dirty="0">
              <a:solidFill>
                <a:prstClr val="black"/>
              </a:solidFill>
            </a:endParaRPr>
          </a:p>
          <a:p>
            <a:pPr lvl="0" algn="ctr">
              <a:defRPr/>
            </a:pPr>
            <a:r>
              <a:rPr lang="en-US" sz="2800" b="1" dirty="0">
                <a:solidFill>
                  <a:srgbClr val="FF0000"/>
                </a:solidFill>
              </a:rPr>
              <a:t>219 </a:t>
            </a:r>
            <a:r>
              <a:rPr lang="en-US" sz="2800" b="1" dirty="0">
                <a:solidFill>
                  <a:prstClr val="black"/>
                </a:solidFill>
              </a:rPr>
              <a:t>: 1, 3, 73, 219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00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485</TotalTime>
  <Words>446</Words>
  <Application>Microsoft Macintosh PowerPoint</Application>
  <PresentationFormat>On-screen Show (4:3)</PresentationFormat>
  <Paragraphs>64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12</cp:revision>
  <dcterms:created xsi:type="dcterms:W3CDTF">2020-08-17T14:05:16Z</dcterms:created>
  <dcterms:modified xsi:type="dcterms:W3CDTF">2020-08-17T22:10:45Z</dcterms:modified>
</cp:coreProperties>
</file>