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B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9970"/>
  </p:normalViewPr>
  <p:slideViewPr>
    <p:cSldViewPr snapToGrid="0" snapToObjects="1">
      <p:cViewPr varScale="1">
        <p:scale>
          <a:sx n="102" d="100"/>
          <a:sy n="102" d="100"/>
        </p:scale>
        <p:origin x="19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69569-C311-B746-AEAF-C33B2993D602}" type="datetimeFigureOut">
              <a:rPr lang="en-US" smtClean="0"/>
              <a:t>6/26/20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83BC7-9629-464F-BC2A-0C74B50C1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4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 x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83BC7-9629-464F-BC2A-0C74B50C1B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91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5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5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4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4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0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3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14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2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86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1E3E3-232E-6A46-BC64-27189F4E2496}" type="datetimeFigureOut">
              <a:rPr lang="en-US" smtClean="0"/>
              <a:t>6/26/20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69E11-12AB-854D-B414-542D19DE1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85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7279F8B-AFC8-FF4E-9769-4524FC56D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436596"/>
              </p:ext>
            </p:extLst>
          </p:nvPr>
        </p:nvGraphicFramePr>
        <p:xfrm>
          <a:off x="127685" y="150183"/>
          <a:ext cx="8843320" cy="6571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0304">
                  <a:extLst>
                    <a:ext uri="{9D8B030D-6E8A-4147-A177-3AD203B41FA5}">
                      <a16:colId xmlns:a16="http://schemas.microsoft.com/office/drawing/2014/main" val="1565642656"/>
                    </a:ext>
                  </a:extLst>
                </a:gridCol>
                <a:gridCol w="4053016">
                  <a:extLst>
                    <a:ext uri="{9D8B030D-6E8A-4147-A177-3AD203B41FA5}">
                      <a16:colId xmlns:a16="http://schemas.microsoft.com/office/drawing/2014/main" val="2437160345"/>
                    </a:ext>
                  </a:extLst>
                </a:gridCol>
              </a:tblGrid>
              <a:tr h="3408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692379"/>
                  </a:ext>
                </a:extLst>
              </a:tr>
              <a:tr h="31633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386839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59D134D4-C650-4E40-AB57-0E60F52095D1}"/>
              </a:ext>
            </a:extLst>
          </p:cNvPr>
          <p:cNvGrpSpPr/>
          <p:nvPr/>
        </p:nvGrpSpPr>
        <p:grpSpPr>
          <a:xfrm>
            <a:off x="5279347" y="1162282"/>
            <a:ext cx="3256157" cy="2372814"/>
            <a:chOff x="5391466" y="1112112"/>
            <a:chExt cx="3256157" cy="23728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FFC5D2C-96AD-E94C-9098-5A064EE5AE97}"/>
                </a:ext>
              </a:extLst>
            </p:cNvPr>
            <p:cNvGrpSpPr/>
            <p:nvPr/>
          </p:nvGrpSpPr>
          <p:grpSpPr>
            <a:xfrm>
              <a:off x="5391466" y="1112112"/>
              <a:ext cx="3256157" cy="1734013"/>
              <a:chOff x="4951141" y="551986"/>
              <a:chExt cx="3791416" cy="2319452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7C3C421-DCBB-0D45-B808-6EB1A2883E23}"/>
                  </a:ext>
                </a:extLst>
              </p:cNvPr>
              <p:cNvSpPr/>
              <p:nvPr/>
            </p:nvSpPr>
            <p:spPr>
              <a:xfrm>
                <a:off x="4951141" y="551986"/>
                <a:ext cx="3791416" cy="231945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CEFBE19-61E7-8147-808A-DB66E5E7E493}"/>
                  </a:ext>
                </a:extLst>
              </p:cNvPr>
              <p:cNvSpPr/>
              <p:nvPr/>
            </p:nvSpPr>
            <p:spPr>
              <a:xfrm>
                <a:off x="4951141" y="2280426"/>
                <a:ext cx="947854" cy="591012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FF73BBA-EED8-BC43-9C0E-4B0A154E0CF9}"/>
                </a:ext>
              </a:extLst>
            </p:cNvPr>
            <p:cNvCxnSpPr/>
            <p:nvPr/>
          </p:nvCxnSpPr>
          <p:spPr>
            <a:xfrm>
              <a:off x="5391466" y="2913027"/>
              <a:ext cx="81403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FF9D938-C7E2-4E46-B24B-DD7407C137CF}"/>
                </a:ext>
              </a:extLst>
            </p:cNvPr>
            <p:cNvCxnSpPr>
              <a:cxnSpLocks/>
            </p:cNvCxnSpPr>
            <p:nvPr/>
          </p:nvCxnSpPr>
          <p:spPr>
            <a:xfrm>
              <a:off x="5391466" y="3154630"/>
              <a:ext cx="325615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27635E-C1F1-614F-AA75-88651152550E}"/>
                </a:ext>
              </a:extLst>
            </p:cNvPr>
            <p:cNvSpPr txBox="1"/>
            <p:nvPr/>
          </p:nvSpPr>
          <p:spPr>
            <a:xfrm>
              <a:off x="5506578" y="2853158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3cm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0024E7-713C-8748-908E-1C1F29A5D25A}"/>
                </a:ext>
              </a:extLst>
            </p:cNvPr>
            <p:cNvSpPr txBox="1"/>
            <p:nvPr/>
          </p:nvSpPr>
          <p:spPr>
            <a:xfrm>
              <a:off x="6538067" y="3115594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12cm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F47D7E-8E1D-DA44-9FC2-3828DD6E6710}"/>
                </a:ext>
              </a:extLst>
            </p:cNvPr>
            <p:cNvSpPr txBox="1"/>
            <p:nvPr/>
          </p:nvSpPr>
          <p:spPr>
            <a:xfrm>
              <a:off x="5526187" y="2332228"/>
              <a:ext cx="6740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Area: </a:t>
              </a:r>
            </a:p>
            <a:p>
              <a:r>
                <a:rPr lang="en-US" sz="1600" dirty="0"/>
                <a:t>5cm</a:t>
              </a:r>
              <a:r>
                <a:rPr lang="en-US" sz="1600" baseline="30000" dirty="0"/>
                <a:t>2</a:t>
              </a:r>
              <a:endParaRPr lang="en-US" sz="1600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EB52EA0-F135-6A4C-8976-AA28EE70EEA7}"/>
              </a:ext>
            </a:extLst>
          </p:cNvPr>
          <p:cNvSpPr txBox="1"/>
          <p:nvPr/>
        </p:nvSpPr>
        <p:spPr>
          <a:xfrm>
            <a:off x="5016841" y="183690"/>
            <a:ext cx="3851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 </a:t>
            </a:r>
            <a:r>
              <a:rPr lang="en-US" sz="2000" b="1" dirty="0">
                <a:solidFill>
                  <a:srgbClr val="0070C0"/>
                </a:solidFill>
              </a:rPr>
              <a:t>BLUE</a:t>
            </a:r>
            <a:r>
              <a:rPr lang="en-US" sz="2000" b="1" dirty="0"/>
              <a:t> and </a:t>
            </a:r>
            <a:r>
              <a:rPr lang="en-US" sz="2000" b="1" dirty="0">
                <a:solidFill>
                  <a:srgbClr val="FFC000"/>
                </a:solidFill>
              </a:rPr>
              <a:t>ORANGE</a:t>
            </a:r>
            <a:r>
              <a:rPr lang="en-US" sz="2000" b="1" dirty="0"/>
              <a:t> rectangles are similar. Find the area of the </a:t>
            </a:r>
            <a:r>
              <a:rPr lang="en-US" sz="2000" b="1" dirty="0">
                <a:solidFill>
                  <a:srgbClr val="0070C0"/>
                </a:solidFill>
              </a:rPr>
              <a:t>BLUE</a:t>
            </a:r>
            <a:r>
              <a:rPr lang="en-US" sz="2000" b="1" dirty="0"/>
              <a:t> shape </a:t>
            </a: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139A3CD5-33BC-2945-8ADF-08905A5197A7}"/>
              </a:ext>
            </a:extLst>
          </p:cNvPr>
          <p:cNvSpPr/>
          <p:nvPr/>
        </p:nvSpPr>
        <p:spPr>
          <a:xfrm>
            <a:off x="1674341" y="4523901"/>
            <a:ext cx="2372497" cy="2064382"/>
          </a:xfrm>
          <a:prstGeom prst="rtTriangle">
            <a:avLst/>
          </a:prstGeom>
          <a:solidFill>
            <a:schemeClr val="accent5">
              <a:lumMod val="20000"/>
              <a:lumOff val="80000"/>
              <a:alpha val="58824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A73CA3DE-A715-8F4D-9434-5093887DD258}"/>
              </a:ext>
            </a:extLst>
          </p:cNvPr>
          <p:cNvSpPr/>
          <p:nvPr/>
        </p:nvSpPr>
        <p:spPr>
          <a:xfrm>
            <a:off x="1674342" y="4523902"/>
            <a:ext cx="797010" cy="684000"/>
          </a:xfrm>
          <a:prstGeom prst="rtTriangl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7DA37D9-888D-8844-889A-141CEEC6A230}"/>
              </a:ext>
            </a:extLst>
          </p:cNvPr>
          <p:cNvCxnSpPr>
            <a:cxnSpLocks/>
          </p:cNvCxnSpPr>
          <p:nvPr/>
        </p:nvCxnSpPr>
        <p:spPr>
          <a:xfrm>
            <a:off x="1613510" y="4523901"/>
            <a:ext cx="0" cy="68400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67B3AA9-B7F2-494E-824F-C40A32A85255}"/>
              </a:ext>
            </a:extLst>
          </p:cNvPr>
          <p:cNvCxnSpPr>
            <a:cxnSpLocks/>
          </p:cNvCxnSpPr>
          <p:nvPr/>
        </p:nvCxnSpPr>
        <p:spPr>
          <a:xfrm>
            <a:off x="1079600" y="4520594"/>
            <a:ext cx="0" cy="209911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FD82E02-4AA0-3D42-9D96-9BF9CAC567E9}"/>
              </a:ext>
            </a:extLst>
          </p:cNvPr>
          <p:cNvSpPr txBox="1"/>
          <p:nvPr/>
        </p:nvSpPr>
        <p:spPr>
          <a:xfrm>
            <a:off x="359279" y="538548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15cm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20469A-E33E-ED45-89E3-E51ABC0459B9}"/>
              </a:ext>
            </a:extLst>
          </p:cNvPr>
          <p:cNvSpPr txBox="1"/>
          <p:nvPr/>
        </p:nvSpPr>
        <p:spPr>
          <a:xfrm>
            <a:off x="1060112" y="468123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5cm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0B2569-EC5C-6847-9358-2226DEA7506C}"/>
              </a:ext>
            </a:extLst>
          </p:cNvPr>
          <p:cNvSpPr txBox="1"/>
          <p:nvPr/>
        </p:nvSpPr>
        <p:spPr>
          <a:xfrm>
            <a:off x="111213" y="3614479"/>
            <a:ext cx="4806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 </a:t>
            </a:r>
            <a:r>
              <a:rPr lang="en-US" sz="2000" b="1" dirty="0">
                <a:solidFill>
                  <a:srgbClr val="0070C0"/>
                </a:solidFill>
              </a:rPr>
              <a:t>BLUE</a:t>
            </a:r>
            <a:r>
              <a:rPr lang="en-US" sz="2000" b="1" dirty="0"/>
              <a:t> and </a:t>
            </a:r>
            <a:r>
              <a:rPr lang="en-US" sz="2000" b="1" dirty="0">
                <a:solidFill>
                  <a:srgbClr val="FFC000"/>
                </a:solidFill>
              </a:rPr>
              <a:t>ORANGE</a:t>
            </a:r>
            <a:r>
              <a:rPr lang="en-US" sz="2000" b="1" dirty="0"/>
              <a:t> triangles are similar. Find the area of the </a:t>
            </a:r>
            <a:r>
              <a:rPr lang="en-US" sz="2000" b="1" dirty="0">
                <a:solidFill>
                  <a:srgbClr val="FFC000"/>
                </a:solidFill>
              </a:rPr>
              <a:t>ORANGE</a:t>
            </a:r>
            <a:r>
              <a:rPr lang="en-US" sz="2000" b="1" dirty="0"/>
              <a:t> shape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A9D2A23-45AE-0A48-9238-84CC39A80A28}"/>
              </a:ext>
            </a:extLst>
          </p:cNvPr>
          <p:cNvGrpSpPr/>
          <p:nvPr/>
        </p:nvGrpSpPr>
        <p:grpSpPr>
          <a:xfrm>
            <a:off x="2147382" y="1937150"/>
            <a:ext cx="1967417" cy="1449901"/>
            <a:chOff x="1566615" y="1442875"/>
            <a:chExt cx="1440000" cy="1449901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D3E7A66-0C9C-1D42-ADCC-6111932FD16E}"/>
                </a:ext>
              </a:extLst>
            </p:cNvPr>
            <p:cNvSpPr/>
            <p:nvPr/>
          </p:nvSpPr>
          <p:spPr>
            <a:xfrm>
              <a:off x="1566615" y="1442875"/>
              <a:ext cx="1440000" cy="1440000"/>
            </a:xfrm>
            <a:prstGeom prst="rect">
              <a:avLst/>
            </a:prstGeom>
            <a:solidFill>
              <a:srgbClr val="FBDB8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3DDD9ED-E26C-A34A-A1AF-E4A2278CD84E}"/>
                </a:ext>
              </a:extLst>
            </p:cNvPr>
            <p:cNvSpPr/>
            <p:nvPr/>
          </p:nvSpPr>
          <p:spPr>
            <a:xfrm>
              <a:off x="1576621" y="2172776"/>
              <a:ext cx="720000" cy="720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F4D0B7-0ACF-4043-BE8A-624921F31007}"/>
              </a:ext>
            </a:extLst>
          </p:cNvPr>
          <p:cNvCxnSpPr>
            <a:cxnSpLocks/>
          </p:cNvCxnSpPr>
          <p:nvPr/>
        </p:nvCxnSpPr>
        <p:spPr>
          <a:xfrm flipV="1">
            <a:off x="1347643" y="1937150"/>
            <a:ext cx="0" cy="146045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B1C5AB0-EE51-4F44-A194-5E88561135A2}"/>
              </a:ext>
            </a:extLst>
          </p:cNvPr>
          <p:cNvSpPr txBox="1"/>
          <p:nvPr/>
        </p:nvSpPr>
        <p:spPr>
          <a:xfrm>
            <a:off x="2273671" y="2725683"/>
            <a:ext cx="769763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Area: 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2.1cm</a:t>
            </a:r>
            <a:r>
              <a:rPr lang="en-US" sz="1600" b="1" baseline="30000" dirty="0">
                <a:solidFill>
                  <a:schemeClr val="bg1"/>
                </a:solidFill>
              </a:rPr>
              <a:t>2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19D4F5B-4604-9742-9721-DE59B6471E99}"/>
              </a:ext>
            </a:extLst>
          </p:cNvPr>
          <p:cNvSpPr txBox="1"/>
          <p:nvPr/>
        </p:nvSpPr>
        <p:spPr>
          <a:xfrm>
            <a:off x="2065761" y="5711121"/>
            <a:ext cx="816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Area: </a:t>
            </a:r>
          </a:p>
          <a:p>
            <a:r>
              <a:rPr lang="en-US" sz="1600" dirty="0"/>
              <a:t>117cm</a:t>
            </a:r>
            <a:r>
              <a:rPr lang="en-US" sz="1600" baseline="30000" dirty="0"/>
              <a:t>2</a:t>
            </a:r>
            <a:endParaRPr lang="en-US" sz="1600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F56E353-6AFA-4C47-A0FD-09EE1A9A3E5F}"/>
              </a:ext>
            </a:extLst>
          </p:cNvPr>
          <p:cNvCxnSpPr>
            <a:cxnSpLocks/>
          </p:cNvCxnSpPr>
          <p:nvPr/>
        </p:nvCxnSpPr>
        <p:spPr>
          <a:xfrm flipV="1">
            <a:off x="2044497" y="2657150"/>
            <a:ext cx="0" cy="74045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771FE19-6AC0-A942-AEB1-9736CF6E1BD1}"/>
              </a:ext>
            </a:extLst>
          </p:cNvPr>
          <p:cNvSpPr txBox="1"/>
          <p:nvPr/>
        </p:nvSpPr>
        <p:spPr>
          <a:xfrm>
            <a:off x="1340749" y="2858451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1.3cm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D6522E-DD5C-D048-BCAE-F481B5A4A25C}"/>
              </a:ext>
            </a:extLst>
          </p:cNvPr>
          <p:cNvSpPr txBox="1"/>
          <p:nvPr/>
        </p:nvSpPr>
        <p:spPr>
          <a:xfrm>
            <a:off x="538344" y="2541017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2.6cm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E498C1-2D9C-784D-B4BF-D1D917FC2B22}"/>
              </a:ext>
            </a:extLst>
          </p:cNvPr>
          <p:cNvSpPr txBox="1"/>
          <p:nvPr/>
        </p:nvSpPr>
        <p:spPr>
          <a:xfrm>
            <a:off x="80872" y="1110600"/>
            <a:ext cx="4806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 </a:t>
            </a:r>
            <a:r>
              <a:rPr lang="en-US" sz="2000" b="1" dirty="0">
                <a:solidFill>
                  <a:srgbClr val="0070C0"/>
                </a:solidFill>
              </a:rPr>
              <a:t>BLUE</a:t>
            </a:r>
            <a:r>
              <a:rPr lang="en-US" sz="2000" b="1" dirty="0"/>
              <a:t> and </a:t>
            </a:r>
            <a:r>
              <a:rPr lang="en-US" sz="2000" b="1" dirty="0">
                <a:solidFill>
                  <a:srgbClr val="FFC000"/>
                </a:solidFill>
              </a:rPr>
              <a:t>ORANGE</a:t>
            </a:r>
            <a:r>
              <a:rPr lang="en-US" sz="2000" b="1" dirty="0"/>
              <a:t> rectangles are similar. Find the area of the </a:t>
            </a:r>
            <a:r>
              <a:rPr lang="en-US" sz="2000" b="1" dirty="0">
                <a:solidFill>
                  <a:srgbClr val="FFC000"/>
                </a:solidFill>
              </a:rPr>
              <a:t>ORANGE</a:t>
            </a:r>
            <a:r>
              <a:rPr lang="en-US" sz="2000" b="1" dirty="0"/>
              <a:t> shape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63AF62D-1B33-744B-9E7A-7103F0104490}"/>
              </a:ext>
            </a:extLst>
          </p:cNvPr>
          <p:cNvSpPr/>
          <p:nvPr/>
        </p:nvSpPr>
        <p:spPr>
          <a:xfrm>
            <a:off x="444918" y="78832"/>
            <a:ext cx="42546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Similar Shapes</a:t>
            </a:r>
          </a:p>
        </p:txBody>
      </p:sp>
      <p:sp>
        <p:nvSpPr>
          <p:cNvPr id="48" name="Trapezium 47">
            <a:extLst>
              <a:ext uri="{FF2B5EF4-FFF2-40B4-BE49-F238E27FC236}">
                <a16:creationId xmlns:a16="http://schemas.microsoft.com/office/drawing/2014/main" id="{ACE59863-A6B9-3441-AEB7-51BA1C8726ED}"/>
              </a:ext>
            </a:extLst>
          </p:cNvPr>
          <p:cNvSpPr/>
          <p:nvPr/>
        </p:nvSpPr>
        <p:spPr>
          <a:xfrm>
            <a:off x="6046781" y="3931489"/>
            <a:ext cx="2160000" cy="1728000"/>
          </a:xfrm>
          <a:prstGeom prst="trapezoid">
            <a:avLst>
              <a:gd name="adj" fmla="val 33494"/>
            </a:avLst>
          </a:prstGeom>
          <a:solidFill>
            <a:srgbClr val="FBDB8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rapezium 49">
            <a:extLst>
              <a:ext uri="{FF2B5EF4-FFF2-40B4-BE49-F238E27FC236}">
                <a16:creationId xmlns:a16="http://schemas.microsoft.com/office/drawing/2014/main" id="{84048F36-A417-AA4D-8A02-8546BE60B432}"/>
              </a:ext>
            </a:extLst>
          </p:cNvPr>
          <p:cNvSpPr/>
          <p:nvPr/>
        </p:nvSpPr>
        <p:spPr>
          <a:xfrm>
            <a:off x="6575481" y="3926243"/>
            <a:ext cx="1440000" cy="1152000"/>
          </a:xfrm>
          <a:prstGeom prst="trapezoid">
            <a:avLst>
              <a:gd name="adj" fmla="val 33494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D919806-B6A4-AB44-B18F-56367B2D4CF3}"/>
              </a:ext>
            </a:extLst>
          </p:cNvPr>
          <p:cNvCxnSpPr>
            <a:cxnSpLocks/>
          </p:cNvCxnSpPr>
          <p:nvPr/>
        </p:nvCxnSpPr>
        <p:spPr>
          <a:xfrm>
            <a:off x="6924841" y="3867943"/>
            <a:ext cx="765579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A96A8D1-F95D-E843-A825-2DEC39863050}"/>
              </a:ext>
            </a:extLst>
          </p:cNvPr>
          <p:cNvSpPr txBox="1"/>
          <p:nvPr/>
        </p:nvSpPr>
        <p:spPr>
          <a:xfrm>
            <a:off x="7020948" y="353582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4cm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D5964FB-D3B0-F149-9B87-EC7FE9044C12}"/>
              </a:ext>
            </a:extLst>
          </p:cNvPr>
          <p:cNvCxnSpPr>
            <a:cxnSpLocks/>
          </p:cNvCxnSpPr>
          <p:nvPr/>
        </p:nvCxnSpPr>
        <p:spPr>
          <a:xfrm>
            <a:off x="6575481" y="3872060"/>
            <a:ext cx="34936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1390C4A-100B-A34B-A223-380FF29553EB}"/>
              </a:ext>
            </a:extLst>
          </p:cNvPr>
          <p:cNvSpPr txBox="1"/>
          <p:nvPr/>
        </p:nvSpPr>
        <p:spPr>
          <a:xfrm>
            <a:off x="6499811" y="352776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2cm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7220D7B-7570-CF4F-A02E-BCCE401C06AB}"/>
              </a:ext>
            </a:extLst>
          </p:cNvPr>
          <p:cNvSpPr txBox="1"/>
          <p:nvPr/>
        </p:nvSpPr>
        <p:spPr>
          <a:xfrm>
            <a:off x="6633535" y="5085663"/>
            <a:ext cx="712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Area: </a:t>
            </a:r>
          </a:p>
          <a:p>
            <a:r>
              <a:rPr lang="en-US" sz="1600" dirty="0"/>
              <a:t>36cm</a:t>
            </a:r>
            <a:r>
              <a:rPr lang="en-US" sz="1600" baseline="30000" dirty="0"/>
              <a:t>2</a:t>
            </a:r>
            <a:endParaRPr lang="en-US" sz="16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34149BF-F617-704C-A5B4-A47CE6C880B4}"/>
              </a:ext>
            </a:extLst>
          </p:cNvPr>
          <p:cNvSpPr txBox="1"/>
          <p:nvPr/>
        </p:nvSpPr>
        <p:spPr>
          <a:xfrm>
            <a:off x="5016841" y="5710659"/>
            <a:ext cx="3851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 </a:t>
            </a:r>
            <a:r>
              <a:rPr lang="en-US" sz="2000" b="1" dirty="0">
                <a:solidFill>
                  <a:srgbClr val="0070C0"/>
                </a:solidFill>
              </a:rPr>
              <a:t>BLUE</a:t>
            </a:r>
            <a:r>
              <a:rPr lang="en-US" sz="2000" b="1" dirty="0"/>
              <a:t> and </a:t>
            </a:r>
            <a:r>
              <a:rPr lang="en-US" sz="2000" b="1" dirty="0">
                <a:solidFill>
                  <a:srgbClr val="FFC000"/>
                </a:solidFill>
              </a:rPr>
              <a:t>ORANGE</a:t>
            </a:r>
            <a:r>
              <a:rPr lang="en-US" sz="2000" b="1" dirty="0"/>
              <a:t> trapeziums are similar. Find the area of the </a:t>
            </a:r>
            <a:r>
              <a:rPr lang="en-US" sz="2000" b="1" dirty="0">
                <a:solidFill>
                  <a:srgbClr val="0070C0"/>
                </a:solidFill>
              </a:rPr>
              <a:t>BLUE</a:t>
            </a:r>
            <a:r>
              <a:rPr lang="en-US" sz="2000" b="1" dirty="0"/>
              <a:t> shape </a:t>
            </a:r>
          </a:p>
        </p:txBody>
      </p:sp>
    </p:spTree>
    <p:extLst>
      <p:ext uri="{BB962C8B-B14F-4D97-AF65-F5344CB8AC3E}">
        <p14:creationId xmlns:p14="http://schemas.microsoft.com/office/powerpoint/2010/main" val="2557691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</TotalTime>
  <Words>85</Words>
  <Application>Microsoft Macintosh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dcterms:created xsi:type="dcterms:W3CDTF">2020-06-26T20:29:51Z</dcterms:created>
  <dcterms:modified xsi:type="dcterms:W3CDTF">2020-06-26T22:11:11Z</dcterms:modified>
</cp:coreProperties>
</file>