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A61518-ACBF-42AB-A83C-51C30EA7DBF7}" type="datetimeFigureOut">
              <a:rPr lang="en-US" smtClean="0"/>
              <a:t>10/18/2017</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03FCE0-D353-4193-BBFB-559F8C92F57F}" type="slidenum">
              <a:rPr lang="en-US" smtClean="0"/>
              <a:t>‹#›</a:t>
            </a:fld>
            <a:endParaRPr lang="en-US"/>
          </a:p>
        </p:txBody>
      </p:sp>
    </p:spTree>
    <p:extLst>
      <p:ext uri="{BB962C8B-B14F-4D97-AF65-F5344CB8AC3E}">
        <p14:creationId xmlns:p14="http://schemas.microsoft.com/office/powerpoint/2010/main" val="3527802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dirty="0" smtClean="0">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fld id="{BE8856C5-9370-4A42-8D35-E8864FFBFC4D}" type="slidenum">
              <a:rPr lang="en-GB" smtClean="0">
                <a:latin typeface="Arial" charset="0"/>
              </a:rPr>
              <a:pPr/>
              <a:t>1</a:t>
            </a:fld>
            <a:endParaRPr lang="en-GB" dirty="0"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dirty="0" smtClean="0">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fld id="{BE8856C5-9370-4A42-8D35-E8864FFBFC4D}" type="slidenum">
              <a:rPr lang="en-GB" smtClean="0">
                <a:latin typeface="Arial" charset="0"/>
              </a:rPr>
              <a:pPr/>
              <a:t>2</a:t>
            </a:fld>
            <a:endParaRPr lang="en-GB" dirty="0"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dirty="0" smtClean="0">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fld id="{BE8856C5-9370-4A42-8D35-E8864FFBFC4D}" type="slidenum">
              <a:rPr lang="en-GB" smtClean="0">
                <a:latin typeface="Arial" charset="0"/>
              </a:rPr>
              <a:pPr/>
              <a:t>3</a:t>
            </a:fld>
            <a:endParaRPr lang="en-GB" dirty="0"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dirty="0" smtClean="0">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fld id="{BE8856C5-9370-4A42-8D35-E8864FFBFC4D}" type="slidenum">
              <a:rPr lang="en-GB" smtClean="0">
                <a:latin typeface="Arial" charset="0"/>
              </a:rPr>
              <a:pPr/>
              <a:t>4</a:t>
            </a:fld>
            <a:endParaRPr lang="en-GB" dirty="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dirty="0" smtClean="0">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fld id="{BE8856C5-9370-4A42-8D35-E8864FFBFC4D}" type="slidenum">
              <a:rPr lang="en-GB" smtClean="0">
                <a:latin typeface="Arial" charset="0"/>
              </a:rPr>
              <a:pPr/>
              <a:t>5</a:t>
            </a:fld>
            <a:endParaRPr lang="en-GB" dirty="0" smtClean="0">
              <a:latin typeface="Arial" charset="0"/>
            </a:endParaRPr>
          </a:p>
        </p:txBody>
      </p:sp>
    </p:spTree>
    <p:extLst>
      <p:ext uri="{BB962C8B-B14F-4D97-AF65-F5344CB8AC3E}">
        <p14:creationId xmlns:p14="http://schemas.microsoft.com/office/powerpoint/2010/main" val="3621676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dirty="0" smtClean="0">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fld id="{BE8856C5-9370-4A42-8D35-E8864FFBFC4D}" type="slidenum">
              <a:rPr lang="en-GB" smtClean="0">
                <a:latin typeface="Arial" charset="0"/>
              </a:rPr>
              <a:pPr/>
              <a:t>6</a:t>
            </a:fld>
            <a:endParaRPr lang="en-GB" dirty="0" smtClean="0">
              <a:latin typeface="Arial" charset="0"/>
            </a:endParaRPr>
          </a:p>
        </p:txBody>
      </p:sp>
    </p:spTree>
    <p:extLst>
      <p:ext uri="{BB962C8B-B14F-4D97-AF65-F5344CB8AC3E}">
        <p14:creationId xmlns:p14="http://schemas.microsoft.com/office/powerpoint/2010/main" val="1811113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dirty="0" smtClean="0">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fld id="{BE8856C5-9370-4A42-8D35-E8864FFBFC4D}" type="slidenum">
              <a:rPr lang="en-GB" smtClean="0">
                <a:latin typeface="Arial" charset="0"/>
              </a:rPr>
              <a:pPr/>
              <a:t>7</a:t>
            </a:fld>
            <a:endParaRPr lang="en-GB" dirty="0" smtClean="0">
              <a:latin typeface="Arial" charset="0"/>
            </a:endParaRPr>
          </a:p>
        </p:txBody>
      </p:sp>
    </p:spTree>
    <p:extLst>
      <p:ext uri="{BB962C8B-B14F-4D97-AF65-F5344CB8AC3E}">
        <p14:creationId xmlns:p14="http://schemas.microsoft.com/office/powerpoint/2010/main" val="2277824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dirty="0" smtClean="0">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fld id="{BE8856C5-9370-4A42-8D35-E8864FFBFC4D}" type="slidenum">
              <a:rPr lang="en-GB" smtClean="0">
                <a:latin typeface="Arial" charset="0"/>
              </a:rPr>
              <a:pPr/>
              <a:t>8</a:t>
            </a:fld>
            <a:endParaRPr lang="en-GB" dirty="0" smtClean="0">
              <a:latin typeface="Arial" charset="0"/>
            </a:endParaRPr>
          </a:p>
        </p:txBody>
      </p:sp>
    </p:spTree>
    <p:extLst>
      <p:ext uri="{BB962C8B-B14F-4D97-AF65-F5344CB8AC3E}">
        <p14:creationId xmlns:p14="http://schemas.microsoft.com/office/powerpoint/2010/main" val="1215747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8856C5-9370-4A42-8D35-E8864FFBFC4D}" type="slidenum">
              <a:rPr kumimoji="0" lang="en-GB"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119962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8856C5-9370-4A42-8D35-E8864FFBFC4D}" type="slidenum">
              <a:rPr kumimoji="0" lang="en-GB"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862390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8856C5-9370-4A42-8D35-E8864FFBFC4D}" type="slidenum">
              <a:rPr kumimoji="0" lang="en-GB"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514296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15363" name="Espace réservé des commentaires 2"/>
          <p:cNvSpPr>
            <a:spLocks noGrp="1"/>
          </p:cNvSpPr>
          <p:nvPr>
            <p:ph type="body" idx="1"/>
          </p:nvPr>
        </p:nvSpPr>
        <p:spPr>
          <a:noFill/>
        </p:spPr>
        <p:txBody>
          <a:bodyPr/>
          <a:lstStyle/>
          <a:p>
            <a:endParaRPr lang="en-US">
              <a:latin typeface="Arial" charset="0"/>
            </a:endParaRPr>
          </a:p>
        </p:txBody>
      </p:sp>
      <p:sp>
        <p:nvSpPr>
          <p:cNvPr id="15364" name="Espace réservé du numéro de diapositive 3"/>
          <p:cNvSpPr>
            <a:spLocks noGrp="1"/>
          </p:cNvSpPr>
          <p:nvPr>
            <p:ph type="sldNum" sz="quarter" idx="5"/>
          </p:nvPr>
        </p:nvSpPr>
        <p:spPr>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8856C5-9370-4A42-8D35-E8864FFBFC4D}" type="slidenum">
              <a:rPr kumimoji="0" lang="en-GB"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16635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a:p>
        </p:txBody>
      </p:sp>
      <p:sp>
        <p:nvSpPr>
          <p:cNvPr id="4" name="Espace réservé de la date 3"/>
          <p:cNvSpPr>
            <a:spLocks noGrp="1"/>
          </p:cNvSpPr>
          <p:nvPr>
            <p:ph type="dt" sz="half" idx="10"/>
          </p:nvPr>
        </p:nvSpPr>
        <p:spPr/>
        <p:txBody>
          <a:bodyPr/>
          <a:lstStyle/>
          <a:p>
            <a:fld id="{4A7B123E-2420-412B-8D52-EB95B4E78815}" type="datetimeFigureOut">
              <a:rPr lang="en-US" smtClean="0"/>
              <a:t>10/18/2017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4A7B123E-2420-412B-8D52-EB95B4E78815}" type="datetimeFigureOut">
              <a:rPr lang="en-US" smtClean="0"/>
              <a:t>10/18/2017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A7B123E-2420-412B-8D52-EB95B4E78815}" type="datetimeFigureOut">
              <a:rPr lang="en-US" smtClean="0"/>
              <a:t>10/18/2017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4A7B123E-2420-412B-8D52-EB95B4E78815}" type="datetimeFigureOut">
              <a:rPr lang="en-US" smtClean="0"/>
              <a:t>10/18/2017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p>
            <a:fld id="{4A7B123E-2420-412B-8D52-EB95B4E78815}" type="datetimeFigureOut">
              <a:rPr lang="en-US" smtClean="0"/>
              <a:t>10/18/2017</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e la date 2"/>
          <p:cNvSpPr>
            <a:spLocks noGrp="1"/>
          </p:cNvSpPr>
          <p:nvPr>
            <p:ph type="dt" sz="half" idx="10"/>
          </p:nvPr>
        </p:nvSpPr>
        <p:spPr/>
        <p:txBody>
          <a:bodyPr/>
          <a:lstStyle/>
          <a:p>
            <a:fld id="{4A7B123E-2420-412B-8D52-EB95B4E78815}" type="datetimeFigureOut">
              <a:rPr lang="en-US" smtClean="0"/>
              <a:t>10/18/2017</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A7B123E-2420-412B-8D52-EB95B4E78815}" type="datetimeFigureOut">
              <a:rPr lang="en-US" smtClean="0"/>
              <a:t>10/18/2017</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A7B123E-2420-412B-8D52-EB95B4E78815}" type="datetimeFigureOut">
              <a:rPr lang="en-US" smtClean="0"/>
              <a:t>10/18/2017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A7B123E-2420-412B-8D52-EB95B4E78815}" type="datetimeFigureOut">
              <a:rPr lang="en-US" smtClean="0"/>
              <a:t>10/18/2017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4A7B123E-2420-412B-8D52-EB95B4E78815}" type="datetimeFigureOut">
              <a:rPr lang="en-US" smtClean="0"/>
              <a:t>10/18/2017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4A7B123E-2420-412B-8D52-EB95B4E78815}" type="datetimeFigureOut">
              <a:rPr lang="en-US" smtClean="0"/>
              <a:t>10/18/2017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E59D0930-0388-41B3-A0AC-ED10B5BB80F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a:p>
        </p:txBody>
      </p:sp>
      <p:sp>
        <p:nvSpPr>
          <p:cNvPr id="4" name="Espace réservé de la date 3"/>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1609407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1771751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301067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434704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2764806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e la date 2"/>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372683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1944315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4032768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23946003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3092575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0FCC64B2-5E0C-419D-8AD7-FB40C51230AE}" type="datetimeFigureOut">
              <a:rPr lang="en-US" smtClean="0"/>
              <a:pPr/>
              <a:t>10/18/2017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2A08865E-ECAB-40E3-90CA-82E9D5B75A14}" type="slidenum">
              <a:rPr lang="en-US" smtClean="0"/>
              <a:pPr/>
              <a:t>‹#›</a:t>
            </a:fld>
            <a:endParaRPr lang="en-US"/>
          </a:p>
        </p:txBody>
      </p:sp>
    </p:spTree>
    <p:extLst>
      <p:ext uri="{BB962C8B-B14F-4D97-AF65-F5344CB8AC3E}">
        <p14:creationId xmlns:p14="http://schemas.microsoft.com/office/powerpoint/2010/main" val="1945344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7B123E-2420-412B-8D52-EB95B4E78815}" type="datetimeFigureOut">
              <a:rPr lang="en-US" smtClean="0"/>
              <a:t>10/18/2017</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9D0930-0388-41B3-A0AC-ED10B5BB80F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CC64B2-5E0C-419D-8AD7-FB40C51230AE}" type="datetimeFigureOut">
              <a:rPr lang="en-US" smtClean="0"/>
              <a:pPr/>
              <a:t>10/18/2017</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08865E-ECAB-40E3-90CA-82E9D5B75A14}" type="slidenum">
              <a:rPr lang="en-US" smtClean="0"/>
              <a:pPr/>
              <a:t>‹#›</a:t>
            </a:fld>
            <a:endParaRPr lang="en-US"/>
          </a:p>
        </p:txBody>
      </p:sp>
    </p:spTree>
    <p:extLst>
      <p:ext uri="{BB962C8B-B14F-4D97-AF65-F5344CB8AC3E}">
        <p14:creationId xmlns:p14="http://schemas.microsoft.com/office/powerpoint/2010/main" val="31948140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10.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11.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s>
</file>

<file path=ppt/slides/_rels/slide12.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36512" y="1484784"/>
            <a:ext cx="9144000" cy="5262979"/>
          </a:xfrm>
          <a:prstGeom prst="rect">
            <a:avLst/>
          </a:prstGeom>
          <a:solidFill>
            <a:schemeClr val="bg1"/>
          </a:solidFill>
          <a:ln w="9525">
            <a:noFill/>
            <a:miter lim="800000"/>
            <a:headEnd/>
            <a:tailEnd/>
          </a:ln>
        </p:spPr>
        <p:txBody>
          <a:bodyPr wrap="square">
            <a:spAutoFit/>
          </a:bodyPr>
          <a:lstStyle/>
          <a:p>
            <a:r>
              <a:rPr lang="en-US" sz="2400" dirty="0" smtClean="0">
                <a:latin typeface="Arial" pitchFamily="34" charset="0"/>
                <a:cs typeface="Arial" pitchFamily="34" charset="0"/>
              </a:rPr>
              <a:t>1.Students in class 8P and 8Q took the same test. Their results were organised in box plots.</a:t>
            </a:r>
          </a:p>
          <a:p>
            <a:r>
              <a:rPr lang="en-US" sz="2400" dirty="0" smtClean="0">
                <a:latin typeface="Arial" pitchFamily="34" charset="0"/>
                <a:cs typeface="Arial" pitchFamily="34" charset="0"/>
              </a:rPr>
              <a:t>a. In which class was the highest mark?</a:t>
            </a:r>
          </a:p>
          <a:p>
            <a:r>
              <a:rPr lang="en-US" sz="2400" dirty="0" smtClean="0">
                <a:latin typeface="Arial" pitchFamily="34" charset="0"/>
                <a:cs typeface="Arial" pitchFamily="34" charset="0"/>
              </a:rPr>
              <a:t>b. In which class did the students </a:t>
            </a:r>
          </a:p>
          <a:p>
            <a:r>
              <a:rPr lang="en-US" sz="2400" dirty="0" smtClean="0">
                <a:latin typeface="Arial" pitchFamily="34" charset="0"/>
                <a:cs typeface="Arial" pitchFamily="34" charset="0"/>
              </a:rPr>
              <a:t>perform better in the test? Give reasons.</a:t>
            </a:r>
          </a:p>
          <a:p>
            <a:r>
              <a:rPr lang="en-US" sz="2400" dirty="0" smtClean="0">
                <a:latin typeface="Arial" pitchFamily="34" charset="0"/>
                <a:cs typeface="Arial" pitchFamily="34" charset="0"/>
              </a:rPr>
              <a:t>2. Express as a standard form </a:t>
            </a:r>
          </a:p>
          <a:p>
            <a:r>
              <a:rPr lang="en-US" sz="2400" dirty="0" smtClean="0">
                <a:latin typeface="Arial" pitchFamily="34" charset="0"/>
                <a:cs typeface="Arial" pitchFamily="34" charset="0"/>
              </a:rPr>
              <a:t>3. Work out</a:t>
            </a:r>
          </a:p>
          <a:p>
            <a:r>
              <a:rPr lang="en-US" sz="2400" dirty="0" smtClean="0">
                <a:latin typeface="Arial" pitchFamily="34" charset="0"/>
                <a:cs typeface="Arial" pitchFamily="34" charset="0"/>
              </a:rPr>
              <a:t>5. Work out  </a:t>
            </a:r>
          </a:p>
          <a:p>
            <a:r>
              <a:rPr lang="en-US" sz="2400" dirty="0" smtClean="0">
                <a:latin typeface="Arial" pitchFamily="34" charset="0"/>
                <a:cs typeface="Arial" pitchFamily="34" charset="0"/>
              </a:rPr>
              <a:t>6. Draw a histogram for the following data:</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p:txBody>
      </p:sp>
      <p:pic>
        <p:nvPicPr>
          <p:cNvPr id="7" name="Picture 2"/>
          <p:cNvPicPr>
            <a:picLocks noChangeAspect="1" noChangeArrowheads="1"/>
          </p:cNvPicPr>
          <p:nvPr/>
        </p:nvPicPr>
        <p:blipFill>
          <a:blip r:embed="rId3" cstate="print"/>
          <a:srcRect/>
          <a:stretch>
            <a:fillRect/>
          </a:stretch>
        </p:blipFill>
        <p:spPr bwMode="auto">
          <a:xfrm>
            <a:off x="5724128" y="1844824"/>
            <a:ext cx="3077716" cy="1189118"/>
          </a:xfrm>
          <a:prstGeom prst="rect">
            <a:avLst/>
          </a:prstGeom>
          <a:noFill/>
          <a:ln w="9525">
            <a:noFill/>
            <a:miter lim="800000"/>
            <a:headEnd/>
            <a:tailEnd/>
          </a:ln>
        </p:spPr>
      </p:pic>
      <p:sp>
        <p:nvSpPr>
          <p:cNvPr id="20" name="ZoneTexte 19"/>
          <p:cNvSpPr txBox="1"/>
          <p:nvPr/>
        </p:nvSpPr>
        <p:spPr>
          <a:xfrm>
            <a:off x="4211960" y="1916832"/>
            <a:ext cx="425116" cy="369332"/>
          </a:xfrm>
          <a:prstGeom prst="rect">
            <a:avLst/>
          </a:prstGeom>
          <a:noFill/>
        </p:spPr>
        <p:txBody>
          <a:bodyPr wrap="none" rtlCol="0">
            <a:spAutoFit/>
          </a:bodyPr>
          <a:lstStyle/>
          <a:p>
            <a:r>
              <a:rPr lang="en-US" b="1" dirty="0" smtClean="0">
                <a:solidFill>
                  <a:srgbClr val="FF0000"/>
                </a:solidFill>
              </a:rPr>
              <a:t>8P</a:t>
            </a:r>
            <a:endParaRPr lang="en-US" b="1" dirty="0">
              <a:solidFill>
                <a:srgbClr val="FF0000"/>
              </a:solidFill>
            </a:endParaRPr>
          </a:p>
        </p:txBody>
      </p:sp>
      <p:sp>
        <p:nvSpPr>
          <p:cNvPr id="21" name="ZoneTexte 20"/>
          <p:cNvSpPr txBox="1"/>
          <p:nvPr/>
        </p:nvSpPr>
        <p:spPr>
          <a:xfrm>
            <a:off x="5724128" y="2924944"/>
            <a:ext cx="2716065" cy="369332"/>
          </a:xfrm>
          <a:prstGeom prst="rect">
            <a:avLst/>
          </a:prstGeom>
          <a:noFill/>
        </p:spPr>
        <p:txBody>
          <a:bodyPr wrap="none" rtlCol="0">
            <a:spAutoFit/>
          </a:bodyPr>
          <a:lstStyle/>
          <a:p>
            <a:r>
              <a:rPr lang="en-US" b="1" dirty="0" smtClean="0">
                <a:solidFill>
                  <a:srgbClr val="FF0000"/>
                </a:solidFill>
              </a:rPr>
              <a:t>8P, median higher than 8Q</a:t>
            </a:r>
            <a:endParaRPr lang="en-US" b="1" dirty="0">
              <a:solidFill>
                <a:srgbClr val="FF0000"/>
              </a:solidFill>
            </a:endParaRPr>
          </a:p>
        </p:txBody>
      </p:sp>
      <p:pic>
        <p:nvPicPr>
          <p:cNvPr id="8" name="Picture 3"/>
          <p:cNvPicPr>
            <a:picLocks noChangeAspect="1" noChangeArrowheads="1"/>
          </p:cNvPicPr>
          <p:nvPr/>
        </p:nvPicPr>
        <p:blipFill>
          <a:blip r:embed="rId4" cstate="print"/>
          <a:srcRect/>
          <a:stretch>
            <a:fillRect/>
          </a:stretch>
        </p:blipFill>
        <p:spPr bwMode="auto">
          <a:xfrm>
            <a:off x="4211960" y="3356992"/>
            <a:ext cx="2409825" cy="352425"/>
          </a:xfrm>
          <a:prstGeom prst="rect">
            <a:avLst/>
          </a:prstGeom>
          <a:noFill/>
          <a:ln w="9525">
            <a:noFill/>
            <a:miter lim="800000"/>
            <a:headEnd/>
            <a:tailEnd/>
          </a:ln>
        </p:spPr>
      </p:pic>
      <p:pic>
        <p:nvPicPr>
          <p:cNvPr id="9" name="Picture 4"/>
          <p:cNvPicPr>
            <a:picLocks noChangeAspect="1" noChangeArrowheads="1"/>
          </p:cNvPicPr>
          <p:nvPr/>
        </p:nvPicPr>
        <p:blipFill>
          <a:blip r:embed="rId5" cstate="print"/>
          <a:srcRect/>
          <a:stretch>
            <a:fillRect/>
          </a:stretch>
        </p:blipFill>
        <p:spPr bwMode="auto">
          <a:xfrm>
            <a:off x="7092280" y="3429000"/>
            <a:ext cx="1336352" cy="260752"/>
          </a:xfrm>
          <a:prstGeom prst="rect">
            <a:avLst/>
          </a:prstGeom>
          <a:noFill/>
          <a:ln w="9525">
            <a:noFill/>
            <a:miter lim="800000"/>
            <a:headEnd/>
            <a:tailEnd/>
          </a:ln>
        </p:spPr>
      </p:pic>
      <p:pic>
        <p:nvPicPr>
          <p:cNvPr id="10" name="Picture 5"/>
          <p:cNvPicPr>
            <a:picLocks noChangeAspect="1" noChangeArrowheads="1"/>
          </p:cNvPicPr>
          <p:nvPr/>
        </p:nvPicPr>
        <p:blipFill>
          <a:blip r:embed="rId6" cstate="print"/>
          <a:srcRect/>
          <a:stretch>
            <a:fillRect/>
          </a:stretch>
        </p:blipFill>
        <p:spPr bwMode="auto">
          <a:xfrm>
            <a:off x="1691680" y="3717032"/>
            <a:ext cx="400050" cy="371475"/>
          </a:xfrm>
          <a:prstGeom prst="rect">
            <a:avLst/>
          </a:prstGeom>
          <a:noFill/>
          <a:ln w="9525">
            <a:noFill/>
            <a:miter lim="800000"/>
            <a:headEnd/>
            <a:tailEnd/>
          </a:ln>
        </p:spPr>
      </p:pic>
      <p:pic>
        <p:nvPicPr>
          <p:cNvPr id="11" name="Picture 6"/>
          <p:cNvPicPr>
            <a:picLocks noChangeAspect="1" noChangeArrowheads="1"/>
          </p:cNvPicPr>
          <p:nvPr/>
        </p:nvPicPr>
        <p:blipFill>
          <a:blip r:embed="rId7" cstate="print"/>
          <a:srcRect/>
          <a:stretch>
            <a:fillRect/>
          </a:stretch>
        </p:blipFill>
        <p:spPr bwMode="auto">
          <a:xfrm>
            <a:off x="2267744" y="3753222"/>
            <a:ext cx="177771" cy="251842"/>
          </a:xfrm>
          <a:prstGeom prst="rect">
            <a:avLst/>
          </a:prstGeom>
          <a:noFill/>
          <a:ln w="9525">
            <a:noFill/>
            <a:miter lim="800000"/>
            <a:headEnd/>
            <a:tailEnd/>
          </a:ln>
        </p:spPr>
      </p:pic>
      <p:pic>
        <p:nvPicPr>
          <p:cNvPr id="12" name="Picture 7"/>
          <p:cNvPicPr>
            <a:picLocks noChangeAspect="1" noChangeArrowheads="1"/>
          </p:cNvPicPr>
          <p:nvPr/>
        </p:nvPicPr>
        <p:blipFill>
          <a:blip r:embed="rId8" cstate="print"/>
          <a:srcRect/>
          <a:stretch>
            <a:fillRect/>
          </a:stretch>
        </p:blipFill>
        <p:spPr bwMode="auto">
          <a:xfrm>
            <a:off x="1763688" y="4084687"/>
            <a:ext cx="657225" cy="352425"/>
          </a:xfrm>
          <a:prstGeom prst="rect">
            <a:avLst/>
          </a:prstGeom>
          <a:noFill/>
          <a:ln w="9525">
            <a:noFill/>
            <a:miter lim="800000"/>
            <a:headEnd/>
            <a:tailEnd/>
          </a:ln>
        </p:spPr>
      </p:pic>
      <p:pic>
        <p:nvPicPr>
          <p:cNvPr id="13" name="Picture 8"/>
          <p:cNvPicPr>
            <a:picLocks noChangeAspect="1" noChangeArrowheads="1"/>
          </p:cNvPicPr>
          <p:nvPr/>
        </p:nvPicPr>
        <p:blipFill>
          <a:blip r:embed="rId9" cstate="print"/>
          <a:srcRect/>
          <a:stretch>
            <a:fillRect/>
          </a:stretch>
        </p:blipFill>
        <p:spPr bwMode="auto">
          <a:xfrm>
            <a:off x="2627785" y="4051223"/>
            <a:ext cx="216023" cy="343421"/>
          </a:xfrm>
          <a:prstGeom prst="rect">
            <a:avLst/>
          </a:prstGeom>
          <a:noFill/>
          <a:ln w="9525">
            <a:noFill/>
            <a:miter lim="800000"/>
            <a:headEnd/>
            <a:tailEnd/>
          </a:ln>
        </p:spPr>
      </p:pic>
      <p:pic>
        <p:nvPicPr>
          <p:cNvPr id="15" name="Picture 10"/>
          <p:cNvPicPr>
            <a:picLocks noChangeAspect="1" noChangeArrowheads="1"/>
          </p:cNvPicPr>
          <p:nvPr/>
        </p:nvPicPr>
        <p:blipFill>
          <a:blip r:embed="rId10" cstate="print"/>
          <a:srcRect/>
          <a:stretch>
            <a:fillRect/>
          </a:stretch>
        </p:blipFill>
        <p:spPr bwMode="auto">
          <a:xfrm>
            <a:off x="5436096" y="4221088"/>
            <a:ext cx="3593536" cy="2278186"/>
          </a:xfrm>
          <a:prstGeom prst="rect">
            <a:avLst/>
          </a:prstGeom>
          <a:noFill/>
          <a:ln w="9525">
            <a:noFill/>
            <a:miter lim="800000"/>
            <a:headEnd/>
            <a:tailEnd/>
          </a:ln>
        </p:spPr>
      </p:pic>
      <p:pic>
        <p:nvPicPr>
          <p:cNvPr id="14" name="Picture 9"/>
          <p:cNvPicPr>
            <a:picLocks noChangeAspect="1" noChangeArrowheads="1"/>
          </p:cNvPicPr>
          <p:nvPr/>
        </p:nvPicPr>
        <p:blipFill>
          <a:blip r:embed="rId11" cstate="print"/>
          <a:srcRect/>
          <a:stretch>
            <a:fillRect/>
          </a:stretch>
        </p:blipFill>
        <p:spPr bwMode="auto">
          <a:xfrm>
            <a:off x="323529" y="4899898"/>
            <a:ext cx="2736304" cy="162544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0" y="1478389"/>
            <a:ext cx="9144000" cy="5262979"/>
          </a:xfrm>
          <a:prstGeom prst="rect">
            <a:avLst/>
          </a:prstGeom>
          <a:solidFill>
            <a:schemeClr val="bg1"/>
          </a:solidFill>
          <a:ln w="9525">
            <a:noFill/>
            <a:miter lim="800000"/>
            <a:headEnd/>
            <a:tailEnd/>
          </a:ln>
        </p:spPr>
        <p:txBody>
          <a:bodyPr wrap="square">
            <a:spAutoFit/>
          </a:bodyPr>
          <a:lstStyle/>
          <a:p>
            <a:pPr marL="457200" indent="-457200"/>
            <a:r>
              <a:rPr lang="en-US" sz="2400" dirty="0" smtClean="0">
                <a:latin typeface="Arial" pitchFamily="34" charset="0"/>
                <a:cs typeface="Arial" pitchFamily="34" charset="0"/>
              </a:rPr>
              <a:t>1. Work out</a:t>
            </a:r>
          </a:p>
          <a:p>
            <a:pPr marL="457200" indent="-457200"/>
            <a:r>
              <a:rPr lang="en-US" sz="2400" dirty="0" smtClean="0">
                <a:latin typeface="Arial" pitchFamily="34" charset="0"/>
                <a:cs typeface="Arial" pitchFamily="34" charset="0"/>
              </a:rPr>
              <a:t>2. Draw a box plot for this data.</a:t>
            </a:r>
          </a:p>
          <a:p>
            <a:pPr marL="457200" indent="-457200"/>
            <a:endParaRPr lang="en-US" sz="2400" dirty="0" smtClean="0">
              <a:latin typeface="Arial" pitchFamily="34" charset="0"/>
              <a:cs typeface="Arial" pitchFamily="34" charset="0"/>
            </a:endParaRPr>
          </a:p>
          <a:p>
            <a:pPr marL="457200" indent="-457200"/>
            <a:endParaRPr lang="en-US" sz="2400" dirty="0">
              <a:latin typeface="Arial" pitchFamily="34" charset="0"/>
              <a:cs typeface="Arial" pitchFamily="34" charset="0"/>
            </a:endParaRPr>
          </a:p>
          <a:p>
            <a:r>
              <a:rPr lang="en-US" sz="2400" dirty="0" smtClean="0">
                <a:latin typeface="Arial" pitchFamily="34" charset="0"/>
                <a:cs typeface="Arial" pitchFamily="34" charset="0"/>
              </a:rPr>
              <a:t>3.A box contains 3 tins of soup. 2 of the tins are chicken soup and 1 is tomato soup. Betty wants tomato soup.</a:t>
            </a:r>
          </a:p>
          <a:p>
            <a:r>
              <a:rPr lang="en-US" sz="2400" dirty="0" smtClean="0">
                <a:latin typeface="Arial" pitchFamily="34" charset="0"/>
                <a:cs typeface="Arial" pitchFamily="34" charset="0"/>
              </a:rPr>
              <a:t>She picks a tin at random from the box.</a:t>
            </a:r>
          </a:p>
          <a:p>
            <a:r>
              <a:rPr lang="en-US" sz="2400" dirty="0" smtClean="0">
                <a:latin typeface="Arial" pitchFamily="34" charset="0"/>
                <a:cs typeface="Arial" pitchFamily="34" charset="0"/>
              </a:rPr>
              <a:t>If not tomato she gives the tin to her son</a:t>
            </a:r>
          </a:p>
          <a:p>
            <a:r>
              <a:rPr lang="en-US" sz="2400" dirty="0" smtClean="0">
                <a:latin typeface="Arial" pitchFamily="34" charset="0"/>
                <a:cs typeface="Arial" pitchFamily="34" charset="0"/>
              </a:rPr>
              <a:t>And then picks another one at random.</a:t>
            </a:r>
          </a:p>
          <a:p>
            <a:pPr marL="457200" indent="-457200">
              <a:buAutoNum type="alphaLcPeriod"/>
            </a:pPr>
            <a:r>
              <a:rPr lang="en-US" sz="2400" dirty="0" smtClean="0">
                <a:latin typeface="Arial" pitchFamily="34" charset="0"/>
                <a:cs typeface="Arial" pitchFamily="34" charset="0"/>
              </a:rPr>
              <a:t>Draw a probability tree.</a:t>
            </a:r>
          </a:p>
          <a:p>
            <a:pPr marL="457200" indent="-457200">
              <a:buAutoNum type="alphaLcPeriod"/>
            </a:pPr>
            <a:r>
              <a:rPr lang="en-US" sz="2400" dirty="0" smtClean="0">
                <a:latin typeface="Arial" pitchFamily="34" charset="0"/>
                <a:cs typeface="Arial" pitchFamily="34" charset="0"/>
              </a:rPr>
              <a:t>Find the probability that betty does not pick tomato soup.</a:t>
            </a:r>
          </a:p>
          <a:p>
            <a:pPr marL="457200" indent="-457200"/>
            <a:endParaRPr lang="en-US" sz="2400" dirty="0" smtClean="0">
              <a:latin typeface="Arial" pitchFamily="34" charset="0"/>
              <a:cs typeface="Arial" pitchFamily="34" charset="0"/>
            </a:endParaRPr>
          </a:p>
          <a:p>
            <a:pPr marL="457200" indent="-457200"/>
            <a:r>
              <a:rPr lang="en-US" sz="2400" dirty="0" smtClean="0">
                <a:latin typeface="Arial" pitchFamily="34" charset="0"/>
                <a:cs typeface="Arial" pitchFamily="34" charset="0"/>
              </a:rPr>
              <a:t>4. Express as a standard form</a:t>
            </a:r>
          </a:p>
          <a:p>
            <a:pPr marL="457200" indent="-457200"/>
            <a:r>
              <a:rPr lang="en-US" sz="2400" dirty="0" smtClean="0">
                <a:latin typeface="Arial" pitchFamily="34" charset="0"/>
                <a:cs typeface="Arial" pitchFamily="34" charset="0"/>
              </a:rPr>
              <a:t>5. Work out </a:t>
            </a:r>
          </a:p>
        </p:txBody>
      </p:sp>
      <p:pic>
        <p:nvPicPr>
          <p:cNvPr id="2050" name="Picture 2"/>
          <p:cNvPicPr>
            <a:picLocks noChangeAspect="1" noChangeArrowheads="1"/>
          </p:cNvPicPr>
          <p:nvPr/>
        </p:nvPicPr>
        <p:blipFill>
          <a:blip r:embed="rId3" cstate="print"/>
          <a:srcRect/>
          <a:stretch>
            <a:fillRect/>
          </a:stretch>
        </p:blipFill>
        <p:spPr bwMode="auto">
          <a:xfrm>
            <a:off x="232370" y="2348880"/>
            <a:ext cx="7219950" cy="314325"/>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6300192" y="1572606"/>
            <a:ext cx="2686645" cy="704266"/>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1763688" y="1484784"/>
            <a:ext cx="695325" cy="390525"/>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3131840" y="1484784"/>
            <a:ext cx="311641" cy="432048"/>
          </a:xfrm>
          <a:prstGeom prst="rect">
            <a:avLst/>
          </a:prstGeom>
          <a:noFill/>
          <a:ln w="9525">
            <a:noFill/>
            <a:miter lim="800000"/>
            <a:headEnd/>
            <a:tailEnd/>
          </a:ln>
        </p:spPr>
      </p:pic>
      <p:pic>
        <p:nvPicPr>
          <p:cNvPr id="2054" name="Picture 6"/>
          <p:cNvPicPr>
            <a:picLocks noChangeAspect="1" noChangeArrowheads="1"/>
          </p:cNvPicPr>
          <p:nvPr/>
        </p:nvPicPr>
        <p:blipFill>
          <a:blip r:embed="rId7" cstate="print"/>
          <a:srcRect/>
          <a:stretch>
            <a:fillRect/>
          </a:stretch>
        </p:blipFill>
        <p:spPr bwMode="auto">
          <a:xfrm>
            <a:off x="6372200" y="3356992"/>
            <a:ext cx="2486170" cy="1640226"/>
          </a:xfrm>
          <a:prstGeom prst="rect">
            <a:avLst/>
          </a:prstGeom>
          <a:noFill/>
          <a:ln w="9525">
            <a:noFill/>
            <a:miter lim="800000"/>
            <a:headEnd/>
            <a:tailEnd/>
          </a:ln>
        </p:spPr>
      </p:pic>
      <p:pic>
        <p:nvPicPr>
          <p:cNvPr id="2055" name="Picture 7"/>
          <p:cNvPicPr>
            <a:picLocks noChangeAspect="1" noChangeArrowheads="1"/>
          </p:cNvPicPr>
          <p:nvPr/>
        </p:nvPicPr>
        <p:blipFill>
          <a:blip r:embed="rId8" cstate="print"/>
          <a:srcRect/>
          <a:stretch>
            <a:fillRect/>
          </a:stretch>
        </p:blipFill>
        <p:spPr bwMode="auto">
          <a:xfrm>
            <a:off x="8316416" y="5085184"/>
            <a:ext cx="161925" cy="419100"/>
          </a:xfrm>
          <a:prstGeom prst="rect">
            <a:avLst/>
          </a:prstGeom>
          <a:noFill/>
          <a:ln w="9525">
            <a:noFill/>
            <a:miter lim="800000"/>
            <a:headEnd/>
            <a:tailEnd/>
          </a:ln>
        </p:spPr>
      </p:pic>
      <p:pic>
        <p:nvPicPr>
          <p:cNvPr id="2056" name="Picture 8"/>
          <p:cNvPicPr>
            <a:picLocks noChangeAspect="1" noChangeArrowheads="1"/>
          </p:cNvPicPr>
          <p:nvPr/>
        </p:nvPicPr>
        <p:blipFill>
          <a:blip r:embed="rId9" cstate="print"/>
          <a:srcRect/>
          <a:stretch>
            <a:fillRect/>
          </a:stretch>
        </p:blipFill>
        <p:spPr bwMode="auto">
          <a:xfrm>
            <a:off x="4211960" y="5949280"/>
            <a:ext cx="2457450" cy="323850"/>
          </a:xfrm>
          <a:prstGeom prst="rect">
            <a:avLst/>
          </a:prstGeom>
          <a:noFill/>
          <a:ln w="9525">
            <a:noFill/>
            <a:miter lim="800000"/>
            <a:headEnd/>
            <a:tailEnd/>
          </a:ln>
        </p:spPr>
      </p:pic>
      <p:pic>
        <p:nvPicPr>
          <p:cNvPr id="2057" name="Picture 9"/>
          <p:cNvPicPr>
            <a:picLocks noChangeAspect="1" noChangeArrowheads="1"/>
          </p:cNvPicPr>
          <p:nvPr/>
        </p:nvPicPr>
        <p:blipFill>
          <a:blip r:embed="rId10" cstate="print"/>
          <a:srcRect/>
          <a:stretch>
            <a:fillRect/>
          </a:stretch>
        </p:blipFill>
        <p:spPr bwMode="auto">
          <a:xfrm>
            <a:off x="6876256" y="5947868"/>
            <a:ext cx="1440160" cy="289444"/>
          </a:xfrm>
          <a:prstGeom prst="rect">
            <a:avLst/>
          </a:prstGeom>
          <a:noFill/>
          <a:ln w="9525">
            <a:noFill/>
            <a:miter lim="800000"/>
            <a:headEnd/>
            <a:tailEnd/>
          </a:ln>
        </p:spPr>
      </p:pic>
      <p:pic>
        <p:nvPicPr>
          <p:cNvPr id="2058" name="Picture 10"/>
          <p:cNvPicPr>
            <a:picLocks noChangeAspect="1" noChangeArrowheads="1"/>
          </p:cNvPicPr>
          <p:nvPr/>
        </p:nvPicPr>
        <p:blipFill>
          <a:blip r:embed="rId11" cstate="print"/>
          <a:srcRect/>
          <a:stretch>
            <a:fillRect/>
          </a:stretch>
        </p:blipFill>
        <p:spPr bwMode="auto">
          <a:xfrm>
            <a:off x="1776636" y="6288360"/>
            <a:ext cx="419100" cy="381000"/>
          </a:xfrm>
          <a:prstGeom prst="rect">
            <a:avLst/>
          </a:prstGeom>
          <a:noFill/>
          <a:ln w="9525">
            <a:noFill/>
            <a:miter lim="800000"/>
            <a:headEnd/>
            <a:tailEnd/>
          </a:ln>
        </p:spPr>
      </p:pic>
      <p:pic>
        <p:nvPicPr>
          <p:cNvPr id="2059" name="Picture 11"/>
          <p:cNvPicPr>
            <a:picLocks noChangeAspect="1" noChangeArrowheads="1"/>
          </p:cNvPicPr>
          <p:nvPr/>
        </p:nvPicPr>
        <p:blipFill>
          <a:blip r:embed="rId12" cstate="print"/>
          <a:srcRect/>
          <a:stretch>
            <a:fillRect/>
          </a:stretch>
        </p:blipFill>
        <p:spPr bwMode="auto">
          <a:xfrm>
            <a:off x="2483768" y="6309320"/>
            <a:ext cx="419100" cy="342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 calcmode="lin" valueType="num">
                                      <p:cBhvr additive="base">
                                        <p:cTn id="7" dur="500" fill="hold"/>
                                        <p:tgtEl>
                                          <p:spTgt spid="2053"/>
                                        </p:tgtEl>
                                        <p:attrNameLst>
                                          <p:attrName>ppt_x</p:attrName>
                                        </p:attrNameLst>
                                      </p:cBhvr>
                                      <p:tavLst>
                                        <p:tav tm="0">
                                          <p:val>
                                            <p:strVal val="#ppt_x"/>
                                          </p:val>
                                        </p:tav>
                                        <p:tav tm="100000">
                                          <p:val>
                                            <p:strVal val="#ppt_x"/>
                                          </p:val>
                                        </p:tav>
                                      </p:tavLst>
                                    </p:anim>
                                    <p:anim calcmode="lin" valueType="num">
                                      <p:cBhvr additive="base">
                                        <p:cTn id="8"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additive="base">
                                        <p:cTn id="13" dur="500" fill="hold"/>
                                        <p:tgtEl>
                                          <p:spTgt spid="2051"/>
                                        </p:tgtEl>
                                        <p:attrNameLst>
                                          <p:attrName>ppt_x</p:attrName>
                                        </p:attrNameLst>
                                      </p:cBhvr>
                                      <p:tavLst>
                                        <p:tav tm="0">
                                          <p:val>
                                            <p:strVal val="#ppt_x"/>
                                          </p:val>
                                        </p:tav>
                                        <p:tav tm="100000">
                                          <p:val>
                                            <p:strVal val="#ppt_x"/>
                                          </p:val>
                                        </p:tav>
                                      </p:tavLst>
                                    </p:anim>
                                    <p:anim calcmode="lin" valueType="num">
                                      <p:cBhvr additive="base">
                                        <p:cTn id="14"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4"/>
                                        </p:tgtEl>
                                        <p:attrNameLst>
                                          <p:attrName>style.visibility</p:attrName>
                                        </p:attrNameLst>
                                      </p:cBhvr>
                                      <p:to>
                                        <p:strVal val="visible"/>
                                      </p:to>
                                    </p:set>
                                    <p:anim calcmode="lin" valueType="num">
                                      <p:cBhvr additive="base">
                                        <p:cTn id="19" dur="500" fill="hold"/>
                                        <p:tgtEl>
                                          <p:spTgt spid="2054"/>
                                        </p:tgtEl>
                                        <p:attrNameLst>
                                          <p:attrName>ppt_x</p:attrName>
                                        </p:attrNameLst>
                                      </p:cBhvr>
                                      <p:tavLst>
                                        <p:tav tm="0">
                                          <p:val>
                                            <p:strVal val="#ppt_x"/>
                                          </p:val>
                                        </p:tav>
                                        <p:tav tm="100000">
                                          <p:val>
                                            <p:strVal val="#ppt_x"/>
                                          </p:val>
                                        </p:tav>
                                      </p:tavLst>
                                    </p:anim>
                                    <p:anim calcmode="lin" valueType="num">
                                      <p:cBhvr additive="base">
                                        <p:cTn id="20"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5"/>
                                        </p:tgtEl>
                                        <p:attrNameLst>
                                          <p:attrName>style.visibility</p:attrName>
                                        </p:attrNameLst>
                                      </p:cBhvr>
                                      <p:to>
                                        <p:strVal val="visible"/>
                                      </p:to>
                                    </p:set>
                                    <p:anim calcmode="lin" valueType="num">
                                      <p:cBhvr additive="base">
                                        <p:cTn id="25" dur="500" fill="hold"/>
                                        <p:tgtEl>
                                          <p:spTgt spid="2055"/>
                                        </p:tgtEl>
                                        <p:attrNameLst>
                                          <p:attrName>ppt_x</p:attrName>
                                        </p:attrNameLst>
                                      </p:cBhvr>
                                      <p:tavLst>
                                        <p:tav tm="0">
                                          <p:val>
                                            <p:strVal val="#ppt_x"/>
                                          </p:val>
                                        </p:tav>
                                        <p:tav tm="100000">
                                          <p:val>
                                            <p:strVal val="#ppt_x"/>
                                          </p:val>
                                        </p:tav>
                                      </p:tavLst>
                                    </p:anim>
                                    <p:anim calcmode="lin" valueType="num">
                                      <p:cBhvr additive="base">
                                        <p:cTn id="26" dur="500" fill="hold"/>
                                        <p:tgtEl>
                                          <p:spTgt spid="205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57"/>
                                        </p:tgtEl>
                                        <p:attrNameLst>
                                          <p:attrName>style.visibility</p:attrName>
                                        </p:attrNameLst>
                                      </p:cBhvr>
                                      <p:to>
                                        <p:strVal val="visible"/>
                                      </p:to>
                                    </p:set>
                                    <p:anim calcmode="lin" valueType="num">
                                      <p:cBhvr additive="base">
                                        <p:cTn id="31" dur="500" fill="hold"/>
                                        <p:tgtEl>
                                          <p:spTgt spid="2057"/>
                                        </p:tgtEl>
                                        <p:attrNameLst>
                                          <p:attrName>ppt_x</p:attrName>
                                        </p:attrNameLst>
                                      </p:cBhvr>
                                      <p:tavLst>
                                        <p:tav tm="0">
                                          <p:val>
                                            <p:strVal val="#ppt_x"/>
                                          </p:val>
                                        </p:tav>
                                        <p:tav tm="100000">
                                          <p:val>
                                            <p:strVal val="#ppt_x"/>
                                          </p:val>
                                        </p:tav>
                                      </p:tavLst>
                                    </p:anim>
                                    <p:anim calcmode="lin" valueType="num">
                                      <p:cBhvr additive="base">
                                        <p:cTn id="32" dur="500" fill="hold"/>
                                        <p:tgtEl>
                                          <p:spTgt spid="205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59"/>
                                        </p:tgtEl>
                                        <p:attrNameLst>
                                          <p:attrName>style.visibility</p:attrName>
                                        </p:attrNameLst>
                                      </p:cBhvr>
                                      <p:to>
                                        <p:strVal val="visible"/>
                                      </p:to>
                                    </p:set>
                                    <p:anim calcmode="lin" valueType="num">
                                      <p:cBhvr additive="base">
                                        <p:cTn id="37" dur="500" fill="hold"/>
                                        <p:tgtEl>
                                          <p:spTgt spid="2059"/>
                                        </p:tgtEl>
                                        <p:attrNameLst>
                                          <p:attrName>ppt_x</p:attrName>
                                        </p:attrNameLst>
                                      </p:cBhvr>
                                      <p:tavLst>
                                        <p:tav tm="0">
                                          <p:val>
                                            <p:strVal val="#ppt_x"/>
                                          </p:val>
                                        </p:tav>
                                        <p:tav tm="100000">
                                          <p:val>
                                            <p:strVal val="#ppt_x"/>
                                          </p:val>
                                        </p:tav>
                                      </p:tavLst>
                                    </p:anim>
                                    <p:anim calcmode="lin" valueType="num">
                                      <p:cBhvr additive="base">
                                        <p:cTn id="38" dur="500" fill="hold"/>
                                        <p:tgtEl>
                                          <p:spTgt spid="20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0" y="1478389"/>
            <a:ext cx="9144000" cy="5262979"/>
          </a:xfrm>
          <a:prstGeom prst="rect">
            <a:avLst/>
          </a:prstGeom>
          <a:solidFill>
            <a:schemeClr val="bg1"/>
          </a:solidFill>
          <a:ln w="9525">
            <a:noFill/>
            <a:miter lim="800000"/>
            <a:headEnd/>
            <a:tailEnd/>
          </a:ln>
        </p:spPr>
        <p:txBody>
          <a:bodyPr wrap="square">
            <a:spAutoFit/>
          </a:bodyPr>
          <a:lstStyle/>
          <a:p>
            <a:pPr marL="457200" indent="-457200">
              <a:buAutoNum type="arabicPeriod"/>
            </a:pPr>
            <a:r>
              <a:rPr lang="en-US" sz="2400" dirty="0" smtClean="0">
                <a:latin typeface="Arial" pitchFamily="34" charset="0"/>
                <a:cs typeface="Arial" pitchFamily="34" charset="0"/>
              </a:rPr>
              <a:t>Express as a standard form</a:t>
            </a:r>
          </a:p>
          <a:p>
            <a:pPr marL="457200" indent="-457200">
              <a:buAutoNum type="arabicPeriod"/>
            </a:pPr>
            <a:r>
              <a:rPr lang="en-US" sz="2400" dirty="0" smtClean="0">
                <a:latin typeface="Arial" pitchFamily="34" charset="0"/>
                <a:cs typeface="Arial" pitchFamily="34" charset="0"/>
              </a:rPr>
              <a:t>Work out</a:t>
            </a:r>
          </a:p>
          <a:p>
            <a:pPr marL="457200" indent="-457200">
              <a:buAutoNum type="arabicPeriod"/>
            </a:pPr>
            <a:r>
              <a:rPr lang="en-US" sz="2400" dirty="0" smtClean="0">
                <a:latin typeface="Arial" pitchFamily="34" charset="0"/>
                <a:cs typeface="Arial" pitchFamily="34" charset="0"/>
              </a:rPr>
              <a:t> Mandy has these five cards. </a:t>
            </a:r>
          </a:p>
          <a:p>
            <a:pPr marL="457200" indent="-457200"/>
            <a:r>
              <a:rPr lang="en-US" sz="2400" dirty="0" smtClean="0">
                <a:latin typeface="Arial" pitchFamily="34" charset="0"/>
                <a:cs typeface="Arial" pitchFamily="34" charset="0"/>
              </a:rPr>
              <a:t>Each card has a number on it.</a:t>
            </a:r>
          </a:p>
          <a:p>
            <a:r>
              <a:rPr lang="en-US" sz="2400" dirty="0" smtClean="0">
                <a:latin typeface="Arial" pitchFamily="34" charset="0"/>
                <a:cs typeface="Arial" pitchFamily="34" charset="0"/>
              </a:rPr>
              <a:t>She chooses two cards at random without replacement and records the number on each card.</a:t>
            </a:r>
          </a:p>
          <a:p>
            <a:pPr marL="457200" indent="-457200">
              <a:buAutoNum type="alphaLcPeriod"/>
            </a:pPr>
            <a:r>
              <a:rPr lang="en-US" sz="2400" dirty="0" smtClean="0">
                <a:latin typeface="Arial" pitchFamily="34" charset="0"/>
                <a:cs typeface="Arial" pitchFamily="34" charset="0"/>
              </a:rPr>
              <a:t>Complete the </a:t>
            </a:r>
            <a:r>
              <a:rPr lang="en-US" sz="2400" dirty="0" err="1" smtClean="0">
                <a:latin typeface="Arial" pitchFamily="34" charset="0"/>
                <a:cs typeface="Arial" pitchFamily="34" charset="0"/>
              </a:rPr>
              <a:t>prob</a:t>
            </a:r>
            <a:r>
              <a:rPr lang="en-US" sz="2400" dirty="0" smtClean="0">
                <a:latin typeface="Arial" pitchFamily="34" charset="0"/>
                <a:cs typeface="Arial" pitchFamily="34" charset="0"/>
              </a:rPr>
              <a:t> tree.</a:t>
            </a:r>
          </a:p>
          <a:p>
            <a:pPr marL="457200" indent="-457200">
              <a:buAutoNum type="alphaLcPeriod"/>
            </a:pPr>
            <a:r>
              <a:rPr lang="en-US" sz="2400" dirty="0" smtClean="0">
                <a:latin typeface="Arial" pitchFamily="34" charset="0"/>
                <a:cs typeface="Arial" pitchFamily="34" charset="0"/>
              </a:rPr>
              <a:t>Find the probability that both numbers</a:t>
            </a:r>
          </a:p>
          <a:p>
            <a:pPr marL="457200" indent="-457200"/>
            <a:r>
              <a:rPr lang="en-US" sz="2400" dirty="0" smtClean="0">
                <a:latin typeface="Arial" pitchFamily="34" charset="0"/>
                <a:cs typeface="Arial" pitchFamily="34" charset="0"/>
              </a:rPr>
              <a:t> are even.</a:t>
            </a:r>
          </a:p>
          <a:p>
            <a:pPr marL="457200" indent="-457200"/>
            <a:r>
              <a:rPr lang="en-US" sz="2400" dirty="0" smtClean="0">
                <a:latin typeface="Arial" pitchFamily="34" charset="0"/>
                <a:cs typeface="Arial" pitchFamily="34" charset="0"/>
              </a:rPr>
              <a:t>c. Find the probability that the sum of the two</a:t>
            </a:r>
          </a:p>
          <a:p>
            <a:pPr marL="457200" indent="-457200"/>
            <a:r>
              <a:rPr lang="en-US" sz="2400" dirty="0" smtClean="0">
                <a:latin typeface="Arial" pitchFamily="34" charset="0"/>
                <a:cs typeface="Arial" pitchFamily="34" charset="0"/>
              </a:rPr>
              <a:t>Numbers are even numbers.</a:t>
            </a:r>
          </a:p>
          <a:p>
            <a:r>
              <a:rPr lang="en-US" sz="2400" dirty="0" smtClean="0">
                <a:latin typeface="Arial" pitchFamily="34" charset="0"/>
                <a:cs typeface="Arial" pitchFamily="34" charset="0"/>
              </a:rPr>
              <a:t>4.Angela carries out a survey of the amount of TV watched by the public. State the</a:t>
            </a:r>
          </a:p>
          <a:p>
            <a:r>
              <a:rPr lang="en-US" sz="2400" dirty="0" smtClean="0">
                <a:latin typeface="Arial" pitchFamily="34" charset="0"/>
                <a:cs typeface="Arial" pitchFamily="34" charset="0"/>
              </a:rPr>
              <a:t>Mistakes.</a:t>
            </a:r>
          </a:p>
        </p:txBody>
      </p:sp>
      <p:pic>
        <p:nvPicPr>
          <p:cNvPr id="3074" name="Picture 2"/>
          <p:cNvPicPr>
            <a:picLocks noChangeAspect="1" noChangeArrowheads="1"/>
          </p:cNvPicPr>
          <p:nvPr/>
        </p:nvPicPr>
        <p:blipFill>
          <a:blip r:embed="rId3" cstate="print"/>
          <a:srcRect/>
          <a:stretch>
            <a:fillRect/>
          </a:stretch>
        </p:blipFill>
        <p:spPr bwMode="auto">
          <a:xfrm>
            <a:off x="4264124" y="1511449"/>
            <a:ext cx="2324100" cy="333375"/>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6804248" y="1556792"/>
            <a:ext cx="1462900" cy="288032"/>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a:stretch>
            <a:fillRect/>
          </a:stretch>
        </p:blipFill>
        <p:spPr bwMode="auto">
          <a:xfrm>
            <a:off x="1835696" y="1844824"/>
            <a:ext cx="704850" cy="381000"/>
          </a:xfrm>
          <a:prstGeom prst="rect">
            <a:avLst/>
          </a:prstGeom>
          <a:noFill/>
          <a:ln w="9525">
            <a:noFill/>
            <a:miter lim="800000"/>
            <a:headEnd/>
            <a:tailEnd/>
          </a:ln>
        </p:spPr>
      </p:pic>
      <p:pic>
        <p:nvPicPr>
          <p:cNvPr id="3077" name="Picture 5"/>
          <p:cNvPicPr>
            <a:picLocks noChangeAspect="1" noChangeArrowheads="1"/>
          </p:cNvPicPr>
          <p:nvPr/>
        </p:nvPicPr>
        <p:blipFill>
          <a:blip r:embed="rId6" cstate="print"/>
          <a:srcRect/>
          <a:stretch>
            <a:fillRect/>
          </a:stretch>
        </p:blipFill>
        <p:spPr bwMode="auto">
          <a:xfrm>
            <a:off x="2771800" y="1914650"/>
            <a:ext cx="504056" cy="290214"/>
          </a:xfrm>
          <a:prstGeom prst="rect">
            <a:avLst/>
          </a:prstGeom>
          <a:noFill/>
          <a:ln w="9525">
            <a:noFill/>
            <a:miter lim="800000"/>
            <a:headEnd/>
            <a:tailEnd/>
          </a:ln>
        </p:spPr>
      </p:pic>
      <p:pic>
        <p:nvPicPr>
          <p:cNvPr id="3078" name="Picture 6"/>
          <p:cNvPicPr>
            <a:picLocks noChangeAspect="1" noChangeArrowheads="1"/>
          </p:cNvPicPr>
          <p:nvPr/>
        </p:nvPicPr>
        <p:blipFill>
          <a:blip r:embed="rId7" cstate="print"/>
          <a:srcRect/>
          <a:stretch>
            <a:fillRect/>
          </a:stretch>
        </p:blipFill>
        <p:spPr bwMode="auto">
          <a:xfrm>
            <a:off x="4788024" y="2132856"/>
            <a:ext cx="3133725" cy="857250"/>
          </a:xfrm>
          <a:prstGeom prst="rect">
            <a:avLst/>
          </a:prstGeom>
          <a:noFill/>
          <a:ln w="9525">
            <a:noFill/>
            <a:miter lim="800000"/>
            <a:headEnd/>
            <a:tailEnd/>
          </a:ln>
        </p:spPr>
      </p:pic>
      <p:pic>
        <p:nvPicPr>
          <p:cNvPr id="3079" name="Picture 7"/>
          <p:cNvPicPr>
            <a:picLocks noChangeAspect="1" noChangeArrowheads="1"/>
          </p:cNvPicPr>
          <p:nvPr/>
        </p:nvPicPr>
        <p:blipFill>
          <a:blip r:embed="rId8" cstate="print"/>
          <a:srcRect/>
          <a:stretch>
            <a:fillRect/>
          </a:stretch>
        </p:blipFill>
        <p:spPr bwMode="auto">
          <a:xfrm>
            <a:off x="6214814" y="3356992"/>
            <a:ext cx="2533650" cy="1847850"/>
          </a:xfrm>
          <a:prstGeom prst="rect">
            <a:avLst/>
          </a:prstGeom>
          <a:noFill/>
          <a:ln w="9525">
            <a:noFill/>
            <a:miter lim="800000"/>
            <a:headEnd/>
            <a:tailEnd/>
          </a:ln>
        </p:spPr>
      </p:pic>
      <p:pic>
        <p:nvPicPr>
          <p:cNvPr id="3080" name="Picture 8"/>
          <p:cNvPicPr>
            <a:picLocks noChangeAspect="1" noChangeArrowheads="1"/>
          </p:cNvPicPr>
          <p:nvPr/>
        </p:nvPicPr>
        <p:blipFill>
          <a:blip r:embed="rId9" cstate="print"/>
          <a:srcRect/>
          <a:stretch>
            <a:fillRect/>
          </a:stretch>
        </p:blipFill>
        <p:spPr bwMode="auto">
          <a:xfrm>
            <a:off x="6084168" y="3284984"/>
            <a:ext cx="2886222" cy="2160240"/>
          </a:xfrm>
          <a:prstGeom prst="rect">
            <a:avLst/>
          </a:prstGeom>
          <a:noFill/>
          <a:ln w="9525">
            <a:noFill/>
            <a:miter lim="800000"/>
            <a:headEnd/>
            <a:tailEnd/>
          </a:ln>
        </p:spPr>
      </p:pic>
      <p:pic>
        <p:nvPicPr>
          <p:cNvPr id="3081" name="Picture 9"/>
          <p:cNvPicPr>
            <a:picLocks noChangeAspect="1" noChangeArrowheads="1"/>
          </p:cNvPicPr>
          <p:nvPr/>
        </p:nvPicPr>
        <p:blipFill>
          <a:blip r:embed="rId10" cstate="print"/>
          <a:srcRect/>
          <a:stretch>
            <a:fillRect/>
          </a:stretch>
        </p:blipFill>
        <p:spPr bwMode="auto">
          <a:xfrm flipV="1">
            <a:off x="4355976" y="4464546"/>
            <a:ext cx="269743" cy="404614"/>
          </a:xfrm>
          <a:prstGeom prst="rect">
            <a:avLst/>
          </a:prstGeom>
          <a:noFill/>
          <a:ln w="9525">
            <a:noFill/>
            <a:miter lim="800000"/>
            <a:headEnd/>
            <a:tailEnd/>
          </a:ln>
        </p:spPr>
      </p:pic>
      <p:pic>
        <p:nvPicPr>
          <p:cNvPr id="3082" name="Picture 10"/>
          <p:cNvPicPr>
            <a:picLocks noChangeAspect="1" noChangeArrowheads="1"/>
          </p:cNvPicPr>
          <p:nvPr/>
        </p:nvPicPr>
        <p:blipFill>
          <a:blip r:embed="rId11" cstate="print"/>
          <a:srcRect/>
          <a:stretch>
            <a:fillRect/>
          </a:stretch>
        </p:blipFill>
        <p:spPr bwMode="auto">
          <a:xfrm>
            <a:off x="4283968" y="5183857"/>
            <a:ext cx="142875" cy="333375"/>
          </a:xfrm>
          <a:prstGeom prst="rect">
            <a:avLst/>
          </a:prstGeom>
          <a:noFill/>
          <a:ln w="9525">
            <a:noFill/>
            <a:miter lim="800000"/>
            <a:headEnd/>
            <a:tailEnd/>
          </a:ln>
        </p:spPr>
      </p:pic>
      <p:pic>
        <p:nvPicPr>
          <p:cNvPr id="3083" name="Picture 11"/>
          <p:cNvPicPr>
            <a:picLocks noChangeAspect="1" noChangeArrowheads="1"/>
          </p:cNvPicPr>
          <p:nvPr/>
        </p:nvPicPr>
        <p:blipFill>
          <a:blip r:embed="rId12" cstate="print"/>
          <a:srcRect/>
          <a:stretch>
            <a:fillRect/>
          </a:stretch>
        </p:blipFill>
        <p:spPr bwMode="auto">
          <a:xfrm>
            <a:off x="2987824" y="5941225"/>
            <a:ext cx="5904656" cy="80014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additive="base">
                                        <p:cTn id="7" dur="500" fill="hold"/>
                                        <p:tgtEl>
                                          <p:spTgt spid="3075"/>
                                        </p:tgtEl>
                                        <p:attrNameLst>
                                          <p:attrName>ppt_x</p:attrName>
                                        </p:attrNameLst>
                                      </p:cBhvr>
                                      <p:tavLst>
                                        <p:tav tm="0">
                                          <p:val>
                                            <p:strVal val="#ppt_x"/>
                                          </p:val>
                                        </p:tav>
                                        <p:tav tm="100000">
                                          <p:val>
                                            <p:strVal val="#ppt_x"/>
                                          </p:val>
                                        </p:tav>
                                      </p:tavLst>
                                    </p:anim>
                                    <p:anim calcmode="lin" valueType="num">
                                      <p:cBhvr additive="base">
                                        <p:cTn id="8"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7"/>
                                        </p:tgtEl>
                                        <p:attrNameLst>
                                          <p:attrName>style.visibility</p:attrName>
                                        </p:attrNameLst>
                                      </p:cBhvr>
                                      <p:to>
                                        <p:strVal val="visible"/>
                                      </p:to>
                                    </p:set>
                                    <p:anim calcmode="lin" valueType="num">
                                      <p:cBhvr additive="base">
                                        <p:cTn id="13" dur="500" fill="hold"/>
                                        <p:tgtEl>
                                          <p:spTgt spid="3077"/>
                                        </p:tgtEl>
                                        <p:attrNameLst>
                                          <p:attrName>ppt_x</p:attrName>
                                        </p:attrNameLst>
                                      </p:cBhvr>
                                      <p:tavLst>
                                        <p:tav tm="0">
                                          <p:val>
                                            <p:strVal val="#ppt_x"/>
                                          </p:val>
                                        </p:tav>
                                        <p:tav tm="100000">
                                          <p:val>
                                            <p:strVal val="#ppt_x"/>
                                          </p:val>
                                        </p:tav>
                                      </p:tavLst>
                                    </p:anim>
                                    <p:anim calcmode="lin" valueType="num">
                                      <p:cBhvr additive="base">
                                        <p:cTn id="14" dur="500" fill="hold"/>
                                        <p:tgtEl>
                                          <p:spTgt spid="307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80"/>
                                        </p:tgtEl>
                                        <p:attrNameLst>
                                          <p:attrName>style.visibility</p:attrName>
                                        </p:attrNameLst>
                                      </p:cBhvr>
                                      <p:to>
                                        <p:strVal val="visible"/>
                                      </p:to>
                                    </p:set>
                                    <p:anim calcmode="lin" valueType="num">
                                      <p:cBhvr additive="base">
                                        <p:cTn id="19" dur="500" fill="hold"/>
                                        <p:tgtEl>
                                          <p:spTgt spid="3080"/>
                                        </p:tgtEl>
                                        <p:attrNameLst>
                                          <p:attrName>ppt_x</p:attrName>
                                        </p:attrNameLst>
                                      </p:cBhvr>
                                      <p:tavLst>
                                        <p:tav tm="0">
                                          <p:val>
                                            <p:strVal val="#ppt_x"/>
                                          </p:val>
                                        </p:tav>
                                        <p:tav tm="100000">
                                          <p:val>
                                            <p:strVal val="#ppt_x"/>
                                          </p:val>
                                        </p:tav>
                                      </p:tavLst>
                                    </p:anim>
                                    <p:anim calcmode="lin" valueType="num">
                                      <p:cBhvr additive="base">
                                        <p:cTn id="20" dur="500" fill="hold"/>
                                        <p:tgtEl>
                                          <p:spTgt spid="308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81"/>
                                        </p:tgtEl>
                                        <p:attrNameLst>
                                          <p:attrName>style.visibility</p:attrName>
                                        </p:attrNameLst>
                                      </p:cBhvr>
                                      <p:to>
                                        <p:strVal val="visible"/>
                                      </p:to>
                                    </p:set>
                                    <p:anim calcmode="lin" valueType="num">
                                      <p:cBhvr additive="base">
                                        <p:cTn id="25" dur="500" fill="hold"/>
                                        <p:tgtEl>
                                          <p:spTgt spid="3081"/>
                                        </p:tgtEl>
                                        <p:attrNameLst>
                                          <p:attrName>ppt_x</p:attrName>
                                        </p:attrNameLst>
                                      </p:cBhvr>
                                      <p:tavLst>
                                        <p:tav tm="0">
                                          <p:val>
                                            <p:strVal val="#ppt_x"/>
                                          </p:val>
                                        </p:tav>
                                        <p:tav tm="100000">
                                          <p:val>
                                            <p:strVal val="#ppt_x"/>
                                          </p:val>
                                        </p:tav>
                                      </p:tavLst>
                                    </p:anim>
                                    <p:anim calcmode="lin" valueType="num">
                                      <p:cBhvr additive="base">
                                        <p:cTn id="26" dur="500" fill="hold"/>
                                        <p:tgtEl>
                                          <p:spTgt spid="308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082"/>
                                        </p:tgtEl>
                                        <p:attrNameLst>
                                          <p:attrName>style.visibility</p:attrName>
                                        </p:attrNameLst>
                                      </p:cBhvr>
                                      <p:to>
                                        <p:strVal val="visible"/>
                                      </p:to>
                                    </p:set>
                                    <p:anim calcmode="lin" valueType="num">
                                      <p:cBhvr additive="base">
                                        <p:cTn id="31" dur="500" fill="hold"/>
                                        <p:tgtEl>
                                          <p:spTgt spid="3082"/>
                                        </p:tgtEl>
                                        <p:attrNameLst>
                                          <p:attrName>ppt_x</p:attrName>
                                        </p:attrNameLst>
                                      </p:cBhvr>
                                      <p:tavLst>
                                        <p:tav tm="0">
                                          <p:val>
                                            <p:strVal val="#ppt_x"/>
                                          </p:val>
                                        </p:tav>
                                        <p:tav tm="100000">
                                          <p:val>
                                            <p:strVal val="#ppt_x"/>
                                          </p:val>
                                        </p:tav>
                                      </p:tavLst>
                                    </p:anim>
                                    <p:anim calcmode="lin" valueType="num">
                                      <p:cBhvr additive="base">
                                        <p:cTn id="32" dur="500" fill="hold"/>
                                        <p:tgtEl>
                                          <p:spTgt spid="30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0" y="1478389"/>
            <a:ext cx="9144000" cy="5262979"/>
          </a:xfrm>
          <a:prstGeom prst="rect">
            <a:avLst/>
          </a:prstGeom>
          <a:solidFill>
            <a:schemeClr val="bg1"/>
          </a:solidFill>
          <a:ln w="9525">
            <a:noFill/>
            <a:miter lim="800000"/>
            <a:headEnd/>
            <a:tailEnd/>
          </a:ln>
        </p:spPr>
        <p:txBody>
          <a:bodyPr wrap="square">
            <a:spAutoFit/>
          </a:bodyPr>
          <a:lstStyle/>
          <a:p>
            <a:pPr marL="457200" indent="-457200">
              <a:buAutoNum type="arabicPeriod"/>
            </a:pPr>
            <a:r>
              <a:rPr lang="en-US" sz="2400" dirty="0" smtClean="0">
                <a:latin typeface="Arial" pitchFamily="34" charset="0"/>
                <a:cs typeface="Arial" pitchFamily="34" charset="0"/>
              </a:rPr>
              <a:t>Express as a standard form</a:t>
            </a:r>
          </a:p>
          <a:p>
            <a:pPr marL="457200" indent="-457200">
              <a:buAutoNum type="arabicPeriod"/>
            </a:pPr>
            <a:r>
              <a:rPr lang="en-US" sz="2400" dirty="0" smtClean="0">
                <a:latin typeface="Arial" pitchFamily="34" charset="0"/>
                <a:cs typeface="Arial" pitchFamily="34" charset="0"/>
              </a:rPr>
              <a:t>Work out</a:t>
            </a:r>
          </a:p>
          <a:p>
            <a:pPr marL="457200" indent="-457200">
              <a:buAutoNum type="arabicPeriod"/>
            </a:pPr>
            <a:r>
              <a:rPr lang="en-US" sz="2400" dirty="0" smtClean="0">
                <a:latin typeface="Arial" pitchFamily="34" charset="0"/>
                <a:cs typeface="Arial" pitchFamily="34" charset="0"/>
              </a:rPr>
              <a:t>The two-way table shows the group and gender of 120 students in year 9. A stratified sample of 30 students  is to be surveyed.</a:t>
            </a:r>
          </a:p>
          <a:p>
            <a:pPr marL="457200" indent="-457200">
              <a:buAutoNum type="arabicPeriod"/>
            </a:pPr>
            <a:endParaRPr lang="en-US" sz="2400" dirty="0">
              <a:latin typeface="Arial" pitchFamily="34" charset="0"/>
              <a:cs typeface="Arial" pitchFamily="34" charset="0"/>
            </a:endParaRPr>
          </a:p>
          <a:p>
            <a:pPr marL="457200" indent="-457200">
              <a:buAutoNum type="arabicPeriod"/>
            </a:pPr>
            <a:endParaRPr lang="en-US" sz="2400" dirty="0" smtClean="0">
              <a:latin typeface="Arial" pitchFamily="34" charset="0"/>
              <a:cs typeface="Arial" pitchFamily="34" charset="0"/>
            </a:endParaRPr>
          </a:p>
          <a:p>
            <a:pPr marL="457200" indent="-457200">
              <a:buAutoNum type="arabicPeriod"/>
            </a:pPr>
            <a:endParaRPr lang="en-US" sz="2400" dirty="0">
              <a:latin typeface="Arial" pitchFamily="34" charset="0"/>
              <a:cs typeface="Arial" pitchFamily="34" charset="0"/>
            </a:endParaRPr>
          </a:p>
          <a:p>
            <a:pPr marL="457200" indent="-457200">
              <a:buAutoNum type="arabicPeriod"/>
            </a:pPr>
            <a:endParaRPr lang="en-US" sz="2400" dirty="0" smtClean="0">
              <a:latin typeface="Arial" pitchFamily="34" charset="0"/>
              <a:cs typeface="Arial" pitchFamily="34" charset="0"/>
            </a:endParaRPr>
          </a:p>
          <a:p>
            <a:pPr marL="457200" indent="-457200"/>
            <a:endParaRPr lang="en-US" sz="2400" dirty="0" smtClean="0">
              <a:latin typeface="Arial" pitchFamily="34" charset="0"/>
              <a:cs typeface="Arial" pitchFamily="34" charset="0"/>
            </a:endParaRPr>
          </a:p>
          <a:p>
            <a:pPr marL="457200" indent="-457200">
              <a:buAutoNum type="alphaLcPeriod"/>
            </a:pPr>
            <a:r>
              <a:rPr lang="en-US" sz="2400" dirty="0" smtClean="0">
                <a:latin typeface="Arial" pitchFamily="34" charset="0"/>
                <a:cs typeface="Arial" pitchFamily="34" charset="0"/>
              </a:rPr>
              <a:t>Work out the number of Group D female students.</a:t>
            </a:r>
          </a:p>
          <a:p>
            <a:pPr marL="457200" indent="-457200">
              <a:buAutoNum type="alphaLcPeriod"/>
            </a:pPr>
            <a:r>
              <a:rPr lang="en-US" sz="2400" dirty="0" smtClean="0">
                <a:latin typeface="Arial" pitchFamily="34" charset="0"/>
                <a:cs typeface="Arial" pitchFamily="34" charset="0"/>
              </a:rPr>
              <a:t>Work out the number of Group A male students.</a:t>
            </a:r>
          </a:p>
          <a:p>
            <a:pPr marL="457200" indent="-457200">
              <a:buAutoNum type="alphaLcPeriod"/>
            </a:pPr>
            <a:r>
              <a:rPr lang="en-US" sz="2400" dirty="0" smtClean="0">
                <a:latin typeface="Arial" pitchFamily="34" charset="0"/>
                <a:cs typeface="Arial" pitchFamily="34" charset="0"/>
              </a:rPr>
              <a:t>Work out the number of Group C female students.</a:t>
            </a:r>
          </a:p>
          <a:p>
            <a:pPr marL="457200" indent="-457200"/>
            <a:r>
              <a:rPr lang="en-US" sz="2400" dirty="0" smtClean="0">
                <a:latin typeface="Arial" pitchFamily="34" charset="0"/>
                <a:cs typeface="Arial" pitchFamily="34" charset="0"/>
              </a:rPr>
              <a:t> </a:t>
            </a:r>
          </a:p>
        </p:txBody>
      </p:sp>
      <p:pic>
        <p:nvPicPr>
          <p:cNvPr id="4098" name="Picture 2"/>
          <p:cNvPicPr>
            <a:picLocks noChangeAspect="1" noChangeArrowheads="1"/>
          </p:cNvPicPr>
          <p:nvPr/>
        </p:nvPicPr>
        <p:blipFill>
          <a:blip r:embed="rId3" cstate="print"/>
          <a:srcRect/>
          <a:stretch>
            <a:fillRect/>
          </a:stretch>
        </p:blipFill>
        <p:spPr bwMode="auto">
          <a:xfrm>
            <a:off x="4288507" y="1556792"/>
            <a:ext cx="2371725" cy="30480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6948264" y="1556792"/>
            <a:ext cx="1224136" cy="323357"/>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srcRect/>
          <a:stretch>
            <a:fillRect/>
          </a:stretch>
        </p:blipFill>
        <p:spPr bwMode="auto">
          <a:xfrm>
            <a:off x="1907704" y="1844824"/>
            <a:ext cx="466725" cy="371475"/>
          </a:xfrm>
          <a:prstGeom prst="rect">
            <a:avLst/>
          </a:prstGeom>
          <a:noFill/>
          <a:ln w="9525">
            <a:noFill/>
            <a:miter lim="800000"/>
            <a:headEnd/>
            <a:tailEnd/>
          </a:ln>
        </p:spPr>
      </p:pic>
      <p:pic>
        <p:nvPicPr>
          <p:cNvPr id="4101" name="Picture 5"/>
          <p:cNvPicPr>
            <a:picLocks noChangeAspect="1" noChangeArrowheads="1"/>
          </p:cNvPicPr>
          <p:nvPr/>
        </p:nvPicPr>
        <p:blipFill>
          <a:blip r:embed="rId6" cstate="print"/>
          <a:srcRect/>
          <a:stretch>
            <a:fillRect/>
          </a:stretch>
        </p:blipFill>
        <p:spPr bwMode="auto">
          <a:xfrm>
            <a:off x="2627784" y="1916832"/>
            <a:ext cx="186308" cy="256174"/>
          </a:xfrm>
          <a:prstGeom prst="rect">
            <a:avLst/>
          </a:prstGeom>
          <a:noFill/>
          <a:ln w="9525">
            <a:noFill/>
            <a:miter lim="800000"/>
            <a:headEnd/>
            <a:tailEnd/>
          </a:ln>
        </p:spPr>
      </p:pic>
      <p:pic>
        <p:nvPicPr>
          <p:cNvPr id="4102" name="Picture 6"/>
          <p:cNvPicPr>
            <a:picLocks noChangeAspect="1" noChangeArrowheads="1"/>
          </p:cNvPicPr>
          <p:nvPr/>
        </p:nvPicPr>
        <p:blipFill>
          <a:blip r:embed="rId7" cstate="print"/>
          <a:srcRect/>
          <a:stretch>
            <a:fillRect/>
          </a:stretch>
        </p:blipFill>
        <p:spPr bwMode="auto">
          <a:xfrm>
            <a:off x="7596336" y="5076403"/>
            <a:ext cx="485775" cy="1304925"/>
          </a:xfrm>
          <a:prstGeom prst="rect">
            <a:avLst/>
          </a:prstGeom>
          <a:noFill/>
          <a:ln w="9525">
            <a:noFill/>
            <a:miter lim="800000"/>
            <a:headEnd/>
            <a:tailEnd/>
          </a:ln>
        </p:spPr>
      </p:pic>
      <p:pic>
        <p:nvPicPr>
          <p:cNvPr id="4103" name="Picture 7"/>
          <p:cNvPicPr>
            <a:picLocks noChangeAspect="1" noChangeArrowheads="1"/>
          </p:cNvPicPr>
          <p:nvPr/>
        </p:nvPicPr>
        <p:blipFill>
          <a:blip r:embed="rId8" cstate="print"/>
          <a:srcRect/>
          <a:stretch>
            <a:fillRect/>
          </a:stretch>
        </p:blipFill>
        <p:spPr bwMode="auto">
          <a:xfrm>
            <a:off x="1475656" y="3429000"/>
            <a:ext cx="6391275" cy="1571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ppt_x"/>
                                          </p:val>
                                        </p:tav>
                                        <p:tav tm="100000">
                                          <p:val>
                                            <p:strVal val="#ppt_x"/>
                                          </p:val>
                                        </p:tav>
                                      </p:tavLst>
                                    </p:anim>
                                    <p:anim calcmode="lin" valueType="num">
                                      <p:cBhvr additive="base">
                                        <p:cTn id="8"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01"/>
                                        </p:tgtEl>
                                        <p:attrNameLst>
                                          <p:attrName>style.visibility</p:attrName>
                                        </p:attrNameLst>
                                      </p:cBhvr>
                                      <p:to>
                                        <p:strVal val="visible"/>
                                      </p:to>
                                    </p:set>
                                    <p:anim calcmode="lin" valueType="num">
                                      <p:cBhvr additive="base">
                                        <p:cTn id="13" dur="500" fill="hold"/>
                                        <p:tgtEl>
                                          <p:spTgt spid="4101"/>
                                        </p:tgtEl>
                                        <p:attrNameLst>
                                          <p:attrName>ppt_x</p:attrName>
                                        </p:attrNameLst>
                                      </p:cBhvr>
                                      <p:tavLst>
                                        <p:tav tm="0">
                                          <p:val>
                                            <p:strVal val="#ppt_x"/>
                                          </p:val>
                                        </p:tav>
                                        <p:tav tm="100000">
                                          <p:val>
                                            <p:strVal val="#ppt_x"/>
                                          </p:val>
                                        </p:tav>
                                      </p:tavLst>
                                    </p:anim>
                                    <p:anim calcmode="lin" valueType="num">
                                      <p:cBhvr additive="base">
                                        <p:cTn id="14"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anim calcmode="lin" valueType="num">
                                      <p:cBhvr additive="base">
                                        <p:cTn id="19" dur="500" fill="hold"/>
                                        <p:tgtEl>
                                          <p:spTgt spid="4102"/>
                                        </p:tgtEl>
                                        <p:attrNameLst>
                                          <p:attrName>ppt_x</p:attrName>
                                        </p:attrNameLst>
                                      </p:cBhvr>
                                      <p:tavLst>
                                        <p:tav tm="0">
                                          <p:val>
                                            <p:strVal val="#ppt_x"/>
                                          </p:val>
                                        </p:tav>
                                        <p:tav tm="100000">
                                          <p:val>
                                            <p:strVal val="#ppt_x"/>
                                          </p:val>
                                        </p:tav>
                                      </p:tavLst>
                                    </p:anim>
                                    <p:anim calcmode="lin" valueType="num">
                                      <p:cBhvr additive="base">
                                        <p:cTn id="20"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0" y="1037049"/>
            <a:ext cx="9144000" cy="5632311"/>
          </a:xfrm>
          <a:prstGeom prst="rect">
            <a:avLst/>
          </a:prstGeom>
          <a:solidFill>
            <a:schemeClr val="bg1"/>
          </a:solidFill>
          <a:ln w="9525">
            <a:noFill/>
            <a:miter lim="800000"/>
            <a:headEnd/>
            <a:tailEnd/>
          </a:ln>
        </p:spPr>
        <p:txBody>
          <a:bodyPr wrap="square">
            <a:spAutoFit/>
          </a:bodyPr>
          <a:lstStyle/>
          <a:p>
            <a:r>
              <a:rPr lang="en-US" sz="2400" dirty="0" smtClean="0">
                <a:latin typeface="Arial" pitchFamily="34" charset="0"/>
                <a:cs typeface="Arial" pitchFamily="34" charset="0"/>
              </a:rPr>
              <a:t>1.Using a stratified sample of 60 students, calculate the number of   students in each year group. </a:t>
            </a:r>
          </a:p>
          <a:p>
            <a:endParaRPr lang="en-US" sz="2400" dirty="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2. The probability a biased dice will land on a 1 is 0.09. If I roll it 300 times. Find an estimate for the number of times its lands on 1.</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3. Work out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4. a = 3×10</a:t>
            </a:r>
            <a:r>
              <a:rPr lang="en-US" sz="2400" baseline="30000" dirty="0" smtClean="0">
                <a:latin typeface="Arial" pitchFamily="34" charset="0"/>
                <a:cs typeface="Arial" pitchFamily="34" charset="0"/>
              </a:rPr>
              <a:t>8</a:t>
            </a:r>
            <a:r>
              <a:rPr lang="en-US" sz="2400" dirty="0" smtClean="0">
                <a:latin typeface="Arial" pitchFamily="34" charset="0"/>
                <a:cs typeface="Arial" pitchFamily="34" charset="0"/>
              </a:rPr>
              <a:t> , b = 2×10</a:t>
            </a:r>
            <a:r>
              <a:rPr lang="en-US" sz="2400" baseline="30000" dirty="0" smtClean="0">
                <a:latin typeface="Arial" pitchFamily="34" charset="0"/>
                <a:cs typeface="Arial" pitchFamily="34" charset="0"/>
              </a:rPr>
              <a:t>7</a:t>
            </a:r>
            <a:r>
              <a:rPr lang="en-US" sz="2400" dirty="0" smtClean="0">
                <a:latin typeface="Arial" pitchFamily="34" charset="0"/>
                <a:cs typeface="Arial" pitchFamily="34" charset="0"/>
              </a:rPr>
              <a:t> and		   Find y in SF to 2 </a:t>
            </a:r>
            <a:r>
              <a:rPr lang="en-US" sz="2400" dirty="0" err="1" smtClean="0">
                <a:latin typeface="Arial" pitchFamily="34" charset="0"/>
                <a:cs typeface="Arial" pitchFamily="34" charset="0"/>
              </a:rPr>
              <a:t>s.f.</a:t>
            </a:r>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5. Calculate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6. Work out t. Give reasons to your answer.  </a:t>
            </a:r>
          </a:p>
        </p:txBody>
      </p:sp>
      <p:pic>
        <p:nvPicPr>
          <p:cNvPr id="2" name="Picture 3"/>
          <p:cNvPicPr>
            <a:picLocks noChangeAspect="1" noChangeArrowheads="1"/>
          </p:cNvPicPr>
          <p:nvPr/>
        </p:nvPicPr>
        <p:blipFill>
          <a:blip r:embed="rId3" cstate="print"/>
          <a:srcRect/>
          <a:stretch>
            <a:fillRect/>
          </a:stretch>
        </p:blipFill>
        <p:spPr bwMode="auto">
          <a:xfrm>
            <a:off x="107504" y="1835532"/>
            <a:ext cx="6315075" cy="733425"/>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1877417" y="3963728"/>
            <a:ext cx="561975" cy="409575"/>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4200514" y="4505241"/>
            <a:ext cx="1451606" cy="677416"/>
          </a:xfrm>
          <a:prstGeom prst="rect">
            <a:avLst/>
          </a:prstGeom>
          <a:noFill/>
          <a:ln w="9525">
            <a:noFill/>
            <a:miter lim="800000"/>
            <a:headEnd/>
            <a:tailEnd/>
          </a:ln>
        </p:spPr>
      </p:pic>
      <p:pic>
        <p:nvPicPr>
          <p:cNvPr id="3" name="Picture 6"/>
          <p:cNvPicPr>
            <a:picLocks noChangeAspect="1" noChangeArrowheads="1"/>
          </p:cNvPicPr>
          <p:nvPr/>
        </p:nvPicPr>
        <p:blipFill>
          <a:blip r:embed="rId6" cstate="print"/>
          <a:srcRect/>
          <a:stretch>
            <a:fillRect/>
          </a:stretch>
        </p:blipFill>
        <p:spPr bwMode="auto">
          <a:xfrm>
            <a:off x="2002596" y="5477057"/>
            <a:ext cx="1495425" cy="400050"/>
          </a:xfrm>
          <a:prstGeom prst="rect">
            <a:avLst/>
          </a:prstGeom>
          <a:noFill/>
          <a:ln w="9525">
            <a:noFill/>
            <a:miter lim="800000"/>
            <a:headEnd/>
            <a:tailEnd/>
          </a:ln>
        </p:spPr>
      </p:pic>
      <p:pic>
        <p:nvPicPr>
          <p:cNvPr id="4" name="Picture 7"/>
          <p:cNvPicPr>
            <a:picLocks noChangeAspect="1" noChangeArrowheads="1"/>
          </p:cNvPicPr>
          <p:nvPr/>
        </p:nvPicPr>
        <p:blipFill>
          <a:blip r:embed="rId7" cstate="print"/>
          <a:srcRect/>
          <a:stretch>
            <a:fillRect/>
          </a:stretch>
        </p:blipFill>
        <p:spPr bwMode="auto">
          <a:xfrm>
            <a:off x="4052054" y="5443149"/>
            <a:ext cx="296919" cy="433958"/>
          </a:xfrm>
          <a:prstGeom prst="rect">
            <a:avLst/>
          </a:prstGeom>
          <a:noFill/>
          <a:ln w="9525">
            <a:noFill/>
            <a:miter lim="800000"/>
            <a:headEnd/>
            <a:tailEnd/>
          </a:ln>
        </p:spPr>
      </p:pic>
      <p:pic>
        <p:nvPicPr>
          <p:cNvPr id="6" name="Picture 8"/>
          <p:cNvPicPr>
            <a:picLocks noChangeAspect="1" noChangeArrowheads="1"/>
          </p:cNvPicPr>
          <p:nvPr/>
        </p:nvPicPr>
        <p:blipFill>
          <a:blip r:embed="rId8" cstate="print"/>
          <a:srcRect/>
          <a:stretch>
            <a:fillRect/>
          </a:stretch>
        </p:blipFill>
        <p:spPr bwMode="auto">
          <a:xfrm>
            <a:off x="7308304" y="5117017"/>
            <a:ext cx="1772376" cy="1536656"/>
          </a:xfrm>
          <a:prstGeom prst="rect">
            <a:avLst/>
          </a:prstGeom>
          <a:noFill/>
          <a:ln w="9525">
            <a:noFill/>
            <a:miter lim="800000"/>
            <a:headEnd/>
            <a:tailEnd/>
          </a:ln>
        </p:spPr>
      </p:pic>
      <p:sp>
        <p:nvSpPr>
          <p:cNvPr id="26" name="ZoneTexte 25"/>
          <p:cNvSpPr txBox="1"/>
          <p:nvPr/>
        </p:nvSpPr>
        <p:spPr>
          <a:xfrm>
            <a:off x="6804248" y="1325086"/>
            <a:ext cx="1324402" cy="1446550"/>
          </a:xfrm>
          <a:prstGeom prst="rect">
            <a:avLst/>
          </a:prstGeom>
          <a:noFill/>
        </p:spPr>
        <p:txBody>
          <a:bodyPr wrap="none" rtlCol="0">
            <a:spAutoFit/>
          </a:bodyPr>
          <a:lstStyle/>
          <a:p>
            <a:r>
              <a:rPr lang="en-US" sz="2200" b="1" dirty="0" smtClean="0">
                <a:solidFill>
                  <a:srgbClr val="FF0000"/>
                </a:solidFill>
              </a:rPr>
              <a:t>Y7=15</a:t>
            </a:r>
          </a:p>
          <a:p>
            <a:r>
              <a:rPr lang="en-US" sz="2200" b="1" dirty="0" smtClean="0">
                <a:solidFill>
                  <a:srgbClr val="FF0000"/>
                </a:solidFill>
              </a:rPr>
              <a:t>Y8, Y9=12</a:t>
            </a:r>
          </a:p>
          <a:p>
            <a:r>
              <a:rPr lang="en-US" sz="2200" b="1" dirty="0" smtClean="0">
                <a:solidFill>
                  <a:srgbClr val="FF0000"/>
                </a:solidFill>
              </a:rPr>
              <a:t>Y10=11</a:t>
            </a:r>
          </a:p>
          <a:p>
            <a:r>
              <a:rPr lang="en-US" sz="2200" b="1" dirty="0" smtClean="0">
                <a:solidFill>
                  <a:srgbClr val="FF0000"/>
                </a:solidFill>
              </a:rPr>
              <a:t>Y11=10</a:t>
            </a:r>
            <a:endParaRPr lang="en-US" sz="2200" b="1" dirty="0">
              <a:solidFill>
                <a:srgbClr val="FF0000"/>
              </a:solidFill>
            </a:endParaRPr>
          </a:p>
        </p:txBody>
      </p:sp>
      <p:sp>
        <p:nvSpPr>
          <p:cNvPr id="34" name="ZoneTexte 33"/>
          <p:cNvSpPr txBox="1"/>
          <p:nvPr/>
        </p:nvSpPr>
        <p:spPr>
          <a:xfrm>
            <a:off x="3242843" y="3566949"/>
            <a:ext cx="1683474" cy="430887"/>
          </a:xfrm>
          <a:prstGeom prst="rect">
            <a:avLst/>
          </a:prstGeom>
          <a:noFill/>
        </p:spPr>
        <p:txBody>
          <a:bodyPr wrap="none" rtlCol="0">
            <a:spAutoFit/>
          </a:bodyPr>
          <a:lstStyle/>
          <a:p>
            <a:r>
              <a:rPr lang="en-US" sz="2200" b="1" dirty="0" smtClean="0">
                <a:solidFill>
                  <a:srgbClr val="FF0000"/>
                </a:solidFill>
              </a:rPr>
              <a:t>300×0.09=27</a:t>
            </a:r>
            <a:endParaRPr lang="en-US" sz="2200" b="1" dirty="0">
              <a:solidFill>
                <a:srgbClr val="FF0000"/>
              </a:solidFill>
            </a:endParaRPr>
          </a:p>
        </p:txBody>
      </p:sp>
      <p:sp>
        <p:nvSpPr>
          <p:cNvPr id="35" name="ZoneTexte 34"/>
          <p:cNvSpPr txBox="1"/>
          <p:nvPr/>
        </p:nvSpPr>
        <p:spPr>
          <a:xfrm>
            <a:off x="2555776" y="3965469"/>
            <a:ext cx="877163" cy="430887"/>
          </a:xfrm>
          <a:prstGeom prst="rect">
            <a:avLst/>
          </a:prstGeom>
          <a:noFill/>
        </p:spPr>
        <p:txBody>
          <a:bodyPr wrap="none" rtlCol="0">
            <a:spAutoFit/>
          </a:bodyPr>
          <a:lstStyle/>
          <a:p>
            <a:r>
              <a:rPr lang="en-US" sz="2200" b="1" dirty="0" smtClean="0">
                <a:solidFill>
                  <a:srgbClr val="FF0000"/>
                </a:solidFill>
              </a:rPr>
              <a:t>1/512</a:t>
            </a:r>
            <a:endParaRPr lang="en-US" sz="2200" b="1" dirty="0">
              <a:solidFill>
                <a:srgbClr val="FF0000"/>
              </a:solidFill>
            </a:endParaRPr>
          </a:p>
        </p:txBody>
      </p:sp>
      <p:sp>
        <p:nvSpPr>
          <p:cNvPr id="36" name="ZoneTexte 35"/>
          <p:cNvSpPr txBox="1"/>
          <p:nvPr/>
        </p:nvSpPr>
        <p:spPr>
          <a:xfrm>
            <a:off x="7542711" y="4406505"/>
            <a:ext cx="1303562" cy="430887"/>
          </a:xfrm>
          <a:prstGeom prst="rect">
            <a:avLst/>
          </a:prstGeom>
          <a:noFill/>
        </p:spPr>
        <p:txBody>
          <a:bodyPr wrap="none" rtlCol="0">
            <a:spAutoFit/>
          </a:bodyPr>
          <a:lstStyle/>
          <a:p>
            <a:r>
              <a:rPr lang="en-US" sz="2200" b="1" dirty="0" smtClean="0">
                <a:solidFill>
                  <a:srgbClr val="FF0000"/>
                </a:solidFill>
              </a:rPr>
              <a:t>0.19×10</a:t>
            </a:r>
            <a:r>
              <a:rPr lang="en-US" sz="2200" b="1" baseline="30000" dirty="0" smtClean="0">
                <a:solidFill>
                  <a:srgbClr val="FF0000"/>
                </a:solidFill>
              </a:rPr>
              <a:t>49</a:t>
            </a:r>
            <a:endParaRPr lang="en-US" sz="2200" b="1" dirty="0">
              <a:solidFill>
                <a:srgbClr val="FF0000"/>
              </a:solidFill>
            </a:endParaRPr>
          </a:p>
        </p:txBody>
      </p:sp>
      <p:sp>
        <p:nvSpPr>
          <p:cNvPr id="38" name="ZoneTexte 37"/>
          <p:cNvSpPr txBox="1"/>
          <p:nvPr/>
        </p:nvSpPr>
        <p:spPr>
          <a:xfrm>
            <a:off x="5940152" y="6197137"/>
            <a:ext cx="708848" cy="430887"/>
          </a:xfrm>
          <a:prstGeom prst="rect">
            <a:avLst/>
          </a:prstGeom>
          <a:noFill/>
        </p:spPr>
        <p:txBody>
          <a:bodyPr wrap="none" rtlCol="0">
            <a:spAutoFit/>
          </a:bodyPr>
          <a:lstStyle/>
          <a:p>
            <a:r>
              <a:rPr lang="en-US" sz="2200" b="1" dirty="0" smtClean="0">
                <a:solidFill>
                  <a:srgbClr val="FF0000"/>
                </a:solidFill>
              </a:rPr>
              <a:t>127°</a:t>
            </a:r>
            <a:endParaRPr lang="en-US" sz="2200" b="1" dirty="0">
              <a:solidFill>
                <a:srgbClr val="FF0000"/>
              </a:solidFill>
            </a:endParaRPr>
          </a:p>
        </p:txBody>
      </p:sp>
    </p:spTree>
    <p:extLst>
      <p:ext uri="{BB962C8B-B14F-4D97-AF65-F5344CB8AC3E}">
        <p14:creationId xmlns:p14="http://schemas.microsoft.com/office/powerpoint/2010/main" val="234088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ppt_x"/>
                                          </p:val>
                                        </p:tav>
                                        <p:tav tm="100000">
                                          <p:val>
                                            <p:strVal val="#ppt_x"/>
                                          </p:val>
                                        </p:tav>
                                      </p:tavLst>
                                    </p:anim>
                                    <p:anim calcmode="lin" valueType="num">
                                      <p:cBhvr additive="base">
                                        <p:cTn id="2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ppt_x"/>
                                          </p:val>
                                        </p:tav>
                                        <p:tav tm="100000">
                                          <p:val>
                                            <p:strVal val="#ppt_x"/>
                                          </p:val>
                                        </p:tav>
                                      </p:tavLst>
                                    </p:anim>
                                    <p:anim calcmode="lin" valueType="num">
                                      <p:cBhvr additive="base">
                                        <p:cTn id="3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4" grpId="0"/>
      <p:bldP spid="35" grpId="0"/>
      <p:bldP spid="36"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62"/>
          <p:cNvSpPr txBox="1">
            <a:spLocks noChangeArrowheads="1"/>
          </p:cNvSpPr>
          <p:nvPr/>
        </p:nvSpPr>
        <p:spPr bwMode="auto">
          <a:xfrm>
            <a:off x="0" y="1478389"/>
            <a:ext cx="9144000" cy="5262979"/>
          </a:xfrm>
          <a:prstGeom prst="rect">
            <a:avLst/>
          </a:prstGeom>
          <a:solidFill>
            <a:schemeClr val="bg1"/>
          </a:solidFill>
          <a:ln w="9525">
            <a:noFill/>
            <a:miter lim="800000"/>
            <a:headEnd/>
            <a:tailEnd/>
          </a:ln>
        </p:spPr>
        <p:txBody>
          <a:bodyPr wrap="square">
            <a:spAutoFit/>
          </a:bodyPr>
          <a:lstStyle/>
          <a:p>
            <a:r>
              <a:rPr lang="en-US" sz="2400" dirty="0" smtClean="0">
                <a:latin typeface="Arial" pitchFamily="34" charset="0"/>
                <a:cs typeface="Arial" pitchFamily="34" charset="0"/>
              </a:rPr>
              <a:t>1. Michael returns to school tomorrow. If it is raining the P(he walks to school) = 0.3. If it is not raining the P(Michael walks to school) = 0.8. The P(it will rain tomorrow) = 0.1.</a:t>
            </a:r>
          </a:p>
          <a:p>
            <a:r>
              <a:rPr lang="en-US" sz="2400" dirty="0" smtClean="0">
                <a:latin typeface="Arial" pitchFamily="34" charset="0"/>
                <a:cs typeface="Arial" pitchFamily="34" charset="0"/>
              </a:rPr>
              <a:t>a. Draw a probability tree diagram.</a:t>
            </a:r>
          </a:p>
          <a:p>
            <a:r>
              <a:rPr lang="en-US" sz="2400" dirty="0" smtClean="0">
                <a:latin typeface="Arial" pitchFamily="34" charset="0"/>
                <a:cs typeface="Arial" pitchFamily="34" charset="0"/>
              </a:rPr>
              <a:t>b. Find the probability that Michael </a:t>
            </a:r>
          </a:p>
          <a:p>
            <a:r>
              <a:rPr lang="en-US" sz="2400" dirty="0" smtClean="0">
                <a:latin typeface="Arial" pitchFamily="34" charset="0"/>
                <a:cs typeface="Arial" pitchFamily="34" charset="0"/>
              </a:rPr>
              <a:t>will walk to school tomorrow.</a:t>
            </a:r>
          </a:p>
          <a:p>
            <a:endParaRPr lang="en-US" sz="2400" dirty="0">
              <a:latin typeface="Arial" pitchFamily="34" charset="0"/>
              <a:cs typeface="Arial" pitchFamily="34" charset="0"/>
            </a:endParaRPr>
          </a:p>
          <a:p>
            <a:r>
              <a:rPr lang="en-US" sz="2400" dirty="0" smtClean="0">
                <a:latin typeface="Arial" pitchFamily="34" charset="0"/>
                <a:cs typeface="Arial" pitchFamily="34" charset="0"/>
              </a:rPr>
              <a:t>2. Work out</a:t>
            </a:r>
          </a:p>
          <a:p>
            <a:r>
              <a:rPr lang="en-US" sz="2400" dirty="0" smtClean="0">
                <a:latin typeface="Arial" pitchFamily="34" charset="0"/>
                <a:cs typeface="Arial" pitchFamily="34" charset="0"/>
              </a:rPr>
              <a:t>3. Work out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4. Draw a box plot for the following data:</a:t>
            </a:r>
          </a:p>
          <a:p>
            <a:endParaRPr lang="en-US" sz="2400" dirty="0">
              <a:latin typeface="Arial" pitchFamily="34" charset="0"/>
              <a:cs typeface="Arial" pitchFamily="34" charset="0"/>
            </a:endParaRPr>
          </a:p>
          <a:p>
            <a:r>
              <a:rPr lang="en-US" sz="2400" dirty="0" smtClean="0">
                <a:latin typeface="Arial" pitchFamily="34" charset="0"/>
                <a:cs typeface="Arial" pitchFamily="34" charset="0"/>
              </a:rPr>
              <a:t>5. Find the equation of the line perpendicular to y=⅓x+4 and passes through (-2, 4)</a:t>
            </a:r>
          </a:p>
        </p:txBody>
      </p:sp>
      <p:pic>
        <p:nvPicPr>
          <p:cNvPr id="23" name="Picture 4"/>
          <p:cNvPicPr>
            <a:picLocks noChangeAspect="1" noChangeArrowheads="1"/>
          </p:cNvPicPr>
          <p:nvPr/>
        </p:nvPicPr>
        <p:blipFill>
          <a:blip r:embed="rId3" cstate="print"/>
          <a:srcRect/>
          <a:stretch>
            <a:fillRect/>
          </a:stretch>
        </p:blipFill>
        <p:spPr bwMode="auto">
          <a:xfrm>
            <a:off x="1971898" y="3946822"/>
            <a:ext cx="447675" cy="447675"/>
          </a:xfrm>
          <a:prstGeom prst="rect">
            <a:avLst/>
          </a:prstGeom>
          <a:noFill/>
          <a:ln w="9525">
            <a:noFill/>
            <a:miter lim="800000"/>
            <a:headEnd/>
            <a:tailEnd/>
          </a:ln>
        </p:spPr>
      </p:pic>
      <p:pic>
        <p:nvPicPr>
          <p:cNvPr id="24" name="Picture 5"/>
          <p:cNvPicPr>
            <a:picLocks noChangeAspect="1" noChangeArrowheads="1"/>
          </p:cNvPicPr>
          <p:nvPr/>
        </p:nvPicPr>
        <p:blipFill>
          <a:blip r:embed="rId4" cstate="print"/>
          <a:srcRect/>
          <a:stretch>
            <a:fillRect/>
          </a:stretch>
        </p:blipFill>
        <p:spPr bwMode="auto">
          <a:xfrm>
            <a:off x="1900325" y="4380294"/>
            <a:ext cx="885825" cy="390525"/>
          </a:xfrm>
          <a:prstGeom prst="rect">
            <a:avLst/>
          </a:prstGeom>
          <a:noFill/>
          <a:ln w="9525">
            <a:noFill/>
            <a:miter lim="800000"/>
            <a:headEnd/>
            <a:tailEnd/>
          </a:ln>
        </p:spPr>
      </p:pic>
      <p:pic>
        <p:nvPicPr>
          <p:cNvPr id="26" name="Picture 6"/>
          <p:cNvPicPr>
            <a:picLocks noChangeAspect="1" noChangeArrowheads="1"/>
          </p:cNvPicPr>
          <p:nvPr/>
        </p:nvPicPr>
        <p:blipFill>
          <a:blip r:embed="rId5" cstate="print"/>
          <a:srcRect/>
          <a:stretch>
            <a:fillRect/>
          </a:stretch>
        </p:blipFill>
        <p:spPr bwMode="auto">
          <a:xfrm>
            <a:off x="323528" y="5589240"/>
            <a:ext cx="7181850" cy="285750"/>
          </a:xfrm>
          <a:prstGeom prst="rect">
            <a:avLst/>
          </a:prstGeom>
          <a:noFill/>
          <a:ln w="9525">
            <a:noFill/>
            <a:miter lim="800000"/>
            <a:headEnd/>
            <a:tailEnd/>
          </a:ln>
        </p:spPr>
      </p:pic>
      <p:pic>
        <p:nvPicPr>
          <p:cNvPr id="34" name="Picture 7"/>
          <p:cNvPicPr>
            <a:picLocks noChangeAspect="1" noChangeArrowheads="1"/>
          </p:cNvPicPr>
          <p:nvPr/>
        </p:nvPicPr>
        <p:blipFill>
          <a:blip r:embed="rId6" cstate="print"/>
          <a:srcRect/>
          <a:stretch>
            <a:fillRect/>
          </a:stretch>
        </p:blipFill>
        <p:spPr bwMode="auto">
          <a:xfrm>
            <a:off x="5871553" y="4920780"/>
            <a:ext cx="3029513" cy="645418"/>
          </a:xfrm>
          <a:prstGeom prst="rect">
            <a:avLst/>
          </a:prstGeom>
          <a:noFill/>
          <a:ln w="9525">
            <a:noFill/>
            <a:miter lim="800000"/>
            <a:headEnd/>
            <a:tailEnd/>
          </a:ln>
        </p:spPr>
      </p:pic>
      <p:pic>
        <p:nvPicPr>
          <p:cNvPr id="35" name="Picture 8"/>
          <p:cNvPicPr>
            <a:picLocks noChangeAspect="1" noChangeArrowheads="1"/>
          </p:cNvPicPr>
          <p:nvPr/>
        </p:nvPicPr>
        <p:blipFill>
          <a:blip r:embed="rId7" cstate="print"/>
          <a:srcRect/>
          <a:stretch>
            <a:fillRect/>
          </a:stretch>
        </p:blipFill>
        <p:spPr bwMode="auto">
          <a:xfrm>
            <a:off x="5364088" y="2596742"/>
            <a:ext cx="3006067" cy="1565523"/>
          </a:xfrm>
          <a:prstGeom prst="rect">
            <a:avLst/>
          </a:prstGeom>
          <a:noFill/>
          <a:ln w="9525">
            <a:noFill/>
            <a:miter lim="800000"/>
            <a:headEnd/>
            <a:tailEnd/>
          </a:ln>
        </p:spPr>
      </p:pic>
      <p:pic>
        <p:nvPicPr>
          <p:cNvPr id="36" name="Picture 9"/>
          <p:cNvPicPr>
            <a:picLocks noChangeAspect="1" noChangeArrowheads="1"/>
          </p:cNvPicPr>
          <p:nvPr/>
        </p:nvPicPr>
        <p:blipFill>
          <a:blip r:embed="rId8" cstate="print"/>
          <a:srcRect/>
          <a:stretch>
            <a:fillRect/>
          </a:stretch>
        </p:blipFill>
        <p:spPr bwMode="auto">
          <a:xfrm>
            <a:off x="4139952" y="3717032"/>
            <a:ext cx="533400" cy="295275"/>
          </a:xfrm>
          <a:prstGeom prst="rect">
            <a:avLst/>
          </a:prstGeom>
          <a:noFill/>
          <a:ln w="9525">
            <a:noFill/>
            <a:miter lim="800000"/>
            <a:headEnd/>
            <a:tailEnd/>
          </a:ln>
        </p:spPr>
      </p:pic>
      <p:sp>
        <p:nvSpPr>
          <p:cNvPr id="37" name="ZoneTexte 14"/>
          <p:cNvSpPr txBox="1"/>
          <p:nvPr/>
        </p:nvSpPr>
        <p:spPr>
          <a:xfrm>
            <a:off x="2811102" y="3946822"/>
            <a:ext cx="327334" cy="430887"/>
          </a:xfrm>
          <a:prstGeom prst="rect">
            <a:avLst/>
          </a:prstGeom>
          <a:noFill/>
        </p:spPr>
        <p:txBody>
          <a:bodyPr wrap="none" rtlCol="0">
            <a:spAutoFit/>
          </a:bodyPr>
          <a:lstStyle/>
          <a:p>
            <a:r>
              <a:rPr lang="en-US" sz="2200" b="1" dirty="0" smtClean="0">
                <a:solidFill>
                  <a:srgbClr val="FF0000"/>
                </a:solidFill>
              </a:rPr>
              <a:t>9</a:t>
            </a:r>
            <a:endParaRPr lang="en-US" sz="2200" b="1" dirty="0">
              <a:solidFill>
                <a:srgbClr val="FF0000"/>
              </a:solidFill>
            </a:endParaRPr>
          </a:p>
        </p:txBody>
      </p:sp>
      <p:sp>
        <p:nvSpPr>
          <p:cNvPr id="38" name="ZoneTexte 15"/>
          <p:cNvSpPr txBox="1"/>
          <p:nvPr/>
        </p:nvSpPr>
        <p:spPr>
          <a:xfrm>
            <a:off x="2899741" y="4339932"/>
            <a:ext cx="327334" cy="430887"/>
          </a:xfrm>
          <a:prstGeom prst="rect">
            <a:avLst/>
          </a:prstGeom>
          <a:noFill/>
        </p:spPr>
        <p:txBody>
          <a:bodyPr wrap="none" rtlCol="0">
            <a:spAutoFit/>
          </a:bodyPr>
          <a:lstStyle/>
          <a:p>
            <a:r>
              <a:rPr lang="en-US" sz="2200" b="1" dirty="0" smtClean="0">
                <a:solidFill>
                  <a:srgbClr val="FF0000"/>
                </a:solidFill>
              </a:rPr>
              <a:t>6</a:t>
            </a:r>
            <a:endParaRPr lang="en-US" sz="2200" b="1" dirty="0">
              <a:solidFill>
                <a:srgbClr val="FF0000"/>
              </a:solidFill>
            </a:endParaRPr>
          </a:p>
        </p:txBody>
      </p:sp>
      <p:sp>
        <p:nvSpPr>
          <p:cNvPr id="39" name="ZoneTexte 16"/>
          <p:cNvSpPr txBox="1"/>
          <p:nvPr/>
        </p:nvSpPr>
        <p:spPr>
          <a:xfrm>
            <a:off x="3203848" y="6237312"/>
            <a:ext cx="1252266" cy="430887"/>
          </a:xfrm>
          <a:prstGeom prst="rect">
            <a:avLst/>
          </a:prstGeom>
          <a:noFill/>
        </p:spPr>
        <p:txBody>
          <a:bodyPr wrap="none" rtlCol="0">
            <a:spAutoFit/>
          </a:bodyPr>
          <a:lstStyle/>
          <a:p>
            <a:r>
              <a:rPr lang="en-US" sz="2200" b="1" dirty="0" smtClean="0">
                <a:solidFill>
                  <a:srgbClr val="FF0000"/>
                </a:solidFill>
              </a:rPr>
              <a:t>Y= -3x - 2</a:t>
            </a:r>
            <a:endParaRPr lang="en-US" sz="2200" b="1" dirty="0">
              <a:solidFill>
                <a:srgbClr val="FF0000"/>
              </a:solidFill>
            </a:endParaRPr>
          </a:p>
        </p:txBody>
      </p:sp>
    </p:spTree>
    <p:extLst>
      <p:ext uri="{BB962C8B-B14F-4D97-AF65-F5344CB8AC3E}">
        <p14:creationId xmlns:p14="http://schemas.microsoft.com/office/powerpoint/2010/main" val="281595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ppt_x"/>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0" y="1478389"/>
            <a:ext cx="9144000" cy="5262979"/>
          </a:xfrm>
          <a:prstGeom prst="rect">
            <a:avLst/>
          </a:prstGeom>
          <a:solidFill>
            <a:schemeClr val="bg1"/>
          </a:solidFill>
          <a:ln w="9525">
            <a:noFill/>
            <a:miter lim="800000"/>
            <a:headEnd/>
            <a:tailEnd/>
          </a:ln>
        </p:spPr>
        <p:txBody>
          <a:bodyPr wrap="square">
            <a:spAutoFit/>
          </a:bodyPr>
          <a:lstStyle/>
          <a:p>
            <a:pPr marL="457200" indent="-457200">
              <a:buAutoNum type="arabicPeriod"/>
            </a:pPr>
            <a:r>
              <a:rPr lang="en-US" sz="2400" dirty="0" smtClean="0">
                <a:latin typeface="Arial" pitchFamily="34" charset="0"/>
                <a:cs typeface="Arial" pitchFamily="34" charset="0"/>
              </a:rPr>
              <a:t>The table shows the results of throwing a dice 600 times.</a:t>
            </a:r>
          </a:p>
          <a:p>
            <a:pPr marL="457200" indent="-457200">
              <a:buAutoNum type="arabicPeriod"/>
            </a:pPr>
            <a:endParaRPr lang="en-US" sz="2400" dirty="0">
              <a:latin typeface="Arial" pitchFamily="34" charset="0"/>
              <a:cs typeface="Arial" pitchFamily="34" charset="0"/>
            </a:endParaRPr>
          </a:p>
          <a:p>
            <a:pPr marL="457200" indent="-457200">
              <a:buAutoNum type="arabicPeriod"/>
            </a:pPr>
            <a:endParaRPr lang="en-US" sz="2400" dirty="0" smtClean="0">
              <a:latin typeface="Arial" pitchFamily="34" charset="0"/>
              <a:cs typeface="Arial" pitchFamily="34" charset="0"/>
            </a:endParaRPr>
          </a:p>
          <a:p>
            <a:pPr marL="457200" indent="-457200"/>
            <a:r>
              <a:rPr lang="en-US" sz="2400" dirty="0" smtClean="0">
                <a:latin typeface="Arial" pitchFamily="34" charset="0"/>
                <a:cs typeface="Arial" pitchFamily="34" charset="0"/>
              </a:rPr>
              <a:t>a. Estimate the probability to get a 2.</a:t>
            </a:r>
          </a:p>
          <a:p>
            <a:pPr marL="457200" indent="-457200"/>
            <a:r>
              <a:rPr lang="en-US" sz="2400" dirty="0" smtClean="0">
                <a:latin typeface="Arial" pitchFamily="34" charset="0"/>
                <a:cs typeface="Arial" pitchFamily="34" charset="0"/>
              </a:rPr>
              <a:t>b. Estimate the probability to get an even number.</a:t>
            </a:r>
          </a:p>
          <a:p>
            <a:pPr marL="457200" indent="-457200"/>
            <a:r>
              <a:rPr lang="en-US" sz="2400" dirty="0" smtClean="0">
                <a:latin typeface="Arial" pitchFamily="34" charset="0"/>
                <a:cs typeface="Arial" pitchFamily="34" charset="0"/>
              </a:rPr>
              <a:t>c. If the same dice is thrown 200 times, Estimate the number</a:t>
            </a:r>
          </a:p>
          <a:p>
            <a:pPr marL="457200" indent="-457200"/>
            <a:r>
              <a:rPr lang="en-US" sz="2400" dirty="0" smtClean="0">
                <a:latin typeface="Arial" pitchFamily="34" charset="0"/>
                <a:cs typeface="Arial" pitchFamily="34" charset="0"/>
              </a:rPr>
              <a:t>times you will get a 6.</a:t>
            </a:r>
          </a:p>
          <a:p>
            <a:pPr marL="457200" indent="-457200"/>
            <a:r>
              <a:rPr lang="en-US" sz="2400" dirty="0" smtClean="0">
                <a:latin typeface="Arial" pitchFamily="34" charset="0"/>
                <a:cs typeface="Arial" pitchFamily="34" charset="0"/>
              </a:rPr>
              <a:t>2.Write in the form (x + p)² +q:</a:t>
            </a:r>
          </a:p>
          <a:p>
            <a:pPr marL="457200" indent="-457200"/>
            <a:r>
              <a:rPr lang="en-US" sz="2400" dirty="0" smtClean="0">
                <a:latin typeface="Arial" pitchFamily="34" charset="0"/>
                <a:cs typeface="Arial" pitchFamily="34" charset="0"/>
              </a:rPr>
              <a:t>3.Simplify </a:t>
            </a:r>
          </a:p>
          <a:p>
            <a:pPr marL="457200" indent="-457200"/>
            <a:r>
              <a:rPr lang="en-US" sz="2400" dirty="0" smtClean="0">
                <a:latin typeface="Arial" pitchFamily="34" charset="0"/>
                <a:cs typeface="Arial" pitchFamily="34" charset="0"/>
              </a:rPr>
              <a:t>4. Convert          as a single fraction.</a:t>
            </a:r>
          </a:p>
          <a:p>
            <a:r>
              <a:rPr lang="en-US" sz="2400" dirty="0" smtClean="0">
                <a:latin typeface="Arial" pitchFamily="34" charset="0"/>
                <a:cs typeface="Arial" pitchFamily="34" charset="0"/>
              </a:rPr>
              <a:t>5. Work out the size of each interior angle of a regular pentagon and a regular hexagon.</a:t>
            </a:r>
          </a:p>
          <a:p>
            <a:pPr marL="457200" indent="-457200"/>
            <a:r>
              <a:rPr lang="en-US" sz="2400" dirty="0" smtClean="0">
                <a:latin typeface="Arial" pitchFamily="34" charset="0"/>
                <a:cs typeface="Arial" pitchFamily="34" charset="0"/>
              </a:rPr>
              <a:t>6.Write down the equation of the lines going through:</a:t>
            </a:r>
          </a:p>
          <a:p>
            <a:pPr marL="457200" indent="-457200"/>
            <a:r>
              <a:rPr lang="en-US" sz="2400" dirty="0" smtClean="0">
                <a:latin typeface="Arial" pitchFamily="34" charset="0"/>
                <a:cs typeface="Arial" pitchFamily="34" charset="0"/>
              </a:rPr>
              <a:t>a.(-4,-3) and (-4,1)                   b. (-2,4) and (2,2) </a:t>
            </a:r>
          </a:p>
        </p:txBody>
      </p:sp>
      <p:pic>
        <p:nvPicPr>
          <p:cNvPr id="2050" name="Picture 2"/>
          <p:cNvPicPr>
            <a:picLocks noChangeAspect="1" noChangeArrowheads="1"/>
          </p:cNvPicPr>
          <p:nvPr/>
        </p:nvPicPr>
        <p:blipFill>
          <a:blip r:embed="rId3" cstate="print"/>
          <a:srcRect/>
          <a:stretch>
            <a:fillRect/>
          </a:stretch>
        </p:blipFill>
        <p:spPr bwMode="auto">
          <a:xfrm>
            <a:off x="899592" y="1916832"/>
            <a:ext cx="5905500" cy="78105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4067944" y="4149080"/>
            <a:ext cx="3744416" cy="246208"/>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1475656" y="4437112"/>
            <a:ext cx="819150" cy="409575"/>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2555776" y="4509120"/>
            <a:ext cx="759020" cy="324420"/>
          </a:xfrm>
          <a:prstGeom prst="rect">
            <a:avLst/>
          </a:prstGeom>
          <a:noFill/>
          <a:ln w="9525">
            <a:noFill/>
            <a:miter lim="800000"/>
            <a:headEnd/>
            <a:tailEnd/>
          </a:ln>
        </p:spPr>
      </p:pic>
      <p:pic>
        <p:nvPicPr>
          <p:cNvPr id="2054" name="Picture 6"/>
          <p:cNvPicPr>
            <a:picLocks noChangeAspect="1" noChangeArrowheads="1"/>
          </p:cNvPicPr>
          <p:nvPr/>
        </p:nvPicPr>
        <p:blipFill>
          <a:blip r:embed="rId7" cstate="print"/>
          <a:srcRect/>
          <a:stretch>
            <a:fillRect/>
          </a:stretch>
        </p:blipFill>
        <p:spPr bwMode="auto">
          <a:xfrm>
            <a:off x="1547664" y="4869160"/>
            <a:ext cx="665609" cy="293651"/>
          </a:xfrm>
          <a:prstGeom prst="rect">
            <a:avLst/>
          </a:prstGeom>
          <a:noFill/>
          <a:ln w="9525">
            <a:noFill/>
            <a:miter lim="800000"/>
            <a:headEnd/>
            <a:tailEnd/>
          </a:ln>
        </p:spPr>
      </p:pic>
      <p:sp>
        <p:nvSpPr>
          <p:cNvPr id="25" name="ZoneTexte 24"/>
          <p:cNvSpPr txBox="1"/>
          <p:nvPr/>
        </p:nvSpPr>
        <p:spPr>
          <a:xfrm>
            <a:off x="5004048" y="2638073"/>
            <a:ext cx="1728358" cy="430887"/>
          </a:xfrm>
          <a:prstGeom prst="rect">
            <a:avLst/>
          </a:prstGeom>
          <a:noFill/>
        </p:spPr>
        <p:txBody>
          <a:bodyPr wrap="none" rtlCol="0">
            <a:spAutoFit/>
          </a:bodyPr>
          <a:lstStyle/>
          <a:p>
            <a:r>
              <a:rPr lang="en-US" sz="2200" b="1" dirty="0" smtClean="0">
                <a:solidFill>
                  <a:srgbClr val="FF0000"/>
                </a:solidFill>
              </a:rPr>
              <a:t>120/600= 0.2</a:t>
            </a:r>
            <a:endParaRPr lang="en-US" sz="2200" b="1" dirty="0">
              <a:solidFill>
                <a:srgbClr val="FF0000"/>
              </a:solidFill>
            </a:endParaRPr>
          </a:p>
        </p:txBody>
      </p:sp>
      <p:sp>
        <p:nvSpPr>
          <p:cNvPr id="27" name="ZoneTexte 26"/>
          <p:cNvSpPr txBox="1"/>
          <p:nvPr/>
        </p:nvSpPr>
        <p:spPr>
          <a:xfrm>
            <a:off x="6804248" y="2998113"/>
            <a:ext cx="1806905" cy="430887"/>
          </a:xfrm>
          <a:prstGeom prst="rect">
            <a:avLst/>
          </a:prstGeom>
          <a:noFill/>
        </p:spPr>
        <p:txBody>
          <a:bodyPr wrap="none" rtlCol="0">
            <a:spAutoFit/>
          </a:bodyPr>
          <a:lstStyle/>
          <a:p>
            <a:r>
              <a:rPr lang="en-US" sz="2200" b="1" dirty="0" smtClean="0">
                <a:solidFill>
                  <a:srgbClr val="FF0000"/>
                </a:solidFill>
              </a:rPr>
              <a:t>318/600=0.53</a:t>
            </a:r>
            <a:endParaRPr lang="en-US" sz="2200" b="1" dirty="0">
              <a:solidFill>
                <a:srgbClr val="FF0000"/>
              </a:solidFill>
            </a:endParaRPr>
          </a:p>
        </p:txBody>
      </p:sp>
      <p:sp>
        <p:nvSpPr>
          <p:cNvPr id="28" name="ZoneTexte 27"/>
          <p:cNvSpPr txBox="1"/>
          <p:nvPr/>
        </p:nvSpPr>
        <p:spPr>
          <a:xfrm>
            <a:off x="3059832" y="3645024"/>
            <a:ext cx="1683474" cy="430887"/>
          </a:xfrm>
          <a:prstGeom prst="rect">
            <a:avLst/>
          </a:prstGeom>
          <a:noFill/>
        </p:spPr>
        <p:txBody>
          <a:bodyPr wrap="none" rtlCol="0">
            <a:spAutoFit/>
          </a:bodyPr>
          <a:lstStyle/>
          <a:p>
            <a:r>
              <a:rPr lang="en-US" sz="2200" b="1" dirty="0" smtClean="0">
                <a:solidFill>
                  <a:srgbClr val="FF0000"/>
                </a:solidFill>
              </a:rPr>
              <a:t>0.17×200=34</a:t>
            </a:r>
            <a:endParaRPr lang="en-US" sz="2200" b="1" dirty="0">
              <a:solidFill>
                <a:srgbClr val="FF0000"/>
              </a:solidFill>
            </a:endParaRPr>
          </a:p>
        </p:txBody>
      </p:sp>
      <p:sp>
        <p:nvSpPr>
          <p:cNvPr id="29" name="ZoneTexte 28"/>
          <p:cNvSpPr txBox="1"/>
          <p:nvPr/>
        </p:nvSpPr>
        <p:spPr>
          <a:xfrm>
            <a:off x="4468557" y="4437112"/>
            <a:ext cx="3127779" cy="430887"/>
          </a:xfrm>
          <a:prstGeom prst="rect">
            <a:avLst/>
          </a:prstGeom>
          <a:noFill/>
        </p:spPr>
        <p:txBody>
          <a:bodyPr wrap="none" rtlCol="0">
            <a:spAutoFit/>
          </a:bodyPr>
          <a:lstStyle/>
          <a:p>
            <a:r>
              <a:rPr lang="en-US" sz="2200" b="1" dirty="0" smtClean="0">
                <a:solidFill>
                  <a:srgbClr val="FF0000"/>
                </a:solidFill>
              </a:rPr>
              <a:t>(x+3)² + 1	(x+4)² + 4</a:t>
            </a:r>
            <a:endParaRPr lang="en-US" sz="2200" b="1" dirty="0">
              <a:solidFill>
                <a:srgbClr val="FF0000"/>
              </a:solidFill>
            </a:endParaRPr>
          </a:p>
        </p:txBody>
      </p:sp>
      <p:sp>
        <p:nvSpPr>
          <p:cNvPr id="30" name="ZoneTexte 29"/>
          <p:cNvSpPr txBox="1"/>
          <p:nvPr/>
        </p:nvSpPr>
        <p:spPr>
          <a:xfrm>
            <a:off x="5148064" y="4797152"/>
            <a:ext cx="1162498" cy="430887"/>
          </a:xfrm>
          <a:prstGeom prst="rect">
            <a:avLst/>
          </a:prstGeom>
          <a:noFill/>
        </p:spPr>
        <p:txBody>
          <a:bodyPr wrap="none" rtlCol="0">
            <a:spAutoFit/>
          </a:bodyPr>
          <a:lstStyle/>
          <a:p>
            <a:r>
              <a:rPr lang="en-US" sz="2200" b="1" dirty="0" smtClean="0">
                <a:solidFill>
                  <a:srgbClr val="FF0000"/>
                </a:solidFill>
              </a:rPr>
              <a:t>323/990</a:t>
            </a:r>
            <a:endParaRPr lang="en-US" sz="2200" b="1" dirty="0">
              <a:solidFill>
                <a:srgbClr val="FF0000"/>
              </a:solidFill>
            </a:endParaRPr>
          </a:p>
        </p:txBody>
      </p:sp>
      <p:sp>
        <p:nvSpPr>
          <p:cNvPr id="31" name="ZoneTexte 30"/>
          <p:cNvSpPr txBox="1"/>
          <p:nvPr/>
        </p:nvSpPr>
        <p:spPr>
          <a:xfrm>
            <a:off x="3275856" y="5517232"/>
            <a:ext cx="1802096" cy="430887"/>
          </a:xfrm>
          <a:prstGeom prst="rect">
            <a:avLst/>
          </a:prstGeom>
          <a:noFill/>
        </p:spPr>
        <p:txBody>
          <a:bodyPr wrap="none" rtlCol="0">
            <a:spAutoFit/>
          </a:bodyPr>
          <a:lstStyle/>
          <a:p>
            <a:r>
              <a:rPr lang="en-US" sz="2200" b="1" dirty="0" smtClean="0">
                <a:solidFill>
                  <a:srgbClr val="FF0000"/>
                </a:solidFill>
              </a:rPr>
              <a:t>108° and 120°</a:t>
            </a:r>
            <a:endParaRPr lang="en-US" sz="2200" b="1" dirty="0">
              <a:solidFill>
                <a:srgbClr val="FF0000"/>
              </a:solidFill>
            </a:endParaRPr>
          </a:p>
        </p:txBody>
      </p:sp>
      <p:sp>
        <p:nvSpPr>
          <p:cNvPr id="32" name="ZoneTexte 31"/>
          <p:cNvSpPr txBox="1"/>
          <p:nvPr/>
        </p:nvSpPr>
        <p:spPr>
          <a:xfrm>
            <a:off x="2771800" y="6237312"/>
            <a:ext cx="710451" cy="430887"/>
          </a:xfrm>
          <a:prstGeom prst="rect">
            <a:avLst/>
          </a:prstGeom>
          <a:noFill/>
        </p:spPr>
        <p:txBody>
          <a:bodyPr wrap="none" rtlCol="0">
            <a:spAutoFit/>
          </a:bodyPr>
          <a:lstStyle/>
          <a:p>
            <a:r>
              <a:rPr lang="en-US" sz="2200" b="1" dirty="0" smtClean="0">
                <a:solidFill>
                  <a:srgbClr val="FF0000"/>
                </a:solidFill>
              </a:rPr>
              <a:t>X=-4</a:t>
            </a:r>
            <a:endParaRPr lang="en-US" sz="2200" b="1" dirty="0">
              <a:solidFill>
                <a:srgbClr val="FF0000"/>
              </a:solidFill>
            </a:endParaRPr>
          </a:p>
        </p:txBody>
      </p:sp>
      <p:sp>
        <p:nvSpPr>
          <p:cNvPr id="33" name="ZoneTexte 32"/>
          <p:cNvSpPr txBox="1"/>
          <p:nvPr/>
        </p:nvSpPr>
        <p:spPr>
          <a:xfrm>
            <a:off x="6732240" y="6309320"/>
            <a:ext cx="1443024" cy="430887"/>
          </a:xfrm>
          <a:prstGeom prst="rect">
            <a:avLst/>
          </a:prstGeom>
          <a:noFill/>
        </p:spPr>
        <p:txBody>
          <a:bodyPr wrap="none" rtlCol="0">
            <a:spAutoFit/>
          </a:bodyPr>
          <a:lstStyle/>
          <a:p>
            <a:r>
              <a:rPr lang="en-US" sz="2200" b="1" dirty="0" smtClean="0">
                <a:solidFill>
                  <a:srgbClr val="FF0000"/>
                </a:solidFill>
              </a:rPr>
              <a:t>Y=-1/2x +1</a:t>
            </a:r>
            <a:endParaRPr lang="en-US" sz="2200" b="1" dirty="0">
              <a:solidFill>
                <a:srgbClr val="FF0000"/>
              </a:solidFill>
            </a:endParaRPr>
          </a:p>
        </p:txBody>
      </p:sp>
    </p:spTree>
    <p:extLst>
      <p:ext uri="{BB962C8B-B14F-4D97-AF65-F5344CB8AC3E}">
        <p14:creationId xmlns:p14="http://schemas.microsoft.com/office/powerpoint/2010/main" val="2385349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53"/>
                                        </p:tgtEl>
                                        <p:attrNameLst>
                                          <p:attrName>style.visibility</p:attrName>
                                        </p:attrNameLst>
                                      </p:cBhvr>
                                      <p:to>
                                        <p:strVal val="visible"/>
                                      </p:to>
                                    </p:set>
                                    <p:anim calcmode="lin" valueType="num">
                                      <p:cBhvr additive="base">
                                        <p:cTn id="31" dur="500" fill="hold"/>
                                        <p:tgtEl>
                                          <p:spTgt spid="2053"/>
                                        </p:tgtEl>
                                        <p:attrNameLst>
                                          <p:attrName>ppt_x</p:attrName>
                                        </p:attrNameLst>
                                      </p:cBhvr>
                                      <p:tavLst>
                                        <p:tav tm="0">
                                          <p:val>
                                            <p:strVal val="#ppt_x"/>
                                          </p:val>
                                        </p:tav>
                                        <p:tav tm="100000">
                                          <p:val>
                                            <p:strVal val="#ppt_x"/>
                                          </p:val>
                                        </p:tav>
                                      </p:tavLst>
                                    </p:anim>
                                    <p:anim calcmode="lin" valueType="num">
                                      <p:cBhvr additive="base">
                                        <p:cTn id="32"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ppt_x"/>
                                          </p:val>
                                        </p:tav>
                                        <p:tav tm="100000">
                                          <p:val>
                                            <p:strVal val="#ppt_x"/>
                                          </p:val>
                                        </p:tav>
                                      </p:tavLst>
                                    </p:anim>
                                    <p:anim calcmode="lin" valueType="num">
                                      <p:cBhvr additive="base">
                                        <p:cTn id="4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500" fill="hold"/>
                                        <p:tgtEl>
                                          <p:spTgt spid="33"/>
                                        </p:tgtEl>
                                        <p:attrNameLst>
                                          <p:attrName>ppt_x</p:attrName>
                                        </p:attrNameLst>
                                      </p:cBhvr>
                                      <p:tavLst>
                                        <p:tav tm="0">
                                          <p:val>
                                            <p:strVal val="#ppt_x"/>
                                          </p:val>
                                        </p:tav>
                                        <p:tav tm="100000">
                                          <p:val>
                                            <p:strVal val="#ppt_x"/>
                                          </p:val>
                                        </p:tav>
                                      </p:tavLst>
                                    </p:anim>
                                    <p:anim calcmode="lin" valueType="num">
                                      <p:cBhvr additive="base">
                                        <p:cTn id="5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8" grpId="0"/>
      <p:bldP spid="29" grpId="0"/>
      <p:bldP spid="30"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0" y="1452840"/>
            <a:ext cx="9144000" cy="5262979"/>
          </a:xfrm>
          <a:prstGeom prst="rect">
            <a:avLst/>
          </a:prstGeom>
          <a:solidFill>
            <a:schemeClr val="bg1"/>
          </a:solidFill>
          <a:ln w="9525">
            <a:noFill/>
            <a:miter lim="800000"/>
            <a:headEnd/>
            <a:tailEnd/>
          </a:ln>
        </p:spPr>
        <p:txBody>
          <a:bodyPr wrap="square">
            <a:spAutoFit/>
          </a:bodyPr>
          <a:lstStyle/>
          <a:p>
            <a:r>
              <a:rPr lang="en-US" sz="2400" dirty="0" smtClean="0">
                <a:latin typeface="Arial" pitchFamily="34" charset="0"/>
                <a:cs typeface="Arial" pitchFamily="34" charset="0"/>
              </a:rPr>
              <a:t>1.Anil has 13 coins in his pocket, 6 pound coins, 3 twenty-pence coins and 4 two-pence coins. He picks two coins at random from his pocket. Work out the probability that the two coins each have the same value.</a:t>
            </a:r>
          </a:p>
          <a:p>
            <a:r>
              <a:rPr lang="en-US" sz="2400" dirty="0" smtClean="0">
                <a:latin typeface="Arial" pitchFamily="34" charset="0"/>
                <a:cs typeface="Arial" pitchFamily="34" charset="0"/>
              </a:rPr>
              <a:t>2. Simplify</a:t>
            </a:r>
          </a:p>
          <a:p>
            <a:r>
              <a:rPr lang="en-US" sz="2400" dirty="0" smtClean="0">
                <a:latin typeface="Arial" pitchFamily="34" charset="0"/>
                <a:cs typeface="Arial" pitchFamily="34" charset="0"/>
              </a:rPr>
              <a:t>3. Work out </a:t>
            </a:r>
          </a:p>
          <a:p>
            <a:r>
              <a:rPr lang="en-US" sz="2400" dirty="0" smtClean="0">
                <a:latin typeface="Arial" pitchFamily="34" charset="0"/>
                <a:cs typeface="Arial" pitchFamily="34" charset="0"/>
              </a:rPr>
              <a:t>4. Find the set of 3-point moving averages for this information.</a:t>
            </a:r>
          </a:p>
          <a:p>
            <a:endParaRPr lang="en-US" sz="2400" dirty="0" smtClean="0">
              <a:latin typeface="Arial" pitchFamily="34" charset="0"/>
              <a:cs typeface="Arial" pitchFamily="34" charset="0"/>
            </a:endParaRPr>
          </a:p>
          <a:p>
            <a:endParaRPr lang="en-US" sz="2400" dirty="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5. Find the range and the interquartile range of the following data:</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6. Find the Equation of a line going through (-3,1) and (2,6)</a:t>
            </a:r>
          </a:p>
          <a:p>
            <a:r>
              <a:rPr lang="en-US" sz="2400" dirty="0" smtClean="0">
                <a:latin typeface="Arial" pitchFamily="34" charset="0"/>
                <a:cs typeface="Arial" pitchFamily="34" charset="0"/>
              </a:rPr>
              <a:t>7.Convert 0.343434 into a single fraction.</a:t>
            </a:r>
          </a:p>
        </p:txBody>
      </p:sp>
      <p:pic>
        <p:nvPicPr>
          <p:cNvPr id="3074" name="Picture 2"/>
          <p:cNvPicPr>
            <a:picLocks noChangeAspect="1" noChangeArrowheads="1"/>
          </p:cNvPicPr>
          <p:nvPr/>
        </p:nvPicPr>
        <p:blipFill>
          <a:blip r:embed="rId3" cstate="print"/>
          <a:srcRect/>
          <a:stretch>
            <a:fillRect/>
          </a:stretch>
        </p:blipFill>
        <p:spPr bwMode="auto">
          <a:xfrm>
            <a:off x="1619672" y="2956942"/>
            <a:ext cx="723900" cy="40005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539552" y="4126210"/>
            <a:ext cx="7258050" cy="742950"/>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a:stretch>
            <a:fillRect/>
          </a:stretch>
        </p:blipFill>
        <p:spPr bwMode="auto">
          <a:xfrm>
            <a:off x="2411760" y="3008759"/>
            <a:ext cx="576386" cy="348233"/>
          </a:xfrm>
          <a:prstGeom prst="rect">
            <a:avLst/>
          </a:prstGeom>
          <a:noFill/>
          <a:ln w="9525">
            <a:noFill/>
            <a:miter lim="800000"/>
            <a:headEnd/>
            <a:tailEnd/>
          </a:ln>
        </p:spPr>
      </p:pic>
      <p:pic>
        <p:nvPicPr>
          <p:cNvPr id="3077" name="Picture 5"/>
          <p:cNvPicPr>
            <a:picLocks noChangeAspect="1" noChangeArrowheads="1"/>
          </p:cNvPicPr>
          <p:nvPr/>
        </p:nvPicPr>
        <p:blipFill>
          <a:blip r:embed="rId6" cstate="print"/>
          <a:srcRect/>
          <a:stretch>
            <a:fillRect/>
          </a:stretch>
        </p:blipFill>
        <p:spPr bwMode="auto">
          <a:xfrm>
            <a:off x="35496" y="5517233"/>
            <a:ext cx="7344816" cy="339698"/>
          </a:xfrm>
          <a:prstGeom prst="rect">
            <a:avLst/>
          </a:prstGeom>
          <a:noFill/>
          <a:ln w="9525">
            <a:noFill/>
            <a:miter lim="800000"/>
            <a:headEnd/>
            <a:tailEnd/>
          </a:ln>
        </p:spPr>
      </p:pic>
      <p:pic>
        <p:nvPicPr>
          <p:cNvPr id="3078" name="Picture 6"/>
          <p:cNvPicPr>
            <a:picLocks noChangeAspect="1" noChangeArrowheads="1"/>
          </p:cNvPicPr>
          <p:nvPr/>
        </p:nvPicPr>
        <p:blipFill>
          <a:blip r:embed="rId7" cstate="print"/>
          <a:srcRect/>
          <a:stretch>
            <a:fillRect/>
          </a:stretch>
        </p:blipFill>
        <p:spPr bwMode="auto">
          <a:xfrm>
            <a:off x="1691680" y="3284984"/>
            <a:ext cx="857250" cy="390525"/>
          </a:xfrm>
          <a:prstGeom prst="rect">
            <a:avLst/>
          </a:prstGeom>
          <a:noFill/>
          <a:ln w="9525">
            <a:noFill/>
            <a:miter lim="800000"/>
            <a:headEnd/>
            <a:tailEnd/>
          </a:ln>
        </p:spPr>
      </p:pic>
      <p:pic>
        <p:nvPicPr>
          <p:cNvPr id="3079" name="Picture 7"/>
          <p:cNvPicPr>
            <a:picLocks noChangeAspect="1" noChangeArrowheads="1"/>
          </p:cNvPicPr>
          <p:nvPr/>
        </p:nvPicPr>
        <p:blipFill>
          <a:blip r:embed="rId8" cstate="print"/>
          <a:srcRect/>
          <a:stretch>
            <a:fillRect/>
          </a:stretch>
        </p:blipFill>
        <p:spPr bwMode="auto">
          <a:xfrm>
            <a:off x="2843808" y="3359274"/>
            <a:ext cx="345833" cy="357758"/>
          </a:xfrm>
          <a:prstGeom prst="rect">
            <a:avLst/>
          </a:prstGeom>
          <a:noFill/>
          <a:ln w="9525">
            <a:noFill/>
            <a:miter lim="800000"/>
            <a:headEnd/>
            <a:tailEnd/>
          </a:ln>
        </p:spPr>
      </p:pic>
      <p:sp>
        <p:nvSpPr>
          <p:cNvPr id="34" name="ZoneTexte 33"/>
          <p:cNvSpPr txBox="1"/>
          <p:nvPr/>
        </p:nvSpPr>
        <p:spPr>
          <a:xfrm>
            <a:off x="2267744" y="2566065"/>
            <a:ext cx="5649303" cy="430887"/>
          </a:xfrm>
          <a:prstGeom prst="rect">
            <a:avLst/>
          </a:prstGeom>
          <a:noFill/>
        </p:spPr>
        <p:txBody>
          <a:bodyPr wrap="none" rtlCol="0">
            <a:spAutoFit/>
          </a:bodyPr>
          <a:lstStyle/>
          <a:p>
            <a:r>
              <a:rPr lang="en-US" sz="2200" b="1" dirty="0" smtClean="0">
                <a:solidFill>
                  <a:srgbClr val="FF0000"/>
                </a:solidFill>
              </a:rPr>
              <a:t>6/13 × 5/12 + 4/13 × 3/12 + 3/12 × 2/12 = 4/13</a:t>
            </a:r>
            <a:endParaRPr lang="en-US" sz="2200" b="1" dirty="0">
              <a:solidFill>
                <a:srgbClr val="FF0000"/>
              </a:solidFill>
            </a:endParaRPr>
          </a:p>
        </p:txBody>
      </p:sp>
      <p:sp>
        <p:nvSpPr>
          <p:cNvPr id="35" name="ZoneTexte 34"/>
          <p:cNvSpPr txBox="1"/>
          <p:nvPr/>
        </p:nvSpPr>
        <p:spPr>
          <a:xfrm>
            <a:off x="539552" y="4870321"/>
            <a:ext cx="2869696" cy="430887"/>
          </a:xfrm>
          <a:prstGeom prst="rect">
            <a:avLst/>
          </a:prstGeom>
          <a:noFill/>
        </p:spPr>
        <p:txBody>
          <a:bodyPr wrap="none" rtlCol="0">
            <a:spAutoFit/>
          </a:bodyPr>
          <a:lstStyle/>
          <a:p>
            <a:r>
              <a:rPr lang="en-US" sz="2200" b="1" dirty="0" smtClean="0">
                <a:solidFill>
                  <a:srgbClr val="FF0000"/>
                </a:solidFill>
              </a:rPr>
              <a:t>360, 490, 530, 770, 970</a:t>
            </a:r>
            <a:endParaRPr lang="en-US" sz="2200" b="1" dirty="0">
              <a:solidFill>
                <a:srgbClr val="FF0000"/>
              </a:solidFill>
            </a:endParaRPr>
          </a:p>
        </p:txBody>
      </p:sp>
      <p:sp>
        <p:nvSpPr>
          <p:cNvPr id="36" name="ZoneTexte 35"/>
          <p:cNvSpPr txBox="1"/>
          <p:nvPr/>
        </p:nvSpPr>
        <p:spPr>
          <a:xfrm>
            <a:off x="7524328" y="5445224"/>
            <a:ext cx="1343638" cy="430887"/>
          </a:xfrm>
          <a:prstGeom prst="rect">
            <a:avLst/>
          </a:prstGeom>
          <a:noFill/>
        </p:spPr>
        <p:txBody>
          <a:bodyPr wrap="none" rtlCol="0">
            <a:spAutoFit/>
          </a:bodyPr>
          <a:lstStyle/>
          <a:p>
            <a:r>
              <a:rPr lang="en-US" sz="2200" b="1" dirty="0" smtClean="0">
                <a:solidFill>
                  <a:srgbClr val="FF0000"/>
                </a:solidFill>
              </a:rPr>
              <a:t>R=56,I=42</a:t>
            </a:r>
            <a:endParaRPr lang="en-US" sz="2200" b="1" dirty="0">
              <a:solidFill>
                <a:srgbClr val="FF0000"/>
              </a:solidFill>
            </a:endParaRPr>
          </a:p>
        </p:txBody>
      </p:sp>
      <p:sp>
        <p:nvSpPr>
          <p:cNvPr id="37" name="ZoneTexte 36"/>
          <p:cNvSpPr txBox="1"/>
          <p:nvPr/>
        </p:nvSpPr>
        <p:spPr>
          <a:xfrm>
            <a:off x="7308304" y="6165304"/>
            <a:ext cx="1620957" cy="430887"/>
          </a:xfrm>
          <a:prstGeom prst="rect">
            <a:avLst/>
          </a:prstGeom>
          <a:noFill/>
        </p:spPr>
        <p:txBody>
          <a:bodyPr wrap="none" rtlCol="0">
            <a:spAutoFit/>
          </a:bodyPr>
          <a:lstStyle/>
          <a:p>
            <a:r>
              <a:rPr lang="en-US" sz="2200" b="1" dirty="0" smtClean="0">
                <a:solidFill>
                  <a:srgbClr val="FF0000"/>
                </a:solidFill>
              </a:rPr>
              <a:t>Y=5/6x +7/2</a:t>
            </a:r>
            <a:endParaRPr lang="en-US" sz="2200" b="1" dirty="0">
              <a:solidFill>
                <a:srgbClr val="FF0000"/>
              </a:solidFill>
            </a:endParaRPr>
          </a:p>
        </p:txBody>
      </p:sp>
      <p:sp>
        <p:nvSpPr>
          <p:cNvPr id="38" name="ZoneTexte 37"/>
          <p:cNvSpPr txBox="1"/>
          <p:nvPr/>
        </p:nvSpPr>
        <p:spPr>
          <a:xfrm>
            <a:off x="5652120" y="6238473"/>
            <a:ext cx="877163" cy="430887"/>
          </a:xfrm>
          <a:prstGeom prst="rect">
            <a:avLst/>
          </a:prstGeom>
          <a:noFill/>
        </p:spPr>
        <p:txBody>
          <a:bodyPr wrap="none" rtlCol="0">
            <a:spAutoFit/>
          </a:bodyPr>
          <a:lstStyle/>
          <a:p>
            <a:r>
              <a:rPr lang="en-US" sz="2200" b="1" dirty="0" smtClean="0">
                <a:solidFill>
                  <a:srgbClr val="FF0000"/>
                </a:solidFill>
              </a:rPr>
              <a:t>34/99</a:t>
            </a:r>
            <a:endParaRPr lang="en-US" sz="2200" b="1" dirty="0">
              <a:solidFill>
                <a:srgbClr val="FF0000"/>
              </a:solidFill>
            </a:endParaRPr>
          </a:p>
        </p:txBody>
      </p:sp>
    </p:spTree>
    <p:extLst>
      <p:ext uri="{BB962C8B-B14F-4D97-AF65-F5344CB8AC3E}">
        <p14:creationId xmlns:p14="http://schemas.microsoft.com/office/powerpoint/2010/main" val="288946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additive="base">
                                        <p:cTn id="13" dur="500" fill="hold"/>
                                        <p:tgtEl>
                                          <p:spTgt spid="3076"/>
                                        </p:tgtEl>
                                        <p:attrNameLst>
                                          <p:attrName>ppt_x</p:attrName>
                                        </p:attrNameLst>
                                      </p:cBhvr>
                                      <p:tavLst>
                                        <p:tav tm="0">
                                          <p:val>
                                            <p:strVal val="#ppt_x"/>
                                          </p:val>
                                        </p:tav>
                                        <p:tav tm="100000">
                                          <p:val>
                                            <p:strVal val="#ppt_x"/>
                                          </p:val>
                                        </p:tav>
                                      </p:tavLst>
                                    </p:anim>
                                    <p:anim calcmode="lin" valueType="num">
                                      <p:cBhvr additive="base">
                                        <p:cTn id="14"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9"/>
                                        </p:tgtEl>
                                        <p:attrNameLst>
                                          <p:attrName>style.visibility</p:attrName>
                                        </p:attrNameLst>
                                      </p:cBhvr>
                                      <p:to>
                                        <p:strVal val="visible"/>
                                      </p:to>
                                    </p:set>
                                    <p:anim calcmode="lin" valueType="num">
                                      <p:cBhvr additive="base">
                                        <p:cTn id="19" dur="500" fill="hold"/>
                                        <p:tgtEl>
                                          <p:spTgt spid="3079"/>
                                        </p:tgtEl>
                                        <p:attrNameLst>
                                          <p:attrName>ppt_x</p:attrName>
                                        </p:attrNameLst>
                                      </p:cBhvr>
                                      <p:tavLst>
                                        <p:tav tm="0">
                                          <p:val>
                                            <p:strVal val="#ppt_x"/>
                                          </p:val>
                                        </p:tav>
                                        <p:tav tm="100000">
                                          <p:val>
                                            <p:strVal val="#ppt_x"/>
                                          </p:val>
                                        </p:tav>
                                      </p:tavLst>
                                    </p:anim>
                                    <p:anim calcmode="lin" valueType="num">
                                      <p:cBhvr additive="base">
                                        <p:cTn id="20" dur="500" fill="hold"/>
                                        <p:tgtEl>
                                          <p:spTgt spid="307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ppt_x"/>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0" y="1478389"/>
            <a:ext cx="9144000" cy="5262979"/>
          </a:xfrm>
          <a:prstGeom prst="rect">
            <a:avLst/>
          </a:prstGeom>
          <a:solidFill>
            <a:schemeClr val="bg1"/>
          </a:solid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1. Ryan has four cards, the ace of hearts, diamonds, spades and clubs. He also has a fair dice. He rolls the dice and takes a card.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err="1">
                <a:ln>
                  <a:noFill/>
                </a:ln>
                <a:solidFill>
                  <a:prstClr val="black"/>
                </a:solidFill>
                <a:effectLst/>
                <a:uLnTx/>
                <a:uFillTx/>
                <a:latin typeface="Arial" pitchFamily="34" charset="0"/>
                <a:ea typeface="+mn-ea"/>
                <a:cs typeface="Arial" pitchFamily="34" charset="0"/>
              </a:rPr>
              <a:t>a.Write</a:t>
            </a: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 down the sample space diagram. (eg:D,4)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err="1">
                <a:ln>
                  <a:noFill/>
                </a:ln>
                <a:solidFill>
                  <a:prstClr val="black"/>
                </a:solidFill>
                <a:effectLst/>
                <a:uLnTx/>
                <a:uFillTx/>
                <a:latin typeface="Arial" pitchFamily="34" charset="0"/>
                <a:ea typeface="+mn-ea"/>
                <a:cs typeface="Arial" pitchFamily="34" charset="0"/>
              </a:rPr>
              <a:t>b.Find</a:t>
            </a: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 the probability that a red ace is taken.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2.Write in standard form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3.Work 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4.Work out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5.Write as an ordinary number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6.Draw an histogram to illustrate this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3419872" y="3068960"/>
            <a:ext cx="1276350" cy="24765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860032" y="3068960"/>
            <a:ext cx="1008112" cy="225416"/>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1763688" y="3336032"/>
            <a:ext cx="552450" cy="381000"/>
          </a:xfrm>
          <a:prstGeom prst="rect">
            <a:avLst/>
          </a:prstGeom>
          <a:noFill/>
          <a:ln w="9525">
            <a:noFill/>
            <a:miter lim="800000"/>
            <a:headEnd/>
            <a:tailEnd/>
          </a:ln>
        </p:spPr>
      </p:pic>
      <p:pic>
        <p:nvPicPr>
          <p:cNvPr id="1029" name="Picture 5"/>
          <p:cNvPicPr>
            <a:picLocks noChangeAspect="1" noChangeArrowheads="1"/>
          </p:cNvPicPr>
          <p:nvPr/>
        </p:nvPicPr>
        <p:blipFill>
          <a:blip r:embed="rId6" cstate="print"/>
          <a:srcRect/>
          <a:stretch>
            <a:fillRect/>
          </a:stretch>
        </p:blipFill>
        <p:spPr bwMode="auto">
          <a:xfrm>
            <a:off x="2555776" y="3212976"/>
            <a:ext cx="209550" cy="571500"/>
          </a:xfrm>
          <a:prstGeom prst="rect">
            <a:avLst/>
          </a:prstGeom>
          <a:noFill/>
          <a:ln w="9525">
            <a:noFill/>
            <a:miter lim="800000"/>
            <a:headEnd/>
            <a:tailEnd/>
          </a:ln>
        </p:spPr>
      </p:pic>
      <p:pic>
        <p:nvPicPr>
          <p:cNvPr id="2" name="Picture 6"/>
          <p:cNvPicPr>
            <a:picLocks noChangeAspect="1" noChangeArrowheads="1"/>
          </p:cNvPicPr>
          <p:nvPr/>
        </p:nvPicPr>
        <p:blipFill>
          <a:blip r:embed="rId7" cstate="print"/>
          <a:srcRect/>
          <a:stretch>
            <a:fillRect/>
          </a:stretch>
        </p:blipFill>
        <p:spPr bwMode="auto">
          <a:xfrm>
            <a:off x="1619672" y="3717032"/>
            <a:ext cx="914400" cy="361950"/>
          </a:xfrm>
          <a:prstGeom prst="rect">
            <a:avLst/>
          </a:prstGeom>
          <a:noFill/>
          <a:ln w="9525">
            <a:noFill/>
            <a:miter lim="800000"/>
            <a:headEnd/>
            <a:tailEnd/>
          </a:ln>
        </p:spPr>
      </p:pic>
      <p:pic>
        <p:nvPicPr>
          <p:cNvPr id="3" name="Picture 7"/>
          <p:cNvPicPr>
            <a:picLocks noChangeAspect="1" noChangeArrowheads="1"/>
          </p:cNvPicPr>
          <p:nvPr/>
        </p:nvPicPr>
        <p:blipFill>
          <a:blip r:embed="rId8" cstate="print"/>
          <a:srcRect/>
          <a:stretch>
            <a:fillRect/>
          </a:stretch>
        </p:blipFill>
        <p:spPr bwMode="auto">
          <a:xfrm>
            <a:off x="2771800" y="3717032"/>
            <a:ext cx="261084" cy="333945"/>
          </a:xfrm>
          <a:prstGeom prst="rect">
            <a:avLst/>
          </a:prstGeom>
          <a:noFill/>
          <a:ln w="9525">
            <a:noFill/>
            <a:miter lim="800000"/>
            <a:headEnd/>
            <a:tailEnd/>
          </a:ln>
        </p:spPr>
      </p:pic>
      <p:pic>
        <p:nvPicPr>
          <p:cNvPr id="4" name="Picture 8"/>
          <p:cNvPicPr>
            <a:picLocks noChangeAspect="1" noChangeArrowheads="1"/>
          </p:cNvPicPr>
          <p:nvPr/>
        </p:nvPicPr>
        <p:blipFill>
          <a:blip r:embed="rId9" cstate="print"/>
          <a:srcRect/>
          <a:stretch>
            <a:fillRect/>
          </a:stretch>
        </p:blipFill>
        <p:spPr bwMode="auto">
          <a:xfrm>
            <a:off x="4283968" y="4149080"/>
            <a:ext cx="1333500" cy="247650"/>
          </a:xfrm>
          <a:prstGeom prst="rect">
            <a:avLst/>
          </a:prstGeom>
          <a:noFill/>
          <a:ln w="9525">
            <a:noFill/>
            <a:miter lim="800000"/>
            <a:headEnd/>
            <a:tailEnd/>
          </a:ln>
        </p:spPr>
      </p:pic>
      <p:pic>
        <p:nvPicPr>
          <p:cNvPr id="5" name="Picture 9"/>
          <p:cNvPicPr>
            <a:picLocks noChangeAspect="1" noChangeArrowheads="1"/>
          </p:cNvPicPr>
          <p:nvPr/>
        </p:nvPicPr>
        <p:blipFill>
          <a:blip r:embed="rId10" cstate="print"/>
          <a:srcRect/>
          <a:stretch>
            <a:fillRect/>
          </a:stretch>
        </p:blipFill>
        <p:spPr bwMode="auto">
          <a:xfrm>
            <a:off x="395536" y="4924425"/>
            <a:ext cx="2592288" cy="1634269"/>
          </a:xfrm>
          <a:prstGeom prst="rect">
            <a:avLst/>
          </a:prstGeom>
          <a:noFill/>
          <a:ln w="9525">
            <a:noFill/>
            <a:miter lim="800000"/>
            <a:headEnd/>
            <a:tailEnd/>
          </a:ln>
        </p:spPr>
      </p:pic>
      <p:pic>
        <p:nvPicPr>
          <p:cNvPr id="6" name="Picture 10"/>
          <p:cNvPicPr>
            <a:picLocks noChangeAspect="1" noChangeArrowheads="1"/>
          </p:cNvPicPr>
          <p:nvPr/>
        </p:nvPicPr>
        <p:blipFill>
          <a:blip r:embed="rId11" cstate="print"/>
          <a:srcRect/>
          <a:stretch>
            <a:fillRect/>
          </a:stretch>
        </p:blipFill>
        <p:spPr bwMode="auto">
          <a:xfrm>
            <a:off x="4499992" y="4797152"/>
            <a:ext cx="2935739" cy="1755452"/>
          </a:xfrm>
          <a:prstGeom prst="rect">
            <a:avLst/>
          </a:prstGeom>
          <a:noFill/>
          <a:ln w="9525">
            <a:noFill/>
            <a:miter lim="800000"/>
            <a:headEnd/>
            <a:tailEnd/>
          </a:ln>
        </p:spPr>
      </p:pic>
      <p:pic>
        <p:nvPicPr>
          <p:cNvPr id="1035" name="Picture 11"/>
          <p:cNvPicPr>
            <a:picLocks noChangeAspect="1" noChangeArrowheads="1"/>
          </p:cNvPicPr>
          <p:nvPr/>
        </p:nvPicPr>
        <p:blipFill>
          <a:blip r:embed="rId12" cstate="print"/>
          <a:srcRect/>
          <a:stretch>
            <a:fillRect/>
          </a:stretch>
        </p:blipFill>
        <p:spPr bwMode="auto">
          <a:xfrm>
            <a:off x="6558086" y="2708920"/>
            <a:ext cx="2550418" cy="830170"/>
          </a:xfrm>
          <a:prstGeom prst="rect">
            <a:avLst/>
          </a:prstGeom>
          <a:noFill/>
          <a:ln w="9525">
            <a:noFill/>
            <a:miter lim="800000"/>
            <a:headEnd/>
            <a:tailEnd/>
          </a:ln>
        </p:spPr>
      </p:pic>
      <p:sp>
        <p:nvSpPr>
          <p:cNvPr id="17" name="ZoneTexte 16"/>
          <p:cNvSpPr txBox="1"/>
          <p:nvPr/>
        </p:nvSpPr>
        <p:spPr>
          <a:xfrm>
            <a:off x="6012160" y="2636912"/>
            <a:ext cx="55496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Calibri"/>
                <a:ea typeface="+mn-ea"/>
                <a:cs typeface="+mn-cs"/>
              </a:rPr>
              <a:t>1/2</a:t>
            </a:r>
          </a:p>
        </p:txBody>
      </p:sp>
      <p:sp>
        <p:nvSpPr>
          <p:cNvPr id="18" name="ZoneTexte 17"/>
          <p:cNvSpPr txBox="1"/>
          <p:nvPr/>
        </p:nvSpPr>
        <p:spPr>
          <a:xfrm>
            <a:off x="5940152" y="4109010"/>
            <a:ext cx="89960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Calibri"/>
                <a:ea typeface="+mn-ea"/>
                <a:cs typeface="+mn-cs"/>
              </a:rPr>
              <a:t>64,420</a:t>
            </a:r>
          </a:p>
        </p:txBody>
      </p:sp>
    </p:spTree>
    <p:extLst>
      <p:ext uri="{BB962C8B-B14F-4D97-AF65-F5344CB8AC3E}">
        <p14:creationId xmlns:p14="http://schemas.microsoft.com/office/powerpoint/2010/main" val="366244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5"/>
                                        </p:tgtEl>
                                        <p:attrNameLst>
                                          <p:attrName>style.visibility</p:attrName>
                                        </p:attrNameLst>
                                      </p:cBhvr>
                                      <p:to>
                                        <p:strVal val="visible"/>
                                      </p:to>
                                    </p:set>
                                    <p:anim calcmode="lin" valueType="num">
                                      <p:cBhvr additive="base">
                                        <p:cTn id="7" dur="500" fill="hold"/>
                                        <p:tgtEl>
                                          <p:spTgt spid="1035"/>
                                        </p:tgtEl>
                                        <p:attrNameLst>
                                          <p:attrName>ppt_x</p:attrName>
                                        </p:attrNameLst>
                                      </p:cBhvr>
                                      <p:tavLst>
                                        <p:tav tm="0">
                                          <p:val>
                                            <p:strVal val="#ppt_x"/>
                                          </p:val>
                                        </p:tav>
                                        <p:tav tm="100000">
                                          <p:val>
                                            <p:strVal val="#ppt_x"/>
                                          </p:val>
                                        </p:tav>
                                      </p:tavLst>
                                    </p:anim>
                                    <p:anim calcmode="lin" valueType="num">
                                      <p:cBhvr additive="base">
                                        <p:cTn id="8" dur="500" fill="hold"/>
                                        <p:tgtEl>
                                          <p:spTgt spid="10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 calcmode="lin" valueType="num">
                                      <p:cBhvr additive="base">
                                        <p:cTn id="19" dur="500" fill="hold"/>
                                        <p:tgtEl>
                                          <p:spTgt spid="1027"/>
                                        </p:tgtEl>
                                        <p:attrNameLst>
                                          <p:attrName>ppt_x</p:attrName>
                                        </p:attrNameLst>
                                      </p:cBhvr>
                                      <p:tavLst>
                                        <p:tav tm="0">
                                          <p:val>
                                            <p:strVal val="#ppt_x"/>
                                          </p:val>
                                        </p:tav>
                                        <p:tav tm="100000">
                                          <p:val>
                                            <p:strVal val="#ppt_x"/>
                                          </p:val>
                                        </p:tav>
                                      </p:tavLst>
                                    </p:anim>
                                    <p:anim calcmode="lin" valueType="num">
                                      <p:cBhvr additive="base">
                                        <p:cTn id="20"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9"/>
                                        </p:tgtEl>
                                        <p:attrNameLst>
                                          <p:attrName>style.visibility</p:attrName>
                                        </p:attrNameLst>
                                      </p:cBhvr>
                                      <p:to>
                                        <p:strVal val="visible"/>
                                      </p:to>
                                    </p:set>
                                    <p:anim calcmode="lin" valueType="num">
                                      <p:cBhvr additive="base">
                                        <p:cTn id="25" dur="500" fill="hold"/>
                                        <p:tgtEl>
                                          <p:spTgt spid="1029"/>
                                        </p:tgtEl>
                                        <p:attrNameLst>
                                          <p:attrName>ppt_x</p:attrName>
                                        </p:attrNameLst>
                                      </p:cBhvr>
                                      <p:tavLst>
                                        <p:tav tm="0">
                                          <p:val>
                                            <p:strVal val="#ppt_x"/>
                                          </p:val>
                                        </p:tav>
                                        <p:tav tm="100000">
                                          <p:val>
                                            <p:strVal val="#ppt_x"/>
                                          </p:val>
                                        </p:tav>
                                      </p:tavLst>
                                    </p:anim>
                                    <p:anim calcmode="lin" valueType="num">
                                      <p:cBhvr additive="base">
                                        <p:cTn id="26" dur="500" fill="hold"/>
                                        <p:tgtEl>
                                          <p:spTgt spid="102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0" y="1484784"/>
            <a:ext cx="9144000" cy="5262979"/>
          </a:xfrm>
          <a:prstGeom prst="rect">
            <a:avLst/>
          </a:prstGeom>
          <a:solidFill>
            <a:schemeClr val="bg1"/>
          </a:solid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1.Work out the first two 4-month moving averages for this data: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2.Work 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3.Work 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4.Write as a standard form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5.Work out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6.There are 4 red, 3 blue and 1 green crayon.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 A crayon is taken at random and not replaced,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 then a second one is taken.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err="1">
                <a:ln>
                  <a:noFill/>
                </a:ln>
                <a:solidFill>
                  <a:prstClr val="black"/>
                </a:solidFill>
                <a:effectLst/>
                <a:uLnTx/>
                <a:uFillTx/>
                <a:latin typeface="Arial" pitchFamily="34" charset="0"/>
                <a:ea typeface="+mn-ea"/>
                <a:cs typeface="Arial" pitchFamily="34" charset="0"/>
              </a:rPr>
              <a:t>a.Draw</a:t>
            </a: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 and complete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a probability tree diagram.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b. Find the probability that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Exactly one of the crayons will be red.</a:t>
            </a:r>
          </a:p>
        </p:txBody>
      </p:sp>
      <p:pic>
        <p:nvPicPr>
          <p:cNvPr id="2050" name="Picture 2"/>
          <p:cNvPicPr>
            <a:picLocks noChangeAspect="1" noChangeArrowheads="1"/>
          </p:cNvPicPr>
          <p:nvPr/>
        </p:nvPicPr>
        <p:blipFill>
          <a:blip r:embed="rId3" cstate="print"/>
          <a:srcRect/>
          <a:stretch>
            <a:fillRect/>
          </a:stretch>
        </p:blipFill>
        <p:spPr bwMode="auto">
          <a:xfrm>
            <a:off x="179512" y="1916832"/>
            <a:ext cx="7668344" cy="661064"/>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1619672" y="2564904"/>
            <a:ext cx="409575" cy="400050"/>
          </a:xfrm>
          <a:prstGeom prst="rect">
            <a:avLst/>
          </a:prstGeom>
          <a:noFill/>
          <a:ln w="9525">
            <a:noFill/>
            <a:miter lim="800000"/>
            <a:headEnd/>
            <a:tailEnd/>
          </a:ln>
        </p:spPr>
      </p:pic>
      <p:pic>
        <p:nvPicPr>
          <p:cNvPr id="2054" name="Picture 6"/>
          <p:cNvPicPr>
            <a:picLocks noChangeAspect="1" noChangeArrowheads="1"/>
          </p:cNvPicPr>
          <p:nvPr/>
        </p:nvPicPr>
        <p:blipFill>
          <a:blip r:embed="rId5" cstate="print"/>
          <a:srcRect/>
          <a:stretch>
            <a:fillRect/>
          </a:stretch>
        </p:blipFill>
        <p:spPr bwMode="auto">
          <a:xfrm>
            <a:off x="1606327" y="2996952"/>
            <a:ext cx="733425" cy="361950"/>
          </a:xfrm>
          <a:prstGeom prst="rect">
            <a:avLst/>
          </a:prstGeom>
          <a:noFill/>
          <a:ln w="9525">
            <a:noFill/>
            <a:miter lim="800000"/>
            <a:headEnd/>
            <a:tailEnd/>
          </a:ln>
        </p:spPr>
      </p:pic>
      <p:pic>
        <p:nvPicPr>
          <p:cNvPr id="2055" name="Picture 7"/>
          <p:cNvPicPr>
            <a:picLocks noChangeAspect="1" noChangeArrowheads="1"/>
          </p:cNvPicPr>
          <p:nvPr/>
        </p:nvPicPr>
        <p:blipFill>
          <a:blip r:embed="rId6" cstate="print"/>
          <a:srcRect/>
          <a:stretch>
            <a:fillRect/>
          </a:stretch>
        </p:blipFill>
        <p:spPr bwMode="auto">
          <a:xfrm>
            <a:off x="2555776" y="2996952"/>
            <a:ext cx="286320" cy="356309"/>
          </a:xfrm>
          <a:prstGeom prst="rect">
            <a:avLst/>
          </a:prstGeom>
          <a:noFill/>
          <a:ln w="9525">
            <a:noFill/>
            <a:miter lim="800000"/>
            <a:headEnd/>
            <a:tailEnd/>
          </a:ln>
        </p:spPr>
      </p:pic>
      <p:pic>
        <p:nvPicPr>
          <p:cNvPr id="2056" name="Picture 8"/>
          <p:cNvPicPr>
            <a:picLocks noChangeAspect="1" noChangeArrowheads="1"/>
          </p:cNvPicPr>
          <p:nvPr/>
        </p:nvPicPr>
        <p:blipFill>
          <a:blip r:embed="rId7" cstate="print"/>
          <a:srcRect/>
          <a:stretch>
            <a:fillRect/>
          </a:stretch>
        </p:blipFill>
        <p:spPr bwMode="auto">
          <a:xfrm>
            <a:off x="3779912" y="3429000"/>
            <a:ext cx="1257300" cy="257175"/>
          </a:xfrm>
          <a:prstGeom prst="rect">
            <a:avLst/>
          </a:prstGeom>
          <a:noFill/>
          <a:ln w="9525">
            <a:noFill/>
            <a:miter lim="800000"/>
            <a:headEnd/>
            <a:tailEnd/>
          </a:ln>
        </p:spPr>
      </p:pic>
      <p:pic>
        <p:nvPicPr>
          <p:cNvPr id="2057" name="Picture 9"/>
          <p:cNvPicPr>
            <a:picLocks noChangeAspect="1" noChangeArrowheads="1"/>
          </p:cNvPicPr>
          <p:nvPr/>
        </p:nvPicPr>
        <p:blipFill>
          <a:blip r:embed="rId8" cstate="print"/>
          <a:srcRect/>
          <a:stretch>
            <a:fillRect/>
          </a:stretch>
        </p:blipFill>
        <p:spPr bwMode="auto">
          <a:xfrm>
            <a:off x="5292080" y="3356992"/>
            <a:ext cx="1368152" cy="256930"/>
          </a:xfrm>
          <a:prstGeom prst="rect">
            <a:avLst/>
          </a:prstGeom>
          <a:noFill/>
          <a:ln w="9525">
            <a:noFill/>
            <a:miter lim="800000"/>
            <a:headEnd/>
            <a:tailEnd/>
          </a:ln>
        </p:spPr>
      </p:pic>
      <p:pic>
        <p:nvPicPr>
          <p:cNvPr id="2058" name="Picture 10"/>
          <p:cNvPicPr>
            <a:picLocks noChangeAspect="1" noChangeArrowheads="1"/>
          </p:cNvPicPr>
          <p:nvPr/>
        </p:nvPicPr>
        <p:blipFill>
          <a:blip r:embed="rId9" cstate="print"/>
          <a:srcRect/>
          <a:stretch>
            <a:fillRect/>
          </a:stretch>
        </p:blipFill>
        <p:spPr bwMode="auto">
          <a:xfrm>
            <a:off x="1619672" y="3789040"/>
            <a:ext cx="876300" cy="342900"/>
          </a:xfrm>
          <a:prstGeom prst="rect">
            <a:avLst/>
          </a:prstGeom>
          <a:noFill/>
          <a:ln w="9525">
            <a:noFill/>
            <a:miter lim="800000"/>
            <a:headEnd/>
            <a:tailEnd/>
          </a:ln>
        </p:spPr>
      </p:pic>
      <p:pic>
        <p:nvPicPr>
          <p:cNvPr id="2059" name="Picture 11"/>
          <p:cNvPicPr>
            <a:picLocks noChangeAspect="1" noChangeArrowheads="1"/>
          </p:cNvPicPr>
          <p:nvPr/>
        </p:nvPicPr>
        <p:blipFill>
          <a:blip r:embed="rId10" cstate="print"/>
          <a:srcRect/>
          <a:stretch>
            <a:fillRect/>
          </a:stretch>
        </p:blipFill>
        <p:spPr bwMode="auto">
          <a:xfrm>
            <a:off x="2771800" y="3789040"/>
            <a:ext cx="360040" cy="273943"/>
          </a:xfrm>
          <a:prstGeom prst="rect">
            <a:avLst/>
          </a:prstGeom>
          <a:noFill/>
          <a:ln w="9525">
            <a:noFill/>
            <a:miter lim="800000"/>
            <a:headEnd/>
            <a:tailEnd/>
          </a:ln>
        </p:spPr>
      </p:pic>
      <p:pic>
        <p:nvPicPr>
          <p:cNvPr id="2060" name="Picture 12"/>
          <p:cNvPicPr>
            <a:picLocks noChangeAspect="1" noChangeArrowheads="1"/>
          </p:cNvPicPr>
          <p:nvPr/>
        </p:nvPicPr>
        <p:blipFill>
          <a:blip r:embed="rId11" cstate="print"/>
          <a:srcRect/>
          <a:stretch>
            <a:fillRect/>
          </a:stretch>
        </p:blipFill>
        <p:spPr bwMode="auto">
          <a:xfrm>
            <a:off x="6444208" y="3789040"/>
            <a:ext cx="2636668" cy="2924944"/>
          </a:xfrm>
          <a:prstGeom prst="rect">
            <a:avLst/>
          </a:prstGeom>
          <a:noFill/>
          <a:ln w="9525">
            <a:noFill/>
            <a:miter lim="800000"/>
            <a:headEnd/>
            <a:tailEnd/>
          </a:ln>
        </p:spPr>
      </p:pic>
      <p:pic>
        <p:nvPicPr>
          <p:cNvPr id="2061" name="Picture 13"/>
          <p:cNvPicPr>
            <a:picLocks noChangeAspect="1" noChangeArrowheads="1"/>
          </p:cNvPicPr>
          <p:nvPr/>
        </p:nvPicPr>
        <p:blipFill>
          <a:blip r:embed="rId12" cstate="print"/>
          <a:srcRect/>
          <a:stretch>
            <a:fillRect/>
          </a:stretch>
        </p:blipFill>
        <p:spPr bwMode="auto">
          <a:xfrm>
            <a:off x="3563888" y="5949280"/>
            <a:ext cx="3238500" cy="314325"/>
          </a:xfrm>
          <a:prstGeom prst="rect">
            <a:avLst/>
          </a:prstGeom>
          <a:noFill/>
          <a:ln w="9525">
            <a:noFill/>
            <a:miter lim="800000"/>
            <a:headEnd/>
            <a:tailEnd/>
          </a:ln>
        </p:spPr>
      </p:pic>
      <p:pic>
        <p:nvPicPr>
          <p:cNvPr id="2062" name="Picture 14"/>
          <p:cNvPicPr>
            <a:picLocks noChangeAspect="1" noChangeArrowheads="1"/>
          </p:cNvPicPr>
          <p:nvPr/>
        </p:nvPicPr>
        <p:blipFill>
          <a:blip r:embed="rId13" cstate="print"/>
          <a:srcRect/>
          <a:stretch>
            <a:fillRect/>
          </a:stretch>
        </p:blipFill>
        <p:spPr bwMode="auto">
          <a:xfrm>
            <a:off x="8028384" y="2276872"/>
            <a:ext cx="671511" cy="223837"/>
          </a:xfrm>
          <a:prstGeom prst="rect">
            <a:avLst/>
          </a:prstGeom>
          <a:noFill/>
          <a:ln w="9525">
            <a:noFill/>
            <a:miter lim="800000"/>
            <a:headEnd/>
            <a:tailEnd/>
          </a:ln>
        </p:spPr>
      </p:pic>
      <p:sp>
        <p:nvSpPr>
          <p:cNvPr id="20" name="ZoneTexte 19"/>
          <p:cNvSpPr txBox="1"/>
          <p:nvPr/>
        </p:nvSpPr>
        <p:spPr>
          <a:xfrm>
            <a:off x="2339752" y="2564904"/>
            <a:ext cx="55496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Calibri"/>
                <a:ea typeface="+mn-ea"/>
                <a:cs typeface="+mn-cs"/>
              </a:rPr>
              <a:t>1/4</a:t>
            </a:r>
          </a:p>
        </p:txBody>
      </p:sp>
    </p:spTree>
    <p:extLst>
      <p:ext uri="{BB962C8B-B14F-4D97-AF65-F5344CB8AC3E}">
        <p14:creationId xmlns:p14="http://schemas.microsoft.com/office/powerpoint/2010/main" val="247801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62"/>
                                        </p:tgtEl>
                                        <p:attrNameLst>
                                          <p:attrName>style.visibility</p:attrName>
                                        </p:attrNameLst>
                                      </p:cBhvr>
                                      <p:to>
                                        <p:strVal val="visible"/>
                                      </p:to>
                                    </p:set>
                                    <p:anim calcmode="lin" valueType="num">
                                      <p:cBhvr additive="base">
                                        <p:cTn id="7" dur="500" fill="hold"/>
                                        <p:tgtEl>
                                          <p:spTgt spid="2062"/>
                                        </p:tgtEl>
                                        <p:attrNameLst>
                                          <p:attrName>ppt_x</p:attrName>
                                        </p:attrNameLst>
                                      </p:cBhvr>
                                      <p:tavLst>
                                        <p:tav tm="0">
                                          <p:val>
                                            <p:strVal val="#ppt_x"/>
                                          </p:val>
                                        </p:tav>
                                        <p:tav tm="100000">
                                          <p:val>
                                            <p:strVal val="#ppt_x"/>
                                          </p:val>
                                        </p:tav>
                                      </p:tavLst>
                                    </p:anim>
                                    <p:anim calcmode="lin" valueType="num">
                                      <p:cBhvr additive="base">
                                        <p:cTn id="8" dur="500" fill="hold"/>
                                        <p:tgtEl>
                                          <p:spTgt spid="20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5"/>
                                        </p:tgtEl>
                                        <p:attrNameLst>
                                          <p:attrName>style.visibility</p:attrName>
                                        </p:attrNameLst>
                                      </p:cBhvr>
                                      <p:to>
                                        <p:strVal val="visible"/>
                                      </p:to>
                                    </p:set>
                                    <p:anim calcmode="lin" valueType="num">
                                      <p:cBhvr additive="base">
                                        <p:cTn id="19" dur="500" fill="hold"/>
                                        <p:tgtEl>
                                          <p:spTgt spid="2055"/>
                                        </p:tgtEl>
                                        <p:attrNameLst>
                                          <p:attrName>ppt_x</p:attrName>
                                        </p:attrNameLst>
                                      </p:cBhvr>
                                      <p:tavLst>
                                        <p:tav tm="0">
                                          <p:val>
                                            <p:strVal val="#ppt_x"/>
                                          </p:val>
                                        </p:tav>
                                        <p:tav tm="100000">
                                          <p:val>
                                            <p:strVal val="#ppt_x"/>
                                          </p:val>
                                        </p:tav>
                                      </p:tavLst>
                                    </p:anim>
                                    <p:anim calcmode="lin" valueType="num">
                                      <p:cBhvr additive="base">
                                        <p:cTn id="20" dur="500" fill="hold"/>
                                        <p:tgtEl>
                                          <p:spTgt spid="205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7"/>
                                        </p:tgtEl>
                                        <p:attrNameLst>
                                          <p:attrName>style.visibility</p:attrName>
                                        </p:attrNameLst>
                                      </p:cBhvr>
                                      <p:to>
                                        <p:strVal val="visible"/>
                                      </p:to>
                                    </p:set>
                                    <p:anim calcmode="lin" valueType="num">
                                      <p:cBhvr additive="base">
                                        <p:cTn id="25" dur="500" fill="hold"/>
                                        <p:tgtEl>
                                          <p:spTgt spid="2057"/>
                                        </p:tgtEl>
                                        <p:attrNameLst>
                                          <p:attrName>ppt_x</p:attrName>
                                        </p:attrNameLst>
                                      </p:cBhvr>
                                      <p:tavLst>
                                        <p:tav tm="0">
                                          <p:val>
                                            <p:strVal val="#ppt_x"/>
                                          </p:val>
                                        </p:tav>
                                        <p:tav tm="100000">
                                          <p:val>
                                            <p:strVal val="#ppt_x"/>
                                          </p:val>
                                        </p:tav>
                                      </p:tavLst>
                                    </p:anim>
                                    <p:anim calcmode="lin" valueType="num">
                                      <p:cBhvr additive="base">
                                        <p:cTn id="26" dur="500" fill="hold"/>
                                        <p:tgtEl>
                                          <p:spTgt spid="205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59"/>
                                        </p:tgtEl>
                                        <p:attrNameLst>
                                          <p:attrName>style.visibility</p:attrName>
                                        </p:attrNameLst>
                                      </p:cBhvr>
                                      <p:to>
                                        <p:strVal val="visible"/>
                                      </p:to>
                                    </p:set>
                                    <p:anim calcmode="lin" valueType="num">
                                      <p:cBhvr additive="base">
                                        <p:cTn id="31" dur="500" fill="hold"/>
                                        <p:tgtEl>
                                          <p:spTgt spid="2059"/>
                                        </p:tgtEl>
                                        <p:attrNameLst>
                                          <p:attrName>ppt_x</p:attrName>
                                        </p:attrNameLst>
                                      </p:cBhvr>
                                      <p:tavLst>
                                        <p:tav tm="0">
                                          <p:val>
                                            <p:strVal val="#ppt_x"/>
                                          </p:val>
                                        </p:tav>
                                        <p:tav tm="100000">
                                          <p:val>
                                            <p:strVal val="#ppt_x"/>
                                          </p:val>
                                        </p:tav>
                                      </p:tavLst>
                                    </p:anim>
                                    <p:anim calcmode="lin" valueType="num">
                                      <p:cBhvr additive="base">
                                        <p:cTn id="32" dur="500" fill="hold"/>
                                        <p:tgtEl>
                                          <p:spTgt spid="205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60"/>
                                        </p:tgtEl>
                                        <p:attrNameLst>
                                          <p:attrName>style.visibility</p:attrName>
                                        </p:attrNameLst>
                                      </p:cBhvr>
                                      <p:to>
                                        <p:strVal val="visible"/>
                                      </p:to>
                                    </p:set>
                                    <p:anim calcmode="lin" valueType="num">
                                      <p:cBhvr additive="base">
                                        <p:cTn id="37" dur="500" fill="hold"/>
                                        <p:tgtEl>
                                          <p:spTgt spid="2060"/>
                                        </p:tgtEl>
                                        <p:attrNameLst>
                                          <p:attrName>ppt_x</p:attrName>
                                        </p:attrNameLst>
                                      </p:cBhvr>
                                      <p:tavLst>
                                        <p:tav tm="0">
                                          <p:val>
                                            <p:strVal val="#ppt_x"/>
                                          </p:val>
                                        </p:tav>
                                        <p:tav tm="100000">
                                          <p:val>
                                            <p:strVal val="#ppt_x"/>
                                          </p:val>
                                        </p:tav>
                                      </p:tavLst>
                                    </p:anim>
                                    <p:anim calcmode="lin" valueType="num">
                                      <p:cBhvr additive="base">
                                        <p:cTn id="38" dur="500" fill="hold"/>
                                        <p:tgtEl>
                                          <p:spTgt spid="206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061"/>
                                        </p:tgtEl>
                                        <p:attrNameLst>
                                          <p:attrName>style.visibility</p:attrName>
                                        </p:attrNameLst>
                                      </p:cBhvr>
                                      <p:to>
                                        <p:strVal val="visible"/>
                                      </p:to>
                                    </p:set>
                                    <p:anim calcmode="lin" valueType="num">
                                      <p:cBhvr additive="base">
                                        <p:cTn id="43" dur="500" fill="hold"/>
                                        <p:tgtEl>
                                          <p:spTgt spid="2061"/>
                                        </p:tgtEl>
                                        <p:attrNameLst>
                                          <p:attrName>ppt_x</p:attrName>
                                        </p:attrNameLst>
                                      </p:cBhvr>
                                      <p:tavLst>
                                        <p:tav tm="0">
                                          <p:val>
                                            <p:strVal val="#ppt_x"/>
                                          </p:val>
                                        </p:tav>
                                        <p:tav tm="100000">
                                          <p:val>
                                            <p:strVal val="#ppt_x"/>
                                          </p:val>
                                        </p:tav>
                                      </p:tavLst>
                                    </p:anim>
                                    <p:anim calcmode="lin" valueType="num">
                                      <p:cBhvr additive="base">
                                        <p:cTn id="44" dur="500" fill="hold"/>
                                        <p:tgtEl>
                                          <p:spTgt spid="20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0" y="1478389"/>
            <a:ext cx="9144000" cy="5262979"/>
          </a:xfrm>
          <a:prstGeom prst="rect">
            <a:avLst/>
          </a:prstGeom>
          <a:solidFill>
            <a:schemeClr val="bg1"/>
          </a:solid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1.The table shows the probability of different mechanical faults in a car. Find the probability that the car will have</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a. A faulty engine and faulty brakes</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b. No faults</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c. Exactly one fault.</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2.Write in standard form</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3.Work out</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4.Work out</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5.Draw a histogram to illustrate this information:</a:t>
            </a: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  </a:t>
            </a:r>
          </a:p>
        </p:txBody>
      </p:sp>
      <p:pic>
        <p:nvPicPr>
          <p:cNvPr id="3074" name="Picture 2"/>
          <p:cNvPicPr>
            <a:picLocks noChangeAspect="1" noChangeArrowheads="1"/>
          </p:cNvPicPr>
          <p:nvPr/>
        </p:nvPicPr>
        <p:blipFill>
          <a:blip r:embed="rId3" cstate="print"/>
          <a:srcRect/>
          <a:stretch>
            <a:fillRect/>
          </a:stretch>
        </p:blipFill>
        <p:spPr bwMode="auto">
          <a:xfrm>
            <a:off x="5364088" y="2329748"/>
            <a:ext cx="3744416" cy="692684"/>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3419872" y="3429000"/>
            <a:ext cx="1619250" cy="247650"/>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a:stretch>
            <a:fillRect/>
          </a:stretch>
        </p:blipFill>
        <p:spPr bwMode="auto">
          <a:xfrm>
            <a:off x="5220072" y="3429000"/>
            <a:ext cx="1368152" cy="246397"/>
          </a:xfrm>
          <a:prstGeom prst="rect">
            <a:avLst/>
          </a:prstGeom>
          <a:noFill/>
          <a:ln w="9525">
            <a:noFill/>
            <a:miter lim="800000"/>
            <a:headEnd/>
            <a:tailEnd/>
          </a:ln>
        </p:spPr>
      </p:pic>
      <p:pic>
        <p:nvPicPr>
          <p:cNvPr id="3077" name="Picture 5"/>
          <p:cNvPicPr>
            <a:picLocks noChangeAspect="1" noChangeArrowheads="1"/>
          </p:cNvPicPr>
          <p:nvPr/>
        </p:nvPicPr>
        <p:blipFill>
          <a:blip r:embed="rId6" cstate="print"/>
          <a:srcRect/>
          <a:stretch>
            <a:fillRect/>
          </a:stretch>
        </p:blipFill>
        <p:spPr bwMode="auto">
          <a:xfrm>
            <a:off x="1619672" y="3717032"/>
            <a:ext cx="876300" cy="333375"/>
          </a:xfrm>
          <a:prstGeom prst="rect">
            <a:avLst/>
          </a:prstGeom>
          <a:noFill/>
          <a:ln w="9525">
            <a:noFill/>
            <a:miter lim="800000"/>
            <a:headEnd/>
            <a:tailEnd/>
          </a:ln>
        </p:spPr>
      </p:pic>
      <p:pic>
        <p:nvPicPr>
          <p:cNvPr id="3078" name="Picture 6"/>
          <p:cNvPicPr>
            <a:picLocks noChangeAspect="1" noChangeArrowheads="1"/>
          </p:cNvPicPr>
          <p:nvPr/>
        </p:nvPicPr>
        <p:blipFill>
          <a:blip r:embed="rId7" cstate="print"/>
          <a:srcRect/>
          <a:stretch>
            <a:fillRect/>
          </a:stretch>
        </p:blipFill>
        <p:spPr bwMode="auto">
          <a:xfrm>
            <a:off x="2699792" y="3645024"/>
            <a:ext cx="329179" cy="288032"/>
          </a:xfrm>
          <a:prstGeom prst="rect">
            <a:avLst/>
          </a:prstGeom>
          <a:noFill/>
          <a:ln w="9525">
            <a:noFill/>
            <a:miter lim="800000"/>
            <a:headEnd/>
            <a:tailEnd/>
          </a:ln>
        </p:spPr>
      </p:pic>
      <p:pic>
        <p:nvPicPr>
          <p:cNvPr id="3080" name="Picture 8"/>
          <p:cNvPicPr>
            <a:picLocks noChangeAspect="1" noChangeArrowheads="1"/>
          </p:cNvPicPr>
          <p:nvPr/>
        </p:nvPicPr>
        <p:blipFill>
          <a:blip r:embed="rId8" cstate="print"/>
          <a:srcRect/>
          <a:stretch>
            <a:fillRect/>
          </a:stretch>
        </p:blipFill>
        <p:spPr bwMode="auto">
          <a:xfrm>
            <a:off x="1691680" y="4077072"/>
            <a:ext cx="428625" cy="409575"/>
          </a:xfrm>
          <a:prstGeom prst="rect">
            <a:avLst/>
          </a:prstGeom>
          <a:noFill/>
          <a:ln w="9525">
            <a:noFill/>
            <a:miter lim="800000"/>
            <a:headEnd/>
            <a:tailEnd/>
          </a:ln>
        </p:spPr>
      </p:pic>
      <p:pic>
        <p:nvPicPr>
          <p:cNvPr id="3081" name="Picture 9"/>
          <p:cNvPicPr>
            <a:picLocks noChangeAspect="1" noChangeArrowheads="1"/>
          </p:cNvPicPr>
          <p:nvPr/>
        </p:nvPicPr>
        <p:blipFill>
          <a:blip r:embed="rId9" cstate="print"/>
          <a:srcRect/>
          <a:stretch>
            <a:fillRect/>
          </a:stretch>
        </p:blipFill>
        <p:spPr bwMode="auto">
          <a:xfrm>
            <a:off x="2627784" y="4005064"/>
            <a:ext cx="200025" cy="561975"/>
          </a:xfrm>
          <a:prstGeom prst="rect">
            <a:avLst/>
          </a:prstGeom>
          <a:noFill/>
          <a:ln w="9525">
            <a:noFill/>
            <a:miter lim="800000"/>
            <a:headEnd/>
            <a:tailEnd/>
          </a:ln>
        </p:spPr>
      </p:pic>
      <p:pic>
        <p:nvPicPr>
          <p:cNvPr id="3082" name="Picture 10"/>
          <p:cNvPicPr>
            <a:picLocks noChangeAspect="1" noChangeArrowheads="1"/>
          </p:cNvPicPr>
          <p:nvPr/>
        </p:nvPicPr>
        <p:blipFill>
          <a:blip r:embed="rId10" cstate="print"/>
          <a:srcRect/>
          <a:stretch>
            <a:fillRect/>
          </a:stretch>
        </p:blipFill>
        <p:spPr bwMode="auto">
          <a:xfrm>
            <a:off x="395536" y="4869159"/>
            <a:ext cx="2448272" cy="1779855"/>
          </a:xfrm>
          <a:prstGeom prst="rect">
            <a:avLst/>
          </a:prstGeom>
          <a:noFill/>
          <a:ln w="9525">
            <a:noFill/>
            <a:miter lim="800000"/>
            <a:headEnd/>
            <a:tailEnd/>
          </a:ln>
        </p:spPr>
      </p:pic>
      <p:pic>
        <p:nvPicPr>
          <p:cNvPr id="3083" name="Picture 11"/>
          <p:cNvPicPr>
            <a:picLocks noChangeAspect="1" noChangeArrowheads="1"/>
          </p:cNvPicPr>
          <p:nvPr/>
        </p:nvPicPr>
        <p:blipFill>
          <a:blip r:embed="rId11" cstate="print"/>
          <a:srcRect/>
          <a:stretch>
            <a:fillRect/>
          </a:stretch>
        </p:blipFill>
        <p:spPr bwMode="auto">
          <a:xfrm>
            <a:off x="5364088" y="4882824"/>
            <a:ext cx="3034084" cy="1786536"/>
          </a:xfrm>
          <a:prstGeom prst="rect">
            <a:avLst/>
          </a:prstGeom>
          <a:noFill/>
          <a:ln w="9525">
            <a:noFill/>
            <a:miter lim="800000"/>
            <a:headEnd/>
            <a:tailEnd/>
          </a:ln>
        </p:spPr>
      </p:pic>
      <p:sp>
        <p:nvSpPr>
          <p:cNvPr id="17" name="ZoneTexte 16"/>
          <p:cNvSpPr txBox="1"/>
          <p:nvPr/>
        </p:nvSpPr>
        <p:spPr>
          <a:xfrm>
            <a:off x="4231079" y="2564904"/>
            <a:ext cx="77296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Calibri"/>
                <a:ea typeface="+mn-ea"/>
                <a:cs typeface="+mn-cs"/>
              </a:rPr>
              <a:t>0.005</a:t>
            </a:r>
          </a:p>
        </p:txBody>
      </p:sp>
      <p:sp>
        <p:nvSpPr>
          <p:cNvPr id="18" name="ZoneTexte 17"/>
          <p:cNvSpPr txBox="1"/>
          <p:nvPr/>
        </p:nvSpPr>
        <p:spPr>
          <a:xfrm>
            <a:off x="1763688" y="2636912"/>
            <a:ext cx="77296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Calibri"/>
                <a:ea typeface="+mn-ea"/>
                <a:cs typeface="+mn-cs"/>
              </a:rPr>
              <a:t>0.855</a:t>
            </a:r>
          </a:p>
        </p:txBody>
      </p:sp>
      <p:sp>
        <p:nvSpPr>
          <p:cNvPr id="19" name="ZoneTexte 18"/>
          <p:cNvSpPr txBox="1"/>
          <p:nvPr/>
        </p:nvSpPr>
        <p:spPr>
          <a:xfrm>
            <a:off x="2771800" y="2996952"/>
            <a:ext cx="64312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Calibri"/>
                <a:ea typeface="+mn-ea"/>
                <a:cs typeface="+mn-cs"/>
              </a:rPr>
              <a:t>0.14</a:t>
            </a:r>
          </a:p>
        </p:txBody>
      </p:sp>
    </p:spTree>
    <p:extLst>
      <p:ext uri="{BB962C8B-B14F-4D97-AF65-F5344CB8AC3E}">
        <p14:creationId xmlns:p14="http://schemas.microsoft.com/office/powerpoint/2010/main" val="20651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6"/>
                                        </p:tgtEl>
                                        <p:attrNameLst>
                                          <p:attrName>style.visibility</p:attrName>
                                        </p:attrNameLst>
                                      </p:cBhvr>
                                      <p:to>
                                        <p:strVal val="visible"/>
                                      </p:to>
                                    </p:set>
                                    <p:anim calcmode="lin" valueType="num">
                                      <p:cBhvr additive="base">
                                        <p:cTn id="25" dur="500" fill="hold"/>
                                        <p:tgtEl>
                                          <p:spTgt spid="3076"/>
                                        </p:tgtEl>
                                        <p:attrNameLst>
                                          <p:attrName>ppt_x</p:attrName>
                                        </p:attrNameLst>
                                      </p:cBhvr>
                                      <p:tavLst>
                                        <p:tav tm="0">
                                          <p:val>
                                            <p:strVal val="#ppt_x"/>
                                          </p:val>
                                        </p:tav>
                                        <p:tav tm="100000">
                                          <p:val>
                                            <p:strVal val="#ppt_x"/>
                                          </p:val>
                                        </p:tav>
                                      </p:tavLst>
                                    </p:anim>
                                    <p:anim calcmode="lin" valueType="num">
                                      <p:cBhvr additive="base">
                                        <p:cTn id="26"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078"/>
                                        </p:tgtEl>
                                        <p:attrNameLst>
                                          <p:attrName>style.visibility</p:attrName>
                                        </p:attrNameLst>
                                      </p:cBhvr>
                                      <p:to>
                                        <p:strVal val="visible"/>
                                      </p:to>
                                    </p:set>
                                    <p:anim calcmode="lin" valueType="num">
                                      <p:cBhvr additive="base">
                                        <p:cTn id="31" dur="500" fill="hold"/>
                                        <p:tgtEl>
                                          <p:spTgt spid="3078"/>
                                        </p:tgtEl>
                                        <p:attrNameLst>
                                          <p:attrName>ppt_x</p:attrName>
                                        </p:attrNameLst>
                                      </p:cBhvr>
                                      <p:tavLst>
                                        <p:tav tm="0">
                                          <p:val>
                                            <p:strVal val="#ppt_x"/>
                                          </p:val>
                                        </p:tav>
                                        <p:tav tm="100000">
                                          <p:val>
                                            <p:strVal val="#ppt_x"/>
                                          </p:val>
                                        </p:tav>
                                      </p:tavLst>
                                    </p:anim>
                                    <p:anim calcmode="lin" valueType="num">
                                      <p:cBhvr additive="base">
                                        <p:cTn id="32"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081"/>
                                        </p:tgtEl>
                                        <p:attrNameLst>
                                          <p:attrName>style.visibility</p:attrName>
                                        </p:attrNameLst>
                                      </p:cBhvr>
                                      <p:to>
                                        <p:strVal val="visible"/>
                                      </p:to>
                                    </p:set>
                                    <p:anim calcmode="lin" valueType="num">
                                      <p:cBhvr additive="base">
                                        <p:cTn id="37" dur="500" fill="hold"/>
                                        <p:tgtEl>
                                          <p:spTgt spid="3081"/>
                                        </p:tgtEl>
                                        <p:attrNameLst>
                                          <p:attrName>ppt_x</p:attrName>
                                        </p:attrNameLst>
                                      </p:cBhvr>
                                      <p:tavLst>
                                        <p:tav tm="0">
                                          <p:val>
                                            <p:strVal val="#ppt_x"/>
                                          </p:val>
                                        </p:tav>
                                        <p:tav tm="100000">
                                          <p:val>
                                            <p:strVal val="#ppt_x"/>
                                          </p:val>
                                        </p:tav>
                                      </p:tavLst>
                                    </p:anim>
                                    <p:anim calcmode="lin" valueType="num">
                                      <p:cBhvr additive="base">
                                        <p:cTn id="38" dur="500" fill="hold"/>
                                        <p:tgtEl>
                                          <p:spTgt spid="308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083"/>
                                        </p:tgtEl>
                                        <p:attrNameLst>
                                          <p:attrName>style.visibility</p:attrName>
                                        </p:attrNameLst>
                                      </p:cBhvr>
                                      <p:to>
                                        <p:strVal val="visible"/>
                                      </p:to>
                                    </p:set>
                                    <p:anim calcmode="lin" valueType="num">
                                      <p:cBhvr additive="base">
                                        <p:cTn id="43" dur="500" fill="hold"/>
                                        <p:tgtEl>
                                          <p:spTgt spid="3083"/>
                                        </p:tgtEl>
                                        <p:attrNameLst>
                                          <p:attrName>ppt_x</p:attrName>
                                        </p:attrNameLst>
                                      </p:cBhvr>
                                      <p:tavLst>
                                        <p:tav tm="0">
                                          <p:val>
                                            <p:strVal val="#ppt_x"/>
                                          </p:val>
                                        </p:tav>
                                        <p:tav tm="100000">
                                          <p:val>
                                            <p:strVal val="#ppt_x"/>
                                          </p:val>
                                        </p:tav>
                                      </p:tavLst>
                                    </p:anim>
                                    <p:anim calcmode="lin" valueType="num">
                                      <p:cBhvr additive="base">
                                        <p:cTn id="44" dur="500" fill="hold"/>
                                        <p:tgtEl>
                                          <p:spTgt spid="30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 Box 62"/>
          <p:cNvSpPr txBox="1">
            <a:spLocks noChangeArrowheads="1"/>
          </p:cNvSpPr>
          <p:nvPr/>
        </p:nvSpPr>
        <p:spPr bwMode="auto">
          <a:xfrm>
            <a:off x="0" y="1478389"/>
            <a:ext cx="9144000" cy="5262979"/>
          </a:xfrm>
          <a:prstGeom prst="rect">
            <a:avLst/>
          </a:prstGeom>
          <a:solidFill>
            <a:schemeClr val="bg1"/>
          </a:solid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1.Draw a stem and leaf diagram to show this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err="1">
                <a:ln>
                  <a:noFill/>
                </a:ln>
                <a:solidFill>
                  <a:prstClr val="black"/>
                </a:solidFill>
                <a:effectLst/>
                <a:uLnTx/>
                <a:uFillTx/>
                <a:latin typeface="Arial" pitchFamily="34" charset="0"/>
                <a:ea typeface="+mn-ea"/>
                <a:cs typeface="Arial" pitchFamily="34" charset="0"/>
              </a:rPr>
              <a:t>a.Find</a:t>
            </a: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 the range, the </a:t>
            </a:r>
            <a:r>
              <a:rPr kumimoji="0" lang="en-US" sz="2400" b="0" i="0" u="none" strike="noStrike" kern="1200" cap="none" spc="0" normalizeH="0" baseline="0" noProof="0" err="1">
                <a:ln>
                  <a:noFill/>
                </a:ln>
                <a:solidFill>
                  <a:prstClr val="black"/>
                </a:solidFill>
                <a:effectLst/>
                <a:uLnTx/>
                <a:uFillTx/>
                <a:latin typeface="Arial" pitchFamily="34" charset="0"/>
                <a:ea typeface="+mn-ea"/>
                <a:cs typeface="Arial" pitchFamily="34" charset="0"/>
              </a:rPr>
              <a:t>interquartile</a:t>
            </a: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 range.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2.Work out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3.Work 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4. Write as standard form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5.Find the equation of a line going through (-2,4) and (4,3)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6.Work out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7.When ringing the health centre the probability that the phone is engaged is 0.35. Edna needs to ring at 9am on both Monday and Tuesday. Find the probability that at 9am the phone will:</a:t>
            </a:r>
          </a:p>
          <a:p>
            <a:pPr marL="457200" marR="0" lvl="0" indent="-457200" algn="l" defTabSz="914400" rtl="0" eaLnBrk="1" fontAlgn="auto" latinLnBrk="0" hangingPunct="1">
              <a:lnSpc>
                <a:spcPct val="100000"/>
              </a:lnSpc>
              <a:spcBef>
                <a:spcPts val="0"/>
              </a:spcBef>
              <a:spcAft>
                <a:spcPts val="0"/>
              </a:spcAft>
              <a:buClrTx/>
              <a:buSzTx/>
              <a:buFontTx/>
              <a:buAutoNum type="alphaLcPeriod"/>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Be engaged on both Monday and Tuesday</a:t>
            </a:r>
          </a:p>
          <a:p>
            <a:pPr marL="457200" marR="0" lvl="0" indent="-457200" algn="l" defTabSz="914400" rtl="0" eaLnBrk="1" fontAlgn="auto" latinLnBrk="0" hangingPunct="1">
              <a:lnSpc>
                <a:spcPct val="100000"/>
              </a:lnSpc>
              <a:spcBef>
                <a:spcPts val="0"/>
              </a:spcBef>
              <a:spcAft>
                <a:spcPts val="0"/>
              </a:spcAft>
              <a:buClrTx/>
              <a:buSzTx/>
              <a:buFontTx/>
              <a:buAutoNum type="alphaLcPeriod"/>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Not be engaged on Monday but will be engaged on Tuesday</a:t>
            </a:r>
          </a:p>
          <a:p>
            <a:pPr marL="457200" marR="0" lvl="0" indent="-457200" algn="l" defTabSz="914400" rtl="0" eaLnBrk="1" fontAlgn="auto" latinLnBrk="0" hangingPunct="1">
              <a:lnSpc>
                <a:spcPct val="100000"/>
              </a:lnSpc>
              <a:spcBef>
                <a:spcPts val="0"/>
              </a:spcBef>
              <a:spcAft>
                <a:spcPts val="0"/>
              </a:spcAft>
              <a:buClrTx/>
              <a:buSzTx/>
              <a:buFontTx/>
              <a:buAutoNum type="alphaLcPeriod"/>
              <a:tabLst/>
              <a:defRPr/>
            </a:pPr>
            <a:r>
              <a:rPr kumimoji="0" lang="en-US" sz="2400" b="0" i="0" u="none" strike="noStrike" kern="1200" cap="none" spc="0" normalizeH="0" baseline="0" noProof="0">
                <a:ln>
                  <a:noFill/>
                </a:ln>
                <a:solidFill>
                  <a:prstClr val="black"/>
                </a:solidFill>
                <a:effectLst/>
                <a:uLnTx/>
                <a:uFillTx/>
                <a:latin typeface="Arial" pitchFamily="34" charset="0"/>
                <a:ea typeface="+mn-ea"/>
                <a:cs typeface="Arial" pitchFamily="34" charset="0"/>
              </a:rPr>
              <a:t>Be engaged on at least one day.</a:t>
            </a:r>
          </a:p>
        </p:txBody>
      </p:sp>
      <p:pic>
        <p:nvPicPr>
          <p:cNvPr id="4098" name="Picture 2"/>
          <p:cNvPicPr>
            <a:picLocks noChangeAspect="1" noChangeArrowheads="1"/>
          </p:cNvPicPr>
          <p:nvPr/>
        </p:nvPicPr>
        <p:blipFill>
          <a:blip r:embed="rId3" cstate="print"/>
          <a:srcRect/>
          <a:stretch>
            <a:fillRect/>
          </a:stretch>
        </p:blipFill>
        <p:spPr bwMode="auto">
          <a:xfrm>
            <a:off x="323528" y="1916832"/>
            <a:ext cx="6486525" cy="352425"/>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6931149" y="2132856"/>
            <a:ext cx="2212851" cy="1398265"/>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srcRect/>
          <a:stretch>
            <a:fillRect/>
          </a:stretch>
        </p:blipFill>
        <p:spPr bwMode="auto">
          <a:xfrm>
            <a:off x="1619672" y="2615952"/>
            <a:ext cx="942975" cy="381000"/>
          </a:xfrm>
          <a:prstGeom prst="rect">
            <a:avLst/>
          </a:prstGeom>
          <a:noFill/>
          <a:ln w="9525">
            <a:noFill/>
            <a:miter lim="800000"/>
            <a:headEnd/>
            <a:tailEnd/>
          </a:ln>
        </p:spPr>
      </p:pic>
      <p:pic>
        <p:nvPicPr>
          <p:cNvPr id="4101" name="Picture 5"/>
          <p:cNvPicPr>
            <a:picLocks noChangeAspect="1" noChangeArrowheads="1"/>
          </p:cNvPicPr>
          <p:nvPr/>
        </p:nvPicPr>
        <p:blipFill>
          <a:blip r:embed="rId6" cstate="print"/>
          <a:srcRect/>
          <a:stretch>
            <a:fillRect/>
          </a:stretch>
        </p:blipFill>
        <p:spPr bwMode="auto">
          <a:xfrm>
            <a:off x="2771800" y="2636912"/>
            <a:ext cx="238125" cy="371475"/>
          </a:xfrm>
          <a:prstGeom prst="rect">
            <a:avLst/>
          </a:prstGeom>
          <a:noFill/>
          <a:ln w="9525">
            <a:noFill/>
            <a:miter lim="800000"/>
            <a:headEnd/>
            <a:tailEnd/>
          </a:ln>
        </p:spPr>
      </p:pic>
      <p:pic>
        <p:nvPicPr>
          <p:cNvPr id="4102" name="Picture 6"/>
          <p:cNvPicPr>
            <a:picLocks noChangeAspect="1" noChangeArrowheads="1"/>
          </p:cNvPicPr>
          <p:nvPr/>
        </p:nvPicPr>
        <p:blipFill>
          <a:blip r:embed="rId7" cstate="print"/>
          <a:srcRect/>
          <a:stretch>
            <a:fillRect/>
          </a:stretch>
        </p:blipFill>
        <p:spPr bwMode="auto">
          <a:xfrm>
            <a:off x="1619672" y="2924944"/>
            <a:ext cx="552450" cy="371475"/>
          </a:xfrm>
          <a:prstGeom prst="rect">
            <a:avLst/>
          </a:prstGeom>
          <a:noFill/>
          <a:ln w="9525">
            <a:noFill/>
            <a:miter lim="800000"/>
            <a:headEnd/>
            <a:tailEnd/>
          </a:ln>
        </p:spPr>
      </p:pic>
      <p:pic>
        <p:nvPicPr>
          <p:cNvPr id="4104" name="Picture 8"/>
          <p:cNvPicPr>
            <a:picLocks noChangeAspect="1" noChangeArrowheads="1"/>
          </p:cNvPicPr>
          <p:nvPr/>
        </p:nvPicPr>
        <p:blipFill>
          <a:blip r:embed="rId8" cstate="print"/>
          <a:srcRect/>
          <a:stretch>
            <a:fillRect/>
          </a:stretch>
        </p:blipFill>
        <p:spPr bwMode="auto">
          <a:xfrm>
            <a:off x="3635896" y="3450332"/>
            <a:ext cx="1381125" cy="266700"/>
          </a:xfrm>
          <a:prstGeom prst="rect">
            <a:avLst/>
          </a:prstGeom>
          <a:noFill/>
          <a:ln w="9525">
            <a:noFill/>
            <a:miter lim="800000"/>
            <a:headEnd/>
            <a:tailEnd/>
          </a:ln>
        </p:spPr>
      </p:pic>
      <p:pic>
        <p:nvPicPr>
          <p:cNvPr id="4105" name="Picture 9"/>
          <p:cNvPicPr>
            <a:picLocks noChangeAspect="1" noChangeArrowheads="1"/>
          </p:cNvPicPr>
          <p:nvPr/>
        </p:nvPicPr>
        <p:blipFill>
          <a:blip r:embed="rId9" cstate="print"/>
          <a:srcRect/>
          <a:stretch>
            <a:fillRect/>
          </a:stretch>
        </p:blipFill>
        <p:spPr bwMode="auto">
          <a:xfrm>
            <a:off x="5076056" y="3429000"/>
            <a:ext cx="1145852" cy="277782"/>
          </a:xfrm>
          <a:prstGeom prst="rect">
            <a:avLst/>
          </a:prstGeom>
          <a:noFill/>
          <a:ln w="9525">
            <a:noFill/>
            <a:miter lim="800000"/>
            <a:headEnd/>
            <a:tailEnd/>
          </a:ln>
        </p:spPr>
      </p:pic>
      <p:pic>
        <p:nvPicPr>
          <p:cNvPr id="4106" name="Picture 10"/>
          <p:cNvPicPr>
            <a:picLocks noChangeAspect="1" noChangeArrowheads="1"/>
          </p:cNvPicPr>
          <p:nvPr/>
        </p:nvPicPr>
        <p:blipFill>
          <a:blip r:embed="rId10" cstate="print"/>
          <a:srcRect/>
          <a:stretch>
            <a:fillRect/>
          </a:stretch>
        </p:blipFill>
        <p:spPr bwMode="auto">
          <a:xfrm>
            <a:off x="1691680" y="4077072"/>
            <a:ext cx="723900" cy="381000"/>
          </a:xfrm>
          <a:prstGeom prst="rect">
            <a:avLst/>
          </a:prstGeom>
          <a:noFill/>
          <a:ln w="9525">
            <a:noFill/>
            <a:miter lim="800000"/>
            <a:headEnd/>
            <a:tailEnd/>
          </a:ln>
        </p:spPr>
      </p:pic>
      <p:pic>
        <p:nvPicPr>
          <p:cNvPr id="4107" name="Picture 11"/>
          <p:cNvPicPr>
            <a:picLocks noChangeAspect="1" noChangeArrowheads="1"/>
          </p:cNvPicPr>
          <p:nvPr/>
        </p:nvPicPr>
        <p:blipFill>
          <a:blip r:embed="rId11" cstate="print"/>
          <a:srcRect/>
          <a:stretch>
            <a:fillRect/>
          </a:stretch>
        </p:blipFill>
        <p:spPr bwMode="auto">
          <a:xfrm>
            <a:off x="2699793" y="4077072"/>
            <a:ext cx="216024" cy="320036"/>
          </a:xfrm>
          <a:prstGeom prst="rect">
            <a:avLst/>
          </a:prstGeom>
          <a:noFill/>
          <a:ln w="9525">
            <a:noFill/>
            <a:miter lim="800000"/>
            <a:headEnd/>
            <a:tailEnd/>
          </a:ln>
        </p:spPr>
      </p:pic>
      <p:sp>
        <p:nvSpPr>
          <p:cNvPr id="17" name="ZoneTexte 16"/>
          <p:cNvSpPr txBox="1"/>
          <p:nvPr/>
        </p:nvSpPr>
        <p:spPr>
          <a:xfrm>
            <a:off x="5508104" y="2276872"/>
            <a:ext cx="113364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Calibri"/>
                <a:ea typeface="+mn-ea"/>
                <a:cs typeface="+mn-cs"/>
              </a:rPr>
              <a:t>R=39,I=24</a:t>
            </a:r>
          </a:p>
        </p:txBody>
      </p:sp>
      <p:sp>
        <p:nvSpPr>
          <p:cNvPr id="18" name="ZoneTexte 17"/>
          <p:cNvSpPr txBox="1"/>
          <p:nvPr/>
        </p:nvSpPr>
        <p:spPr>
          <a:xfrm>
            <a:off x="6372200" y="5549170"/>
            <a:ext cx="90281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Calibri"/>
                <a:ea typeface="+mn-ea"/>
                <a:cs typeface="+mn-cs"/>
              </a:rPr>
              <a:t>0.1225</a:t>
            </a:r>
          </a:p>
        </p:txBody>
      </p:sp>
      <p:sp>
        <p:nvSpPr>
          <p:cNvPr id="19" name="ZoneTexte 18"/>
          <p:cNvSpPr txBox="1"/>
          <p:nvPr/>
        </p:nvSpPr>
        <p:spPr>
          <a:xfrm>
            <a:off x="8028384" y="5517232"/>
            <a:ext cx="90281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Calibri"/>
                <a:ea typeface="+mn-ea"/>
                <a:cs typeface="+mn-cs"/>
              </a:rPr>
              <a:t>0.2275</a:t>
            </a:r>
          </a:p>
        </p:txBody>
      </p:sp>
      <p:sp>
        <p:nvSpPr>
          <p:cNvPr id="20" name="ZoneTexte 19"/>
          <p:cNvSpPr txBox="1"/>
          <p:nvPr/>
        </p:nvSpPr>
        <p:spPr>
          <a:xfrm>
            <a:off x="5148064" y="6269250"/>
            <a:ext cx="90281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Calibri"/>
                <a:ea typeface="+mn-ea"/>
                <a:cs typeface="+mn-cs"/>
              </a:rPr>
              <a:t>0.5775</a:t>
            </a:r>
            <a:endParaRPr kumimoji="0" lang="en-US" sz="1800" b="1" i="0" u="none" strike="noStrike" kern="1200" cap="none" spc="0" normalizeH="0" baseline="0" noProof="0">
              <a:ln>
                <a:noFill/>
              </a:ln>
              <a:solidFill>
                <a:srgbClr val="FF0000"/>
              </a:solidFill>
              <a:effectLst/>
              <a:uLnTx/>
              <a:uFillTx/>
              <a:latin typeface="Calibri"/>
              <a:ea typeface="+mn-ea"/>
              <a:cs typeface="+mn-cs"/>
            </a:endParaRPr>
          </a:p>
        </p:txBody>
      </p:sp>
      <p:sp>
        <p:nvSpPr>
          <p:cNvPr id="21" name="ZoneTexte 20"/>
          <p:cNvSpPr txBox="1"/>
          <p:nvPr/>
        </p:nvSpPr>
        <p:spPr>
          <a:xfrm>
            <a:off x="6228184" y="4077072"/>
            <a:ext cx="151676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Calibri"/>
                <a:ea typeface="+mn-ea"/>
                <a:cs typeface="+mn-cs"/>
              </a:rPr>
              <a:t>Y= -1/6x +12</a:t>
            </a:r>
          </a:p>
        </p:txBody>
      </p:sp>
      <p:sp>
        <p:nvSpPr>
          <p:cNvPr id="22" name="ZoneTexte 21"/>
          <p:cNvSpPr txBox="1"/>
          <p:nvPr/>
        </p:nvSpPr>
        <p:spPr>
          <a:xfrm>
            <a:off x="2411760" y="2996952"/>
            <a:ext cx="5180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Calibri"/>
                <a:ea typeface="+mn-ea"/>
                <a:cs typeface="+mn-cs"/>
              </a:rPr>
              <a:t>1/5</a:t>
            </a:r>
          </a:p>
        </p:txBody>
      </p:sp>
    </p:spTree>
    <p:extLst>
      <p:ext uri="{BB962C8B-B14F-4D97-AF65-F5344CB8AC3E}">
        <p14:creationId xmlns:p14="http://schemas.microsoft.com/office/powerpoint/2010/main" val="321840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ppt_x"/>
                                          </p:val>
                                        </p:tav>
                                        <p:tav tm="100000">
                                          <p:val>
                                            <p:strVal val="#ppt_x"/>
                                          </p:val>
                                        </p:tav>
                                      </p:tavLst>
                                    </p:anim>
                                    <p:anim calcmode="lin" valueType="num">
                                      <p:cBhvr additive="base">
                                        <p:cTn id="8"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01"/>
                                        </p:tgtEl>
                                        <p:attrNameLst>
                                          <p:attrName>style.visibility</p:attrName>
                                        </p:attrNameLst>
                                      </p:cBhvr>
                                      <p:to>
                                        <p:strVal val="visible"/>
                                      </p:to>
                                    </p:set>
                                    <p:anim calcmode="lin" valueType="num">
                                      <p:cBhvr additive="base">
                                        <p:cTn id="19" dur="500" fill="hold"/>
                                        <p:tgtEl>
                                          <p:spTgt spid="4101"/>
                                        </p:tgtEl>
                                        <p:attrNameLst>
                                          <p:attrName>ppt_x</p:attrName>
                                        </p:attrNameLst>
                                      </p:cBhvr>
                                      <p:tavLst>
                                        <p:tav tm="0">
                                          <p:val>
                                            <p:strVal val="#ppt_x"/>
                                          </p:val>
                                        </p:tav>
                                        <p:tav tm="100000">
                                          <p:val>
                                            <p:strVal val="#ppt_x"/>
                                          </p:val>
                                        </p:tav>
                                      </p:tavLst>
                                    </p:anim>
                                    <p:anim calcmode="lin" valueType="num">
                                      <p:cBhvr additive="base">
                                        <p:cTn id="20"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105"/>
                                        </p:tgtEl>
                                        <p:attrNameLst>
                                          <p:attrName>style.visibility</p:attrName>
                                        </p:attrNameLst>
                                      </p:cBhvr>
                                      <p:to>
                                        <p:strVal val="visible"/>
                                      </p:to>
                                    </p:set>
                                    <p:anim calcmode="lin" valueType="num">
                                      <p:cBhvr additive="base">
                                        <p:cTn id="31" dur="500" fill="hold"/>
                                        <p:tgtEl>
                                          <p:spTgt spid="4105"/>
                                        </p:tgtEl>
                                        <p:attrNameLst>
                                          <p:attrName>ppt_x</p:attrName>
                                        </p:attrNameLst>
                                      </p:cBhvr>
                                      <p:tavLst>
                                        <p:tav tm="0">
                                          <p:val>
                                            <p:strVal val="#ppt_x"/>
                                          </p:val>
                                        </p:tav>
                                        <p:tav tm="100000">
                                          <p:val>
                                            <p:strVal val="#ppt_x"/>
                                          </p:val>
                                        </p:tav>
                                      </p:tavLst>
                                    </p:anim>
                                    <p:anim calcmode="lin" valueType="num">
                                      <p:cBhvr additive="base">
                                        <p:cTn id="32" dur="500" fill="hold"/>
                                        <p:tgtEl>
                                          <p:spTgt spid="410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107"/>
                                        </p:tgtEl>
                                        <p:attrNameLst>
                                          <p:attrName>style.visibility</p:attrName>
                                        </p:attrNameLst>
                                      </p:cBhvr>
                                      <p:to>
                                        <p:strVal val="visible"/>
                                      </p:to>
                                    </p:set>
                                    <p:anim calcmode="lin" valueType="num">
                                      <p:cBhvr additive="base">
                                        <p:cTn id="43" dur="500" fill="hold"/>
                                        <p:tgtEl>
                                          <p:spTgt spid="4107"/>
                                        </p:tgtEl>
                                        <p:attrNameLst>
                                          <p:attrName>ppt_x</p:attrName>
                                        </p:attrNameLst>
                                      </p:cBhvr>
                                      <p:tavLst>
                                        <p:tav tm="0">
                                          <p:val>
                                            <p:strVal val="#ppt_x"/>
                                          </p:val>
                                        </p:tav>
                                        <p:tav tm="100000">
                                          <p:val>
                                            <p:strVal val="#ppt_x"/>
                                          </p:val>
                                        </p:tav>
                                      </p:tavLst>
                                    </p:anim>
                                    <p:anim calcmode="lin" valueType="num">
                                      <p:cBhvr additive="base">
                                        <p:cTn id="44" dur="500" fill="hold"/>
                                        <p:tgtEl>
                                          <p:spTgt spid="410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1136</Words>
  <Application>Microsoft Office PowerPoint</Application>
  <PresentationFormat>On-screen Show (4:3)</PresentationFormat>
  <Paragraphs>196</Paragraphs>
  <Slides>12</Slides>
  <Notes>12</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12</vt:i4>
      </vt:variant>
    </vt:vector>
  </HeadingPairs>
  <TitlesOfParts>
    <vt:vector size="16" baseType="lpstr">
      <vt:lpstr>Arial</vt:lpstr>
      <vt:lpstr>Calibri</vt:lpstr>
      <vt:lpstr>Thème Office</vt:lpstr>
      <vt:lpstr>1_Thème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Véronique</dc:creator>
  <cp:lastModifiedBy>Konstantine H</cp:lastModifiedBy>
  <cp:revision>16</cp:revision>
  <dcterms:created xsi:type="dcterms:W3CDTF">2013-04-12T10:11:36Z</dcterms:created>
  <dcterms:modified xsi:type="dcterms:W3CDTF">2017-10-18T08:15:44Z</dcterms:modified>
</cp:coreProperties>
</file>