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B5FB2-E5B2-5F49-826D-DF13E977F041}" v="130" dt="2019-11-25T19:01:34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1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19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1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70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39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91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2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33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C64F2-2C2E-4F54-AFB2-E58AF40A8E0D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F0EB-1778-4DB2-9B5E-D264F09C3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04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59203"/>
              </p:ext>
            </p:extLst>
          </p:nvPr>
        </p:nvGraphicFramePr>
        <p:xfrm>
          <a:off x="-14881" y="-23358"/>
          <a:ext cx="9158880" cy="68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381">
                  <a:extLst>
                    <a:ext uri="{9D8B030D-6E8A-4147-A177-3AD203B41FA5}">
                      <a16:colId xmlns:a16="http://schemas.microsoft.com/office/drawing/2014/main" val="2844637082"/>
                    </a:ext>
                  </a:extLst>
                </a:gridCol>
                <a:gridCol w="3233539">
                  <a:extLst>
                    <a:ext uri="{9D8B030D-6E8A-4147-A177-3AD203B41FA5}">
                      <a16:colId xmlns:a16="http://schemas.microsoft.com/office/drawing/2014/main" val="2196640673"/>
                    </a:ext>
                  </a:extLst>
                </a:gridCol>
                <a:gridCol w="3052960">
                  <a:extLst>
                    <a:ext uri="{9D8B030D-6E8A-4147-A177-3AD203B41FA5}">
                      <a16:colId xmlns:a16="http://schemas.microsoft.com/office/drawing/2014/main" val="4019118160"/>
                    </a:ext>
                  </a:extLst>
                </a:gridCol>
              </a:tblGrid>
              <a:tr h="228683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285836"/>
                  </a:ext>
                </a:extLst>
              </a:tr>
              <a:tr h="228683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1557437"/>
                  </a:ext>
                </a:extLst>
              </a:tr>
              <a:tr h="228683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19420"/>
                  </a:ext>
                </a:extLst>
              </a:tr>
            </a:tbl>
          </a:graphicData>
        </a:graphic>
      </p:graphicFrame>
      <p:sp>
        <p:nvSpPr>
          <p:cNvPr id="27" name="Pie 26"/>
          <p:cNvSpPr/>
          <p:nvPr/>
        </p:nvSpPr>
        <p:spPr>
          <a:xfrm>
            <a:off x="442926" y="86269"/>
            <a:ext cx="1266824" cy="1381125"/>
          </a:xfrm>
          <a:prstGeom prst="pie">
            <a:avLst>
              <a:gd name="adj1" fmla="val 2889916"/>
              <a:gd name="adj2" fmla="val 69196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Pie 24"/>
          <p:cNvSpPr/>
          <p:nvPr/>
        </p:nvSpPr>
        <p:spPr>
          <a:xfrm>
            <a:off x="442926" y="105687"/>
            <a:ext cx="1266824" cy="1381125"/>
          </a:xfrm>
          <a:prstGeom prst="pie">
            <a:avLst>
              <a:gd name="adj1" fmla="val 16157717"/>
              <a:gd name="adj2" fmla="val 281849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Pie 25"/>
          <p:cNvSpPr/>
          <p:nvPr/>
        </p:nvSpPr>
        <p:spPr>
          <a:xfrm>
            <a:off x="442926" y="94572"/>
            <a:ext cx="1237238" cy="1381125"/>
          </a:xfrm>
          <a:prstGeom prst="pie">
            <a:avLst>
              <a:gd name="adj1" fmla="val 6896172"/>
              <a:gd name="adj2" fmla="val 1629890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42926" y="94572"/>
            <a:ext cx="1266825" cy="1381125"/>
            <a:chOff x="114300" y="123825"/>
            <a:chExt cx="914400" cy="914400"/>
          </a:xfrm>
          <a:noFill/>
        </p:grpSpPr>
        <p:sp>
          <p:nvSpPr>
            <p:cNvPr id="4" name="Oval 3"/>
            <p:cNvSpPr/>
            <p:nvPr/>
          </p:nvSpPr>
          <p:spPr>
            <a:xfrm>
              <a:off x="114300" y="123825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>
              <a:endCxn id="4" idx="5"/>
            </p:cNvCxnSpPr>
            <p:nvPr/>
          </p:nvCxnSpPr>
          <p:spPr>
            <a:xfrm>
              <a:off x="571500" y="581025"/>
              <a:ext cx="323289" cy="323289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endCxn id="4" idx="0"/>
            </p:cNvCxnSpPr>
            <p:nvPr/>
          </p:nvCxnSpPr>
          <p:spPr>
            <a:xfrm flipV="1">
              <a:off x="562256" y="123825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400611" y="431427"/>
              <a:ext cx="299067" cy="335632"/>
            </a:xfrm>
            <a:prstGeom prst="arc">
              <a:avLst>
                <a:gd name="adj1" fmla="val 16200000"/>
                <a:gd name="adj2" fmla="val 1587999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131987" y="672212"/>
                <a:ext cx="6725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987" y="672212"/>
                <a:ext cx="672555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 rot="17033250">
                <a:off x="322083" y="568086"/>
                <a:ext cx="8454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𝐵𝑟𝑜𝑤𝑛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033250">
                <a:off x="322083" y="568086"/>
                <a:ext cx="845424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 flipH="1">
            <a:off x="770797" y="776832"/>
            <a:ext cx="285517" cy="624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69704" y="997858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704" y="997858"/>
                <a:ext cx="558743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799440" y="1164248"/>
                <a:ext cx="6540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𝑙𝑢𝑒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40" y="1164248"/>
                <a:ext cx="65402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328627" y="1495544"/>
            <a:ext cx="2117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4 people had Blue Eyes</a:t>
            </a:r>
          </a:p>
          <a:p>
            <a:r>
              <a:rPr lang="en-GB" sz="1600" dirty="0"/>
              <a:t>How many had Brown?</a:t>
            </a:r>
          </a:p>
          <a:p>
            <a:r>
              <a:rPr lang="en-GB" sz="1600" dirty="0"/>
              <a:t>How many had Green?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 rot="1911802">
                <a:off x="996818" y="276134"/>
                <a:ext cx="7845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𝐺𝑟𝑒𝑒𝑛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1802">
                <a:off x="996818" y="276134"/>
                <a:ext cx="784510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Pie 27"/>
          <p:cNvSpPr/>
          <p:nvPr/>
        </p:nvSpPr>
        <p:spPr>
          <a:xfrm>
            <a:off x="479008" y="2345166"/>
            <a:ext cx="1266824" cy="1381125"/>
          </a:xfrm>
          <a:prstGeom prst="pie">
            <a:avLst>
              <a:gd name="adj1" fmla="val 2889916"/>
              <a:gd name="adj2" fmla="val 69196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Pie 28"/>
          <p:cNvSpPr/>
          <p:nvPr/>
        </p:nvSpPr>
        <p:spPr>
          <a:xfrm>
            <a:off x="479008" y="2364584"/>
            <a:ext cx="1266824" cy="1381125"/>
          </a:xfrm>
          <a:prstGeom prst="pie">
            <a:avLst>
              <a:gd name="adj1" fmla="val 16157717"/>
              <a:gd name="adj2" fmla="val 281849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0" name="Pie 29"/>
          <p:cNvSpPr/>
          <p:nvPr/>
        </p:nvSpPr>
        <p:spPr>
          <a:xfrm>
            <a:off x="479008" y="2353469"/>
            <a:ext cx="1237238" cy="1381125"/>
          </a:xfrm>
          <a:prstGeom prst="pie">
            <a:avLst>
              <a:gd name="adj1" fmla="val 6896172"/>
              <a:gd name="adj2" fmla="val 1629890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79008" y="2353469"/>
            <a:ext cx="1266825" cy="1381125"/>
            <a:chOff x="114300" y="123825"/>
            <a:chExt cx="914400" cy="914400"/>
          </a:xfrm>
          <a:noFill/>
        </p:grpSpPr>
        <p:sp>
          <p:nvSpPr>
            <p:cNvPr id="32" name="Oval 31"/>
            <p:cNvSpPr/>
            <p:nvPr/>
          </p:nvSpPr>
          <p:spPr>
            <a:xfrm>
              <a:off x="114300" y="123825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3" name="Straight Connector 32"/>
            <p:cNvCxnSpPr>
              <a:endCxn id="32" idx="5"/>
            </p:cNvCxnSpPr>
            <p:nvPr/>
          </p:nvCxnSpPr>
          <p:spPr>
            <a:xfrm>
              <a:off x="571500" y="581025"/>
              <a:ext cx="323289" cy="323289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32" idx="0"/>
            </p:cNvCxnSpPr>
            <p:nvPr/>
          </p:nvCxnSpPr>
          <p:spPr>
            <a:xfrm flipV="1">
              <a:off x="562256" y="123825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Arc 34"/>
            <p:cNvSpPr/>
            <p:nvPr/>
          </p:nvSpPr>
          <p:spPr>
            <a:xfrm>
              <a:off x="400611" y="431427"/>
              <a:ext cx="299067" cy="335632"/>
            </a:xfrm>
            <a:prstGeom prst="arc">
              <a:avLst>
                <a:gd name="adj1" fmla="val 16200000"/>
                <a:gd name="adj2" fmla="val 1587999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1168069" y="2931109"/>
                <a:ext cx="6725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069" y="2931109"/>
                <a:ext cx="67255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 rot="17033250">
                <a:off x="358165" y="2826983"/>
                <a:ext cx="8454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𝐵𝑟𝑜𝑤𝑛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033250">
                <a:off x="358165" y="2826983"/>
                <a:ext cx="84542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 flipH="1">
            <a:off x="806879" y="3035729"/>
            <a:ext cx="285517" cy="624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905786" y="3237705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786" y="3237705"/>
                <a:ext cx="558743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835522" y="3404095"/>
                <a:ext cx="6540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𝑙𝑢𝑒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22" y="3404095"/>
                <a:ext cx="65402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364709" y="3754441"/>
            <a:ext cx="2244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9 people had Green Eyes</a:t>
            </a:r>
          </a:p>
          <a:p>
            <a:r>
              <a:rPr lang="en-GB" sz="1600" dirty="0"/>
              <a:t>How many had Blue?</a:t>
            </a:r>
          </a:p>
          <a:p>
            <a:r>
              <a:rPr lang="en-GB" sz="1600" dirty="0"/>
              <a:t>How many had Brown?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 rot="1911802">
                <a:off x="1032900" y="2535031"/>
                <a:ext cx="7845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𝐺𝑟𝑒𝑒𝑛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1802">
                <a:off x="1032900" y="2535031"/>
                <a:ext cx="78451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Pie 42"/>
          <p:cNvSpPr/>
          <p:nvPr/>
        </p:nvSpPr>
        <p:spPr>
          <a:xfrm>
            <a:off x="99418" y="4577812"/>
            <a:ext cx="1266824" cy="1381125"/>
          </a:xfrm>
          <a:prstGeom prst="pie">
            <a:avLst>
              <a:gd name="adj1" fmla="val 2889916"/>
              <a:gd name="adj2" fmla="val 691965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Pie 43"/>
          <p:cNvSpPr/>
          <p:nvPr/>
        </p:nvSpPr>
        <p:spPr>
          <a:xfrm>
            <a:off x="99418" y="4597230"/>
            <a:ext cx="1266824" cy="1381125"/>
          </a:xfrm>
          <a:prstGeom prst="pie">
            <a:avLst>
              <a:gd name="adj1" fmla="val 16157717"/>
              <a:gd name="adj2" fmla="val 281849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5" name="Pie 44"/>
          <p:cNvSpPr/>
          <p:nvPr/>
        </p:nvSpPr>
        <p:spPr>
          <a:xfrm>
            <a:off x="99418" y="4586115"/>
            <a:ext cx="1237238" cy="1381125"/>
          </a:xfrm>
          <a:prstGeom prst="pie">
            <a:avLst>
              <a:gd name="adj1" fmla="val 6896172"/>
              <a:gd name="adj2" fmla="val 1629890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99418" y="4586115"/>
            <a:ext cx="1266825" cy="1381125"/>
            <a:chOff x="114300" y="123825"/>
            <a:chExt cx="914400" cy="914400"/>
          </a:xfrm>
          <a:noFill/>
        </p:grpSpPr>
        <p:sp>
          <p:nvSpPr>
            <p:cNvPr id="47" name="Oval 46"/>
            <p:cNvSpPr/>
            <p:nvPr/>
          </p:nvSpPr>
          <p:spPr>
            <a:xfrm>
              <a:off x="114300" y="123825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Connector 47"/>
            <p:cNvCxnSpPr>
              <a:endCxn id="47" idx="5"/>
            </p:cNvCxnSpPr>
            <p:nvPr/>
          </p:nvCxnSpPr>
          <p:spPr>
            <a:xfrm>
              <a:off x="571500" y="581025"/>
              <a:ext cx="323289" cy="323289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47" idx="0"/>
            </p:cNvCxnSpPr>
            <p:nvPr/>
          </p:nvCxnSpPr>
          <p:spPr>
            <a:xfrm flipV="1">
              <a:off x="562256" y="123825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Arc 49"/>
            <p:cNvSpPr/>
            <p:nvPr/>
          </p:nvSpPr>
          <p:spPr>
            <a:xfrm>
              <a:off x="400611" y="431427"/>
              <a:ext cx="299067" cy="335632"/>
            </a:xfrm>
            <a:prstGeom prst="arc">
              <a:avLst>
                <a:gd name="adj1" fmla="val 16200000"/>
                <a:gd name="adj2" fmla="val 1587999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88479" y="5163755"/>
                <a:ext cx="6725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79" y="5163755"/>
                <a:ext cx="67255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 rot="17033250">
                <a:off x="-21425" y="5059629"/>
                <a:ext cx="8454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𝐵𝑟𝑜𝑤𝑛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033250">
                <a:off x="-21425" y="5059629"/>
                <a:ext cx="845424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 flipH="1">
            <a:off x="427289" y="5268375"/>
            <a:ext cx="285517" cy="6248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26196" y="5489401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96" y="5489401"/>
                <a:ext cx="558743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55932" y="5655791"/>
                <a:ext cx="6540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𝑙𝑢𝑒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32" y="5655791"/>
                <a:ext cx="654025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-14881" y="6006137"/>
            <a:ext cx="2406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How many had Green Eyes</a:t>
            </a:r>
          </a:p>
          <a:p>
            <a:r>
              <a:rPr lang="en-GB" sz="1600" dirty="0"/>
              <a:t>How many had Blue?</a:t>
            </a:r>
          </a:p>
          <a:p>
            <a:r>
              <a:rPr lang="en-GB" sz="1600" dirty="0"/>
              <a:t>How many had Brown?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911802">
                <a:off x="653310" y="4767677"/>
                <a:ext cx="7845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𝐺𝑟𝑒𝑒𝑛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1802">
                <a:off x="653310" y="4767677"/>
                <a:ext cx="784510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1484002" y="4626029"/>
            <a:ext cx="1499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eye colour of 72 people was recorded.</a:t>
            </a:r>
          </a:p>
        </p:txBody>
      </p:sp>
      <p:sp>
        <p:nvSpPr>
          <p:cNvPr id="107" name="Pie 106"/>
          <p:cNvSpPr/>
          <p:nvPr/>
        </p:nvSpPr>
        <p:spPr>
          <a:xfrm>
            <a:off x="3163955" y="2715404"/>
            <a:ext cx="1266421" cy="1370045"/>
          </a:xfrm>
          <a:prstGeom prst="pie">
            <a:avLst>
              <a:gd name="adj1" fmla="val 20003141"/>
              <a:gd name="adj2" fmla="val 162034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3156737" y="2695652"/>
            <a:ext cx="1266825" cy="1381125"/>
            <a:chOff x="114169" y="110748"/>
            <a:chExt cx="914400" cy="914400"/>
          </a:xfrm>
          <a:noFill/>
        </p:grpSpPr>
        <p:sp>
          <p:nvSpPr>
            <p:cNvPr id="109" name="Oval 108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0" name="Straight Connector 109"/>
            <p:cNvCxnSpPr/>
            <p:nvPr/>
          </p:nvCxnSpPr>
          <p:spPr>
            <a:xfrm flipV="1">
              <a:off x="571500" y="389826"/>
              <a:ext cx="419093" cy="191199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endCxn id="109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Arc 111"/>
            <p:cNvSpPr/>
            <p:nvPr/>
          </p:nvSpPr>
          <p:spPr>
            <a:xfrm>
              <a:off x="421676" y="393017"/>
              <a:ext cx="299067" cy="335632"/>
            </a:xfrm>
            <a:prstGeom prst="arc">
              <a:avLst>
                <a:gd name="adj1" fmla="val 16200000"/>
                <a:gd name="adj2" fmla="val 16143404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3707255" y="2713394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255" y="2713394"/>
                <a:ext cx="558743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769350" y="2869118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350" y="2869118"/>
                <a:ext cx="596830" cy="338554"/>
              </a:xfrm>
              <a:prstGeom prst="rect">
                <a:avLst/>
              </a:prstGeom>
              <a:blipFill>
                <a:blip r:embed="rId1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3397125" y="3699939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125" y="3699939"/>
                <a:ext cx="753924" cy="338554"/>
              </a:xfrm>
              <a:prstGeom prst="rect">
                <a:avLst/>
              </a:prstGeom>
              <a:blipFill>
                <a:blip r:embed="rId1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Pie 115"/>
          <p:cNvSpPr/>
          <p:nvPr/>
        </p:nvSpPr>
        <p:spPr>
          <a:xfrm>
            <a:off x="4623040" y="2729220"/>
            <a:ext cx="1266421" cy="1370045"/>
          </a:xfrm>
          <a:prstGeom prst="pie">
            <a:avLst>
              <a:gd name="adj1" fmla="val 38939"/>
              <a:gd name="adj2" fmla="val 162034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623040" y="2742920"/>
            <a:ext cx="1266824" cy="1381125"/>
            <a:chOff x="114169" y="110748"/>
            <a:chExt cx="914400" cy="914400"/>
          </a:xfrm>
          <a:noFill/>
        </p:grpSpPr>
        <p:sp>
          <p:nvSpPr>
            <p:cNvPr id="118" name="Oval 117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9" name="Straight Connector 118"/>
            <p:cNvCxnSpPr>
              <a:endCxn id="118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Arc 119"/>
            <p:cNvSpPr/>
            <p:nvPr/>
          </p:nvSpPr>
          <p:spPr>
            <a:xfrm>
              <a:off x="405032" y="391437"/>
              <a:ext cx="299067" cy="335632"/>
            </a:xfrm>
            <a:prstGeom prst="arc">
              <a:avLst>
                <a:gd name="adj1" fmla="val 21577276"/>
                <a:gd name="adj2" fmla="val 1657919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4856210" y="3723280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210" y="3723280"/>
                <a:ext cx="753924" cy="338554"/>
              </a:xfrm>
              <a:prstGeom prst="rect">
                <a:avLst/>
              </a:prstGeom>
              <a:blipFill>
                <a:blip r:embed="rId2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5288684" y="2923017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684" y="2923017"/>
                <a:ext cx="596830" cy="338554"/>
              </a:xfrm>
              <a:prstGeom prst="rect">
                <a:avLst/>
              </a:prstGeom>
              <a:blipFill>
                <a:blip r:embed="rId2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/>
          <p:cNvSpPr/>
          <p:nvPr/>
        </p:nvSpPr>
        <p:spPr>
          <a:xfrm>
            <a:off x="5252222" y="3261571"/>
            <a:ext cx="118656" cy="166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/>
          <p:cNvSpPr/>
          <p:nvPr/>
        </p:nvSpPr>
        <p:spPr>
          <a:xfrm>
            <a:off x="3040701" y="4009671"/>
            <a:ext cx="1281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School A has </a:t>
            </a:r>
          </a:p>
          <a:p>
            <a:r>
              <a:rPr lang="en-GB" sz="1600" dirty="0"/>
              <a:t>480 students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773784" y="4012789"/>
            <a:ext cx="1281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School B has </a:t>
            </a:r>
          </a:p>
          <a:p>
            <a:r>
              <a:rPr lang="en-GB" sz="1600" dirty="0"/>
              <a:t>520 students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3048867" y="2202287"/>
            <a:ext cx="3014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Which school has more right handed pupils?</a:t>
            </a:r>
          </a:p>
        </p:txBody>
      </p:sp>
      <p:sp>
        <p:nvSpPr>
          <p:cNvPr id="127" name="Pie 126"/>
          <p:cNvSpPr/>
          <p:nvPr/>
        </p:nvSpPr>
        <p:spPr>
          <a:xfrm>
            <a:off x="3220949" y="437382"/>
            <a:ext cx="1266421" cy="1370045"/>
          </a:xfrm>
          <a:prstGeom prst="pie">
            <a:avLst>
              <a:gd name="adj1" fmla="val 19036873"/>
              <a:gd name="adj2" fmla="val 16203424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8" name="Group 127"/>
          <p:cNvGrpSpPr/>
          <p:nvPr/>
        </p:nvGrpSpPr>
        <p:grpSpPr>
          <a:xfrm>
            <a:off x="3213731" y="417630"/>
            <a:ext cx="1266825" cy="1381125"/>
            <a:chOff x="114169" y="110748"/>
            <a:chExt cx="914400" cy="914400"/>
          </a:xfrm>
          <a:noFill/>
        </p:grpSpPr>
        <p:sp>
          <p:nvSpPr>
            <p:cNvPr id="129" name="Oval 128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1" name="Straight Connector 130"/>
            <p:cNvCxnSpPr>
              <a:endCxn id="129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Arc 131"/>
            <p:cNvSpPr/>
            <p:nvPr/>
          </p:nvSpPr>
          <p:spPr>
            <a:xfrm>
              <a:off x="421676" y="393017"/>
              <a:ext cx="299067" cy="335632"/>
            </a:xfrm>
            <a:prstGeom prst="arc">
              <a:avLst>
                <a:gd name="adj1" fmla="val 16200000"/>
                <a:gd name="adj2" fmla="val 16143404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3764249" y="435372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249" y="435372"/>
                <a:ext cx="558743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3755875" y="568723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875" y="568723"/>
                <a:ext cx="596830" cy="338554"/>
              </a:xfrm>
              <a:prstGeom prst="rect">
                <a:avLst/>
              </a:prstGeom>
              <a:blipFill>
                <a:blip r:embed="rId2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>
                <a:off x="3454119" y="1421917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119" y="1421917"/>
                <a:ext cx="753924" cy="338554"/>
              </a:xfrm>
              <a:prstGeom prst="rect">
                <a:avLst/>
              </a:prstGeom>
              <a:blipFill>
                <a:blip r:embed="rId2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Pie 135"/>
          <p:cNvSpPr/>
          <p:nvPr/>
        </p:nvSpPr>
        <p:spPr>
          <a:xfrm>
            <a:off x="4680034" y="451198"/>
            <a:ext cx="1266421" cy="1370045"/>
          </a:xfrm>
          <a:prstGeom prst="pie">
            <a:avLst>
              <a:gd name="adj1" fmla="val 20813480"/>
              <a:gd name="adj2" fmla="val 16203424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37" name="Group 136"/>
          <p:cNvGrpSpPr/>
          <p:nvPr/>
        </p:nvGrpSpPr>
        <p:grpSpPr>
          <a:xfrm>
            <a:off x="4680034" y="464898"/>
            <a:ext cx="1266824" cy="1381125"/>
            <a:chOff x="114169" y="110748"/>
            <a:chExt cx="914400" cy="914400"/>
          </a:xfrm>
          <a:noFill/>
        </p:grpSpPr>
        <p:sp>
          <p:nvSpPr>
            <p:cNvPr id="138" name="Oval 137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9" name="Straight Connector 138"/>
            <p:cNvCxnSpPr>
              <a:endCxn id="138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Arc 139"/>
            <p:cNvSpPr/>
            <p:nvPr/>
          </p:nvSpPr>
          <p:spPr>
            <a:xfrm>
              <a:off x="405032" y="391437"/>
              <a:ext cx="299067" cy="335632"/>
            </a:xfrm>
            <a:prstGeom prst="arc">
              <a:avLst>
                <a:gd name="adj1" fmla="val 16708882"/>
                <a:gd name="adj2" fmla="val 1657919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4913204" y="1445258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204" y="1445258"/>
                <a:ext cx="753924" cy="338554"/>
              </a:xfrm>
              <a:prstGeom prst="rect">
                <a:avLst/>
              </a:prstGeom>
              <a:blipFill>
                <a:blip r:embed="rId2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5345678" y="644995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678" y="644995"/>
                <a:ext cx="596830" cy="338554"/>
              </a:xfrm>
              <a:prstGeom prst="rect">
                <a:avLst/>
              </a:prstGeom>
              <a:blipFill>
                <a:blip r:embed="rId2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4" name="Rectangle 143"/>
          <p:cNvSpPr/>
          <p:nvPr/>
        </p:nvSpPr>
        <p:spPr>
          <a:xfrm>
            <a:off x="3097695" y="1731649"/>
            <a:ext cx="1281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School A has </a:t>
            </a:r>
          </a:p>
          <a:p>
            <a:r>
              <a:rPr lang="en-GB" sz="1600" dirty="0"/>
              <a:t>900 students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4830778" y="1734767"/>
            <a:ext cx="1366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School B has </a:t>
            </a:r>
          </a:p>
          <a:p>
            <a:r>
              <a:rPr lang="en-GB" sz="1600" dirty="0"/>
              <a:t>1080 students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3105861" y="-75735"/>
            <a:ext cx="3014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Which school has more right handed pupils?</a:t>
            </a:r>
          </a:p>
        </p:txBody>
      </p:sp>
      <p:sp>
        <p:nvSpPr>
          <p:cNvPr id="147" name="Pie 146"/>
          <p:cNvSpPr/>
          <p:nvPr/>
        </p:nvSpPr>
        <p:spPr>
          <a:xfrm>
            <a:off x="3151830" y="5021667"/>
            <a:ext cx="1266421" cy="1370045"/>
          </a:xfrm>
          <a:prstGeom prst="pie">
            <a:avLst>
              <a:gd name="adj1" fmla="val 20003141"/>
              <a:gd name="adj2" fmla="val 1620342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48" name="Group 147"/>
          <p:cNvGrpSpPr/>
          <p:nvPr/>
        </p:nvGrpSpPr>
        <p:grpSpPr>
          <a:xfrm>
            <a:off x="3144612" y="5001915"/>
            <a:ext cx="1266825" cy="1381125"/>
            <a:chOff x="114169" y="110748"/>
            <a:chExt cx="914400" cy="914400"/>
          </a:xfrm>
          <a:noFill/>
        </p:grpSpPr>
        <p:sp>
          <p:nvSpPr>
            <p:cNvPr id="149" name="Oval 148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571500" y="389826"/>
              <a:ext cx="419093" cy="191199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>
              <a:endCxn id="149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Arc 151"/>
            <p:cNvSpPr/>
            <p:nvPr/>
          </p:nvSpPr>
          <p:spPr>
            <a:xfrm>
              <a:off x="421676" y="393017"/>
              <a:ext cx="299067" cy="335632"/>
            </a:xfrm>
            <a:prstGeom prst="arc">
              <a:avLst>
                <a:gd name="adj1" fmla="val 16200000"/>
                <a:gd name="adj2" fmla="val 16143404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3695130" y="5019657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130" y="5019657"/>
                <a:ext cx="558743" cy="33855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3757225" y="5175381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225" y="5175381"/>
                <a:ext cx="596830" cy="338554"/>
              </a:xfrm>
              <a:prstGeom prst="rect">
                <a:avLst/>
              </a:prstGeom>
              <a:blipFill>
                <a:blip r:embed="rId2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3385000" y="6006202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000" y="6006202"/>
                <a:ext cx="753924" cy="338554"/>
              </a:xfrm>
              <a:prstGeom prst="rect">
                <a:avLst/>
              </a:prstGeom>
              <a:blipFill>
                <a:blip r:embed="rId29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Pie 155"/>
          <p:cNvSpPr/>
          <p:nvPr/>
        </p:nvSpPr>
        <p:spPr>
          <a:xfrm>
            <a:off x="4610915" y="5035483"/>
            <a:ext cx="1266421" cy="1370045"/>
          </a:xfrm>
          <a:prstGeom prst="pie">
            <a:avLst>
              <a:gd name="adj1" fmla="val 38939"/>
              <a:gd name="adj2" fmla="val 1620342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4610915" y="5049183"/>
            <a:ext cx="1266824" cy="1381125"/>
            <a:chOff x="114169" y="110748"/>
            <a:chExt cx="914400" cy="914400"/>
          </a:xfrm>
          <a:noFill/>
        </p:grpSpPr>
        <p:sp>
          <p:nvSpPr>
            <p:cNvPr id="158" name="Oval 157"/>
            <p:cNvSpPr/>
            <p:nvPr/>
          </p:nvSpPr>
          <p:spPr>
            <a:xfrm>
              <a:off x="114169" y="110748"/>
              <a:ext cx="914400" cy="914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9" name="Straight Connector 158"/>
            <p:cNvCxnSpPr>
              <a:endCxn id="158" idx="0"/>
            </p:cNvCxnSpPr>
            <p:nvPr/>
          </p:nvCxnSpPr>
          <p:spPr>
            <a:xfrm flipV="1">
              <a:off x="562125" y="110748"/>
              <a:ext cx="9244" cy="46616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Arc 159"/>
            <p:cNvSpPr/>
            <p:nvPr/>
          </p:nvSpPr>
          <p:spPr>
            <a:xfrm>
              <a:off x="405032" y="391437"/>
              <a:ext cx="299067" cy="335632"/>
            </a:xfrm>
            <a:prstGeom prst="arc">
              <a:avLst>
                <a:gd name="adj1" fmla="val 21577276"/>
                <a:gd name="adj2" fmla="val 1657919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/>
              <p:cNvSpPr txBox="1"/>
              <p:nvPr/>
            </p:nvSpPr>
            <p:spPr>
              <a:xfrm>
                <a:off x="4844085" y="6029543"/>
                <a:ext cx="753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1" name="TextBox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085" y="6029543"/>
                <a:ext cx="753924" cy="338554"/>
              </a:xfrm>
              <a:prstGeom prst="rect">
                <a:avLst/>
              </a:prstGeom>
              <a:blipFill>
                <a:blip r:embed="rId30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/>
              <p:cNvSpPr txBox="1"/>
              <p:nvPr/>
            </p:nvSpPr>
            <p:spPr>
              <a:xfrm>
                <a:off x="5276559" y="5229280"/>
                <a:ext cx="596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𝑒𝑓𝑡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2" name="TextBox 1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559" y="5229280"/>
                <a:ext cx="596830" cy="338554"/>
              </a:xfrm>
              <a:prstGeom prst="rect">
                <a:avLst/>
              </a:prstGeom>
              <a:blipFill>
                <a:blip r:embed="rId3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ectangle 162"/>
          <p:cNvSpPr/>
          <p:nvPr/>
        </p:nvSpPr>
        <p:spPr>
          <a:xfrm>
            <a:off x="5240097" y="5567834"/>
            <a:ext cx="118656" cy="166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/>
          <p:cNvSpPr/>
          <p:nvPr/>
        </p:nvSpPr>
        <p:spPr>
          <a:xfrm>
            <a:off x="3028575" y="6315934"/>
            <a:ext cx="16504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Yr. 7 has 18 left handed student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4543837" y="6319052"/>
            <a:ext cx="1579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Yr. 8 has 31 left handed students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3036742" y="4508550"/>
            <a:ext cx="3014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Which year has more right handed pupils?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/>
              <p:cNvSpPr txBox="1"/>
              <p:nvPr/>
            </p:nvSpPr>
            <p:spPr>
              <a:xfrm>
                <a:off x="5241012" y="492616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12" y="492616"/>
                <a:ext cx="558743" cy="338554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F336B09E-79AD-0640-9CF8-436E73D581CC}"/>
              </a:ext>
            </a:extLst>
          </p:cNvPr>
          <p:cNvSpPr/>
          <p:nvPr/>
        </p:nvSpPr>
        <p:spPr>
          <a:xfrm>
            <a:off x="6389019" y="190177"/>
            <a:ext cx="2486025" cy="23937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e 2">
            <a:extLst>
              <a:ext uri="{FF2B5EF4-FFF2-40B4-BE49-F238E27FC236}">
                <a16:creationId xmlns:a16="http://schemas.microsoft.com/office/drawing/2014/main" id="{7838E4D0-5EF0-4449-882F-991EFFD3D017}"/>
              </a:ext>
            </a:extLst>
          </p:cNvPr>
          <p:cNvSpPr/>
          <p:nvPr/>
        </p:nvSpPr>
        <p:spPr>
          <a:xfrm>
            <a:off x="6398418" y="190177"/>
            <a:ext cx="2486025" cy="2393731"/>
          </a:xfrm>
          <a:prstGeom prst="pie">
            <a:avLst>
              <a:gd name="adj1" fmla="val 10806834"/>
              <a:gd name="adj2" fmla="val 1764183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Pie 129">
            <a:extLst>
              <a:ext uri="{FF2B5EF4-FFF2-40B4-BE49-F238E27FC236}">
                <a16:creationId xmlns:a16="http://schemas.microsoft.com/office/drawing/2014/main" id="{F077616F-9223-D941-889F-2A8EEF35AEF5}"/>
              </a:ext>
            </a:extLst>
          </p:cNvPr>
          <p:cNvSpPr/>
          <p:nvPr/>
        </p:nvSpPr>
        <p:spPr>
          <a:xfrm>
            <a:off x="6407817" y="190176"/>
            <a:ext cx="2486025" cy="2393731"/>
          </a:xfrm>
          <a:prstGeom prst="pie">
            <a:avLst>
              <a:gd name="adj1" fmla="val 8796373"/>
              <a:gd name="adj2" fmla="val 1083483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3" name="Pie 142">
            <a:extLst>
              <a:ext uri="{FF2B5EF4-FFF2-40B4-BE49-F238E27FC236}">
                <a16:creationId xmlns:a16="http://schemas.microsoft.com/office/drawing/2014/main" id="{EA0A0371-499D-7245-BFB1-335EBE8FBF96}"/>
              </a:ext>
            </a:extLst>
          </p:cNvPr>
          <p:cNvSpPr/>
          <p:nvPr/>
        </p:nvSpPr>
        <p:spPr>
          <a:xfrm>
            <a:off x="6398418" y="182980"/>
            <a:ext cx="2486025" cy="2393731"/>
          </a:xfrm>
          <a:prstGeom prst="pie">
            <a:avLst>
              <a:gd name="adj1" fmla="val 1931918"/>
              <a:gd name="adj2" fmla="val 884143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7" name="Pie 166">
            <a:extLst>
              <a:ext uri="{FF2B5EF4-FFF2-40B4-BE49-F238E27FC236}">
                <a16:creationId xmlns:a16="http://schemas.microsoft.com/office/drawing/2014/main" id="{CEF40C9B-C8A9-F74C-B856-A0DB7C33C215}"/>
              </a:ext>
            </a:extLst>
          </p:cNvPr>
          <p:cNvSpPr/>
          <p:nvPr/>
        </p:nvSpPr>
        <p:spPr>
          <a:xfrm>
            <a:off x="6388616" y="182980"/>
            <a:ext cx="2486025" cy="2393731"/>
          </a:xfrm>
          <a:prstGeom prst="pie">
            <a:avLst>
              <a:gd name="adj1" fmla="val 20512953"/>
              <a:gd name="adj2" fmla="val 191527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427C047-3BE9-DD49-B973-4FC0C6C851BA}"/>
              </a:ext>
            </a:extLst>
          </p:cNvPr>
          <p:cNvSpPr/>
          <p:nvPr/>
        </p:nvSpPr>
        <p:spPr>
          <a:xfrm>
            <a:off x="7193629" y="922645"/>
            <a:ext cx="914400" cy="914400"/>
          </a:xfrm>
          <a:prstGeom prst="arc">
            <a:avLst>
              <a:gd name="adj1" fmla="val 16200000"/>
              <a:gd name="adj2" fmla="val 1604075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397390-261F-154E-8AF6-ABACC375C523}"/>
              </a:ext>
            </a:extLst>
          </p:cNvPr>
          <p:cNvSpPr txBox="1"/>
          <p:nvPr/>
        </p:nvSpPr>
        <p:spPr>
          <a:xfrm>
            <a:off x="6226829" y="2722794"/>
            <a:ext cx="26670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pie chart represents how I spent my Monday.</a:t>
            </a:r>
          </a:p>
          <a:p>
            <a:r>
              <a:rPr lang="en-US" dirty="0"/>
              <a:t>If I spent the same amount of time watching TV as I did visiting friends.</a:t>
            </a:r>
          </a:p>
          <a:p>
            <a:r>
              <a:rPr lang="en-US" dirty="0"/>
              <a:t>How long did I spend on each activity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78B2BA60-EE61-4E4E-8207-D0F13E9C7030}"/>
                  </a:ext>
                </a:extLst>
              </p:cNvPr>
              <p:cNvSpPr txBox="1"/>
              <p:nvPr/>
            </p:nvSpPr>
            <p:spPr>
              <a:xfrm>
                <a:off x="7415815" y="1844241"/>
                <a:ext cx="6725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78B2BA60-EE61-4E4E-8207-D0F13E9C7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815" y="1844241"/>
                <a:ext cx="672556" cy="33855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CC926B2-BC74-8F4A-9E37-4CDFDB3E4537}"/>
                  </a:ext>
                </a:extLst>
              </p:cNvPr>
              <p:cNvSpPr txBox="1"/>
              <p:nvPr/>
            </p:nvSpPr>
            <p:spPr>
              <a:xfrm>
                <a:off x="7047437" y="1332323"/>
                <a:ext cx="5587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CC926B2-BC74-8F4A-9E37-4CDFDB3E4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437" y="1332323"/>
                <a:ext cx="558743" cy="338554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E01018E-F34E-AF43-9F79-E50E07138F98}"/>
                  </a:ext>
                </a:extLst>
              </p:cNvPr>
              <p:cNvSpPr txBox="1"/>
              <p:nvPr/>
            </p:nvSpPr>
            <p:spPr>
              <a:xfrm>
                <a:off x="6838816" y="783178"/>
                <a:ext cx="6725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135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E01018E-F34E-AF43-9F79-E50E07138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816" y="783178"/>
                <a:ext cx="672556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D656690-2103-374A-8B3B-FF1C377E65F3}"/>
                  </a:ext>
                </a:extLst>
              </p:cNvPr>
              <p:cNvSpPr txBox="1"/>
              <p:nvPr/>
            </p:nvSpPr>
            <p:spPr>
              <a:xfrm>
                <a:off x="7226573" y="2096919"/>
                <a:ext cx="10826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𝑠𝑐h𝑜𝑜𝑙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D656690-2103-374A-8B3B-FF1C377E65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573" y="2096919"/>
                <a:ext cx="1082669" cy="338554"/>
              </a:xfrm>
              <a:prstGeom prst="rect">
                <a:avLst/>
              </a:prstGeom>
              <a:blipFill>
                <a:blip r:embed="rId3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6C2106C1-7FFC-9046-95EF-BF7CBD0003ED}"/>
                  </a:ext>
                </a:extLst>
              </p:cNvPr>
              <p:cNvSpPr txBox="1"/>
              <p:nvPr/>
            </p:nvSpPr>
            <p:spPr>
              <a:xfrm>
                <a:off x="6677141" y="507134"/>
                <a:ext cx="10329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𝑙𝑒𝑒𝑝𝑖𝑛𝑔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6C2106C1-7FFC-9046-95EF-BF7CBD000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141" y="507134"/>
                <a:ext cx="1032975" cy="338554"/>
              </a:xfrm>
              <a:prstGeom prst="rect">
                <a:avLst/>
              </a:prstGeom>
              <a:blipFill>
                <a:blip r:embed="rId3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TextBox 173">
            <a:extLst>
              <a:ext uri="{FF2B5EF4-FFF2-40B4-BE49-F238E27FC236}">
                <a16:creationId xmlns:a16="http://schemas.microsoft.com/office/drawing/2014/main" id="{27484168-62A6-7243-8D6F-C48A135D6787}"/>
              </a:ext>
            </a:extLst>
          </p:cNvPr>
          <p:cNvSpPr txBox="1"/>
          <p:nvPr/>
        </p:nvSpPr>
        <p:spPr>
          <a:xfrm>
            <a:off x="7906423" y="524771"/>
            <a:ext cx="8402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GB" sz="1600" b="0" dirty="0"/>
              <a:t>Visiting </a:t>
            </a:r>
          </a:p>
          <a:p>
            <a:pPr/>
            <a:r>
              <a:rPr lang="en-GB" sz="1600" b="0" dirty="0"/>
              <a:t>Friends</a:t>
            </a:r>
            <a:endParaRPr lang="en-GB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875A1FBA-CA5F-1843-938E-068E92420E29}"/>
                  </a:ext>
                </a:extLst>
              </p:cNvPr>
              <p:cNvSpPr txBox="1"/>
              <p:nvPr/>
            </p:nvSpPr>
            <p:spPr>
              <a:xfrm>
                <a:off x="8129322" y="1280065"/>
                <a:ext cx="4877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875A1FBA-CA5F-1843-938E-068E92420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322" y="1280065"/>
                <a:ext cx="487762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9D41AC6D-A1DD-AA46-9B2B-AEA55D6BE0F6}"/>
                  </a:ext>
                </a:extLst>
              </p:cNvPr>
              <p:cNvSpPr txBox="1"/>
              <p:nvPr/>
            </p:nvSpPr>
            <p:spPr>
              <a:xfrm>
                <a:off x="6088966" y="1344745"/>
                <a:ext cx="126220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𝑟𝑎𝑣𝑒𝑙𝑙𝑖𝑛𝑔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𝑤𝑜𝑟𝑘</m:t>
                    </m:r>
                  </m:oMath>
                </a14:m>
                <a:r>
                  <a:rPr lang="en-GB" sz="1600" b="0" dirty="0"/>
                  <a:t> </a:t>
                </a:r>
              </a:p>
            </p:txBody>
          </p:sp>
        </mc:Choice>
        <mc:Fallback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9D41AC6D-A1DD-AA46-9B2B-AEA55D6BE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966" y="1344745"/>
                <a:ext cx="1262205" cy="584775"/>
              </a:xfrm>
              <a:prstGeom prst="rect">
                <a:avLst/>
              </a:prstGeom>
              <a:blipFill>
                <a:blip r:embed="rId39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FB242E3-F731-DA43-ADE6-D68FBFA6F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297569"/>
              </p:ext>
            </p:extLst>
          </p:nvPr>
        </p:nvGraphicFramePr>
        <p:xfrm>
          <a:off x="6197434" y="4894049"/>
          <a:ext cx="2838462" cy="1794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691">
                  <a:extLst>
                    <a:ext uri="{9D8B030D-6E8A-4147-A177-3AD203B41FA5}">
                      <a16:colId xmlns:a16="http://schemas.microsoft.com/office/drawing/2014/main" val="2569409392"/>
                    </a:ext>
                  </a:extLst>
                </a:gridCol>
                <a:gridCol w="1177771">
                  <a:extLst>
                    <a:ext uri="{9D8B030D-6E8A-4147-A177-3AD203B41FA5}">
                      <a16:colId xmlns:a16="http://schemas.microsoft.com/office/drawing/2014/main" val="337611353"/>
                    </a:ext>
                  </a:extLst>
                </a:gridCol>
              </a:tblGrid>
              <a:tr h="35887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Sleeping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016070"/>
                  </a:ext>
                </a:extLst>
              </a:tr>
              <a:tr h="35887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Travelling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511397"/>
                  </a:ext>
                </a:extLst>
              </a:tr>
              <a:tr h="35887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At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11193"/>
                  </a:ext>
                </a:extLst>
              </a:tr>
              <a:tr h="35887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953896"/>
                  </a:ext>
                </a:extLst>
              </a:tr>
              <a:tr h="35887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Visiting Friends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062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927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10" ma:contentTypeDescription="Create a new document." ma:contentTypeScope="" ma:versionID="c862eee58797b01bf37490bb092c28f1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3b3ecac5da3722146f015b07ff265d02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5BD206-6853-4550-957F-699F6CADBF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43FA70-B9A2-491C-84AB-C743A51A4273}">
  <ds:schemaRefs>
    <ds:schemaRef ds:uri="http://schemas.microsoft.com/office/2006/documentManagement/types"/>
    <ds:schemaRef ds:uri="http://purl.org/dc/terms/"/>
    <ds:schemaRef ds:uri="http://www.w3.org/XML/1998/namespace"/>
    <ds:schemaRef ds:uri="c81e9e3d-467c-4f61-82b9-682188d4a895"/>
    <ds:schemaRef ds:uri="http://purl.org/dc/elements/1.1/"/>
    <ds:schemaRef ds:uri="http://schemas.microsoft.com/office/infopath/2007/PartnerControls"/>
    <ds:schemaRef ds:uri="98eff340-d4c8-42ef-ae25-89e39a86986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A8451DE-304E-4AB2-8147-835CA12E58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212</Words>
  <Application>Microsoft Macintosh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2019-11-25T11:18:46Z</dcterms:created>
  <dcterms:modified xsi:type="dcterms:W3CDTF">2019-11-25T19:04:45Z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