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5" r:id="rId3"/>
    <p:sldId id="266" r:id="rId4"/>
    <p:sldId id="256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7" autoAdjust="0"/>
    <p:restoredTop sz="94660"/>
  </p:normalViewPr>
  <p:slideViewPr>
    <p:cSldViewPr snapToGrid="0">
      <p:cViewPr varScale="1">
        <p:scale>
          <a:sx n="92" d="100"/>
          <a:sy n="92" d="100"/>
        </p:scale>
        <p:origin x="8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40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321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731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929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844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541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929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856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77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17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042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51C665C-01AC-A947-A880-F732503270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595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27B04DE-69F7-9E41-B8FC-2695E9F756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334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F0BCB58-0804-CA41-919B-9E96937900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614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85BEFDE-F867-254A-AE1F-4F9695CCDE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527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0B06A36-31CE-A449-A85C-9A930BD3F4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14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20DFB88-A6A7-904A-BF41-DCF5F80EB7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642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689D9ED-5ACE-924B-93FB-755196C310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093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7B4BF60-4129-CC4D-BE76-DF70AA26DF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1489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A8FDE5F-8A90-F343-A1BF-981C675F13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447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335C826-023F-B04D-BBDF-1945471F2F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1422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559438C-D32D-E74E-94C3-7995BF5FB8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2402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5AD15-04C7-4BEE-8084-FEA8E31907A1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9F788-D114-4EF5-BBDA-839CFCC7F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24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372FA3-F40F-8042-8263-329FBAEB704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7973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273048"/>
              </p:ext>
            </p:extLst>
          </p:nvPr>
        </p:nvGraphicFramePr>
        <p:xfrm>
          <a:off x="96985" y="2826326"/>
          <a:ext cx="11947236" cy="3906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412"/>
                <a:gridCol w="3982412"/>
                <a:gridCol w="3982412"/>
              </a:tblGrid>
              <a:tr h="548676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Find the length of the GREEN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line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1943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= (x – 5)(x + 3)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= (x – 2)(x + 6)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= (x + 5)(x + 3)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194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= (x + 2)(x + 6)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= (x + 5)(x – 3)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= (x + 2)(x – 6)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1943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= (x – 5)(x – 3)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= (x – 5)(x + 2)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= (x – 2)(x – 6)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1" name="Group 30"/>
          <p:cNvGrpSpPr/>
          <p:nvPr/>
        </p:nvGrpSpPr>
        <p:grpSpPr>
          <a:xfrm>
            <a:off x="7278907" y="-346369"/>
            <a:ext cx="4359057" cy="3075713"/>
            <a:chOff x="7937212" y="138540"/>
            <a:chExt cx="3963989" cy="2424553"/>
          </a:xfrm>
        </p:grpSpPr>
        <p:pic>
          <p:nvPicPr>
            <p:cNvPr id="32" name="Picture 3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71" t="33943" r="17188" b="37690"/>
            <a:stretch/>
          </p:blipFill>
          <p:spPr bwMode="auto">
            <a:xfrm>
              <a:off x="7937212" y="488029"/>
              <a:ext cx="3963989" cy="2075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3" name="Line 4"/>
            <p:cNvSpPr>
              <a:spLocks noChangeShapeType="1"/>
            </p:cNvSpPr>
            <p:nvPr/>
          </p:nvSpPr>
          <p:spPr bwMode="auto">
            <a:xfrm>
              <a:off x="7937212" y="1738740"/>
              <a:ext cx="3609977" cy="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36" name="Line 12"/>
            <p:cNvSpPr>
              <a:spLocks noChangeShapeType="1"/>
            </p:cNvSpPr>
            <p:nvPr/>
          </p:nvSpPr>
          <p:spPr bwMode="auto">
            <a:xfrm>
              <a:off x="10224800" y="1662540"/>
              <a:ext cx="0" cy="1524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37" name="Line 13"/>
            <p:cNvSpPr>
              <a:spLocks noChangeShapeType="1"/>
            </p:cNvSpPr>
            <p:nvPr/>
          </p:nvSpPr>
          <p:spPr bwMode="auto">
            <a:xfrm>
              <a:off x="9310400" y="1662540"/>
              <a:ext cx="0" cy="1524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auto">
            <a:xfrm>
              <a:off x="8756220" y="138540"/>
              <a:ext cx="1904206" cy="2057400"/>
            </a:xfrm>
            <a:custGeom>
              <a:avLst/>
              <a:gdLst>
                <a:gd name="T0" fmla="*/ 2286000 w 1440"/>
                <a:gd name="T1" fmla="*/ 0 h 2016"/>
                <a:gd name="T2" fmla="*/ 2133600 w 1440"/>
                <a:gd name="T3" fmla="*/ 1371600 h 2016"/>
                <a:gd name="T4" fmla="*/ 1676400 w 1440"/>
                <a:gd name="T5" fmla="*/ 2743200 h 2016"/>
                <a:gd name="T6" fmla="*/ 1219200 w 1440"/>
                <a:gd name="T7" fmla="*/ 3200400 h 2016"/>
                <a:gd name="T8" fmla="*/ 762000 w 1440"/>
                <a:gd name="T9" fmla="*/ 2743200 h 2016"/>
                <a:gd name="T10" fmla="*/ 304800 w 1440"/>
                <a:gd name="T11" fmla="*/ 1371600 h 2016"/>
                <a:gd name="T12" fmla="*/ 0 w 1440"/>
                <a:gd name="T13" fmla="*/ 0 h 20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0" h="2016">
                  <a:moveTo>
                    <a:pt x="1440" y="0"/>
                  </a:moveTo>
                  <a:cubicBezTo>
                    <a:pt x="1424" y="288"/>
                    <a:pt x="1408" y="576"/>
                    <a:pt x="1344" y="864"/>
                  </a:cubicBezTo>
                  <a:cubicBezTo>
                    <a:pt x="1280" y="1152"/>
                    <a:pt x="1152" y="1536"/>
                    <a:pt x="1056" y="1728"/>
                  </a:cubicBezTo>
                  <a:cubicBezTo>
                    <a:pt x="960" y="1920"/>
                    <a:pt x="864" y="2016"/>
                    <a:pt x="768" y="2016"/>
                  </a:cubicBezTo>
                  <a:cubicBezTo>
                    <a:pt x="672" y="2016"/>
                    <a:pt x="576" y="1920"/>
                    <a:pt x="480" y="1728"/>
                  </a:cubicBezTo>
                  <a:cubicBezTo>
                    <a:pt x="384" y="1536"/>
                    <a:pt x="272" y="1152"/>
                    <a:pt x="192" y="864"/>
                  </a:cubicBezTo>
                  <a:cubicBezTo>
                    <a:pt x="112" y="576"/>
                    <a:pt x="56" y="288"/>
                    <a:pt x="0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</p:grpSp>
      <p:cxnSp>
        <p:nvCxnSpPr>
          <p:cNvPr id="52" name="Straight Connector 51"/>
          <p:cNvCxnSpPr/>
          <p:nvPr/>
        </p:nvCxnSpPr>
        <p:spPr>
          <a:xfrm>
            <a:off x="8788953" y="1683595"/>
            <a:ext cx="100553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74072" y="318655"/>
            <a:ext cx="66932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Each graph below crosses the x axis twice like the diagram to the right</a:t>
            </a:r>
          </a:p>
          <a:p>
            <a:endParaRPr lang="en-US" sz="2400" dirty="0"/>
          </a:p>
          <a:p>
            <a:r>
              <a:rPr lang="en-US" sz="2400" dirty="0" smtClean="0"/>
              <a:t>Find the length of the GREEN line</a:t>
            </a:r>
          </a:p>
          <a:p>
            <a:r>
              <a:rPr lang="en-US" sz="2400" dirty="0" smtClean="0"/>
              <a:t>-this is the distance between the two x-intercepts. </a:t>
            </a:r>
            <a:endParaRPr lang="en-US" sz="2400" dirty="0"/>
          </a:p>
        </p:txBody>
      </p:sp>
      <p:sp>
        <p:nvSpPr>
          <p:cNvPr id="55" name="Line 4"/>
          <p:cNvSpPr>
            <a:spLocks noChangeShapeType="1"/>
          </p:cNvSpPr>
          <p:nvPr/>
        </p:nvSpPr>
        <p:spPr bwMode="auto">
          <a:xfrm flipH="1" flipV="1">
            <a:off x="7783421" y="96981"/>
            <a:ext cx="6825" cy="2632362"/>
          </a:xfrm>
          <a:prstGeom prst="line">
            <a:avLst/>
          </a:prstGeom>
          <a:noFill/>
          <a:ln w="38100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456657" y="166339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0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5341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5471" y="138540"/>
            <a:ext cx="4999330" cy="3075715"/>
            <a:chOff x="1752600" y="1219197"/>
            <a:chExt cx="4724402" cy="2514603"/>
          </a:xfrm>
        </p:grpSpPr>
        <p:pic>
          <p:nvPicPr>
            <p:cNvPr id="276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8" t="26041" r="46875" b="39584"/>
            <a:stretch/>
          </p:blipFill>
          <p:spPr bwMode="auto">
            <a:xfrm>
              <a:off x="1752600" y="1219199"/>
              <a:ext cx="4724402" cy="2514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7652" name="Line 4"/>
            <p:cNvSpPr>
              <a:spLocks noChangeShapeType="1"/>
            </p:cNvSpPr>
            <p:nvPr/>
          </p:nvSpPr>
          <p:spPr bwMode="auto">
            <a:xfrm flipV="1">
              <a:off x="1752600" y="3047999"/>
              <a:ext cx="4724402" cy="1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7653" name="Line 5"/>
            <p:cNvSpPr>
              <a:spLocks noChangeShapeType="1"/>
            </p:cNvSpPr>
            <p:nvPr/>
          </p:nvSpPr>
          <p:spPr bwMode="auto">
            <a:xfrm flipH="1" flipV="1">
              <a:off x="5825982" y="1219197"/>
              <a:ext cx="41418" cy="2514601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7654" name="Line 6"/>
            <p:cNvSpPr>
              <a:spLocks noChangeShapeType="1"/>
            </p:cNvSpPr>
            <p:nvPr/>
          </p:nvSpPr>
          <p:spPr bwMode="auto">
            <a:xfrm>
              <a:off x="4953000" y="2971800"/>
              <a:ext cx="0" cy="1524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>
              <a:off x="4038600" y="2971800"/>
              <a:ext cx="0" cy="1524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7656" name="Line 8"/>
            <p:cNvSpPr>
              <a:spLocks noChangeShapeType="1"/>
            </p:cNvSpPr>
            <p:nvPr/>
          </p:nvSpPr>
          <p:spPr bwMode="auto">
            <a:xfrm>
              <a:off x="3124200" y="2971800"/>
              <a:ext cx="0" cy="1524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7657" name="Line 9"/>
            <p:cNvSpPr>
              <a:spLocks noChangeShapeType="1"/>
            </p:cNvSpPr>
            <p:nvPr/>
          </p:nvSpPr>
          <p:spPr bwMode="auto">
            <a:xfrm>
              <a:off x="2209800" y="2971800"/>
              <a:ext cx="0" cy="1524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7666" name="Text Box 18"/>
            <p:cNvSpPr txBox="1">
              <a:spLocks noChangeArrowheads="1"/>
            </p:cNvSpPr>
            <p:nvPr/>
          </p:nvSpPr>
          <p:spPr bwMode="auto">
            <a:xfrm>
              <a:off x="4751388" y="3048000"/>
              <a:ext cx="45561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-2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27667" name="Text Box 19"/>
            <p:cNvSpPr txBox="1">
              <a:spLocks noChangeArrowheads="1"/>
            </p:cNvSpPr>
            <p:nvPr/>
          </p:nvSpPr>
          <p:spPr bwMode="auto">
            <a:xfrm>
              <a:off x="3836988" y="3048000"/>
              <a:ext cx="45561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-4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27668" name="Text Box 20"/>
            <p:cNvSpPr txBox="1">
              <a:spLocks noChangeArrowheads="1"/>
            </p:cNvSpPr>
            <p:nvPr/>
          </p:nvSpPr>
          <p:spPr bwMode="auto">
            <a:xfrm>
              <a:off x="2922588" y="3048000"/>
              <a:ext cx="45561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-6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27669" name="Text Box 21"/>
            <p:cNvSpPr txBox="1">
              <a:spLocks noChangeArrowheads="1"/>
            </p:cNvSpPr>
            <p:nvPr/>
          </p:nvSpPr>
          <p:spPr bwMode="auto">
            <a:xfrm>
              <a:off x="2057401" y="3048000"/>
              <a:ext cx="4556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-8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27670" name="Text Box 22"/>
            <p:cNvSpPr txBox="1">
              <a:spLocks noChangeArrowheads="1"/>
            </p:cNvSpPr>
            <p:nvPr/>
          </p:nvSpPr>
          <p:spPr bwMode="auto">
            <a:xfrm>
              <a:off x="5665788" y="2819400"/>
              <a:ext cx="35401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0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27671" name="Line 23"/>
            <p:cNvSpPr>
              <a:spLocks noChangeShapeType="1"/>
            </p:cNvSpPr>
            <p:nvPr/>
          </p:nvSpPr>
          <p:spPr bwMode="auto">
            <a:xfrm>
              <a:off x="5791200" y="3505200"/>
              <a:ext cx="152400" cy="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7679" name="Line 31"/>
            <p:cNvSpPr>
              <a:spLocks noChangeShapeType="1"/>
            </p:cNvSpPr>
            <p:nvPr/>
          </p:nvSpPr>
          <p:spPr bwMode="auto">
            <a:xfrm>
              <a:off x="5791200" y="2133600"/>
              <a:ext cx="152400" cy="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>
              <a:off x="5791200" y="2590800"/>
              <a:ext cx="152400" cy="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7685" name="Text Box 37"/>
            <p:cNvSpPr txBox="1">
              <a:spLocks noChangeArrowheads="1"/>
            </p:cNvSpPr>
            <p:nvPr/>
          </p:nvSpPr>
          <p:spPr bwMode="auto">
            <a:xfrm>
              <a:off x="5867401" y="3276600"/>
              <a:ext cx="4556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-1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27686" name="Text Box 38"/>
            <p:cNvSpPr txBox="1">
              <a:spLocks noChangeArrowheads="1"/>
            </p:cNvSpPr>
            <p:nvPr/>
          </p:nvSpPr>
          <p:spPr bwMode="auto">
            <a:xfrm>
              <a:off x="5894388" y="2362200"/>
              <a:ext cx="35401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1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27687" name="Text Box 39"/>
            <p:cNvSpPr txBox="1">
              <a:spLocks noChangeArrowheads="1"/>
            </p:cNvSpPr>
            <p:nvPr/>
          </p:nvSpPr>
          <p:spPr bwMode="auto">
            <a:xfrm>
              <a:off x="5867401" y="1905000"/>
              <a:ext cx="3540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2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27691" name="Freeform 44"/>
            <p:cNvSpPr>
              <a:spLocks/>
            </p:cNvSpPr>
            <p:nvPr/>
          </p:nvSpPr>
          <p:spPr bwMode="auto">
            <a:xfrm>
              <a:off x="3440546" y="1219198"/>
              <a:ext cx="1988994" cy="2286002"/>
            </a:xfrm>
            <a:custGeom>
              <a:avLst/>
              <a:gdLst>
                <a:gd name="T0" fmla="*/ 2286000 w 1440"/>
                <a:gd name="T1" fmla="*/ 0 h 2016"/>
                <a:gd name="T2" fmla="*/ 2133600 w 1440"/>
                <a:gd name="T3" fmla="*/ 1371600 h 2016"/>
                <a:gd name="T4" fmla="*/ 1676400 w 1440"/>
                <a:gd name="T5" fmla="*/ 2743200 h 2016"/>
                <a:gd name="T6" fmla="*/ 1219200 w 1440"/>
                <a:gd name="T7" fmla="*/ 3200400 h 2016"/>
                <a:gd name="T8" fmla="*/ 762000 w 1440"/>
                <a:gd name="T9" fmla="*/ 2743200 h 2016"/>
                <a:gd name="T10" fmla="*/ 304800 w 1440"/>
                <a:gd name="T11" fmla="*/ 1371600 h 2016"/>
                <a:gd name="T12" fmla="*/ 0 w 1440"/>
                <a:gd name="T13" fmla="*/ 0 h 20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0" h="2016">
                  <a:moveTo>
                    <a:pt x="1440" y="0"/>
                  </a:moveTo>
                  <a:cubicBezTo>
                    <a:pt x="1424" y="288"/>
                    <a:pt x="1408" y="576"/>
                    <a:pt x="1344" y="864"/>
                  </a:cubicBezTo>
                  <a:cubicBezTo>
                    <a:pt x="1280" y="1152"/>
                    <a:pt x="1152" y="1536"/>
                    <a:pt x="1056" y="1728"/>
                  </a:cubicBezTo>
                  <a:cubicBezTo>
                    <a:pt x="960" y="1920"/>
                    <a:pt x="864" y="2016"/>
                    <a:pt x="768" y="2016"/>
                  </a:cubicBezTo>
                  <a:cubicBezTo>
                    <a:pt x="672" y="2016"/>
                    <a:pt x="576" y="1920"/>
                    <a:pt x="480" y="1728"/>
                  </a:cubicBezTo>
                  <a:cubicBezTo>
                    <a:pt x="384" y="1536"/>
                    <a:pt x="272" y="1152"/>
                    <a:pt x="192" y="864"/>
                  </a:cubicBezTo>
                  <a:cubicBezTo>
                    <a:pt x="112" y="576"/>
                    <a:pt x="56" y="288"/>
                    <a:pt x="0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542144" y="138539"/>
            <a:ext cx="4359057" cy="3075714"/>
            <a:chOff x="7937212" y="138539"/>
            <a:chExt cx="3963989" cy="2424554"/>
          </a:xfrm>
        </p:grpSpPr>
        <p:pic>
          <p:nvPicPr>
            <p:cNvPr id="7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71" t="29166" r="17188" b="37690"/>
            <a:stretch/>
          </p:blipFill>
          <p:spPr bwMode="auto">
            <a:xfrm>
              <a:off x="7937212" y="138540"/>
              <a:ext cx="3963989" cy="2424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3" name="Line 4"/>
            <p:cNvSpPr>
              <a:spLocks noChangeShapeType="1"/>
            </p:cNvSpPr>
            <p:nvPr/>
          </p:nvSpPr>
          <p:spPr bwMode="auto">
            <a:xfrm>
              <a:off x="7937212" y="1738740"/>
              <a:ext cx="3609977" cy="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4" name="Line 5"/>
            <p:cNvSpPr>
              <a:spLocks noChangeShapeType="1"/>
            </p:cNvSpPr>
            <p:nvPr/>
          </p:nvSpPr>
          <p:spPr bwMode="auto">
            <a:xfrm flipH="1" flipV="1">
              <a:off x="8396000" y="138539"/>
              <a:ext cx="26987" cy="2424553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80" name="Line 11"/>
            <p:cNvSpPr>
              <a:spLocks noChangeShapeType="1"/>
            </p:cNvSpPr>
            <p:nvPr/>
          </p:nvSpPr>
          <p:spPr bwMode="auto">
            <a:xfrm>
              <a:off x="11139200" y="1662540"/>
              <a:ext cx="0" cy="1524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81" name="Line 12"/>
            <p:cNvSpPr>
              <a:spLocks noChangeShapeType="1"/>
            </p:cNvSpPr>
            <p:nvPr/>
          </p:nvSpPr>
          <p:spPr bwMode="auto">
            <a:xfrm>
              <a:off x="10224800" y="1662540"/>
              <a:ext cx="0" cy="1524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82" name="Line 13"/>
            <p:cNvSpPr>
              <a:spLocks noChangeShapeType="1"/>
            </p:cNvSpPr>
            <p:nvPr/>
          </p:nvSpPr>
          <p:spPr bwMode="auto">
            <a:xfrm>
              <a:off x="9310400" y="1662540"/>
              <a:ext cx="0" cy="1524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84" name="Text Box 15"/>
            <p:cNvSpPr txBox="1">
              <a:spLocks noChangeArrowheads="1"/>
            </p:cNvSpPr>
            <p:nvPr/>
          </p:nvSpPr>
          <p:spPr bwMode="auto">
            <a:xfrm>
              <a:off x="10937588" y="1738740"/>
              <a:ext cx="35401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6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85" name="Text Box 16"/>
            <p:cNvSpPr txBox="1">
              <a:spLocks noChangeArrowheads="1"/>
            </p:cNvSpPr>
            <p:nvPr/>
          </p:nvSpPr>
          <p:spPr bwMode="auto">
            <a:xfrm>
              <a:off x="10023188" y="1738740"/>
              <a:ext cx="35401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4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86" name="Text Box 17"/>
            <p:cNvSpPr txBox="1">
              <a:spLocks noChangeArrowheads="1"/>
            </p:cNvSpPr>
            <p:nvPr/>
          </p:nvSpPr>
          <p:spPr bwMode="auto">
            <a:xfrm>
              <a:off x="9158001" y="1738740"/>
              <a:ext cx="3540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2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91" name="Text Box 22"/>
            <p:cNvSpPr txBox="1">
              <a:spLocks noChangeArrowheads="1"/>
            </p:cNvSpPr>
            <p:nvPr/>
          </p:nvSpPr>
          <p:spPr bwMode="auto">
            <a:xfrm>
              <a:off x="8194388" y="1510140"/>
              <a:ext cx="35401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000000"/>
                  </a:solidFill>
                </a:rPr>
                <a:t>0</a:t>
              </a:r>
              <a:endParaRPr lang="en-GB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92" name="Line 23"/>
            <p:cNvSpPr>
              <a:spLocks noChangeShapeType="1"/>
            </p:cNvSpPr>
            <p:nvPr/>
          </p:nvSpPr>
          <p:spPr bwMode="auto">
            <a:xfrm>
              <a:off x="8319800" y="2195940"/>
              <a:ext cx="152400" cy="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99" name="Line 30"/>
            <p:cNvSpPr>
              <a:spLocks noChangeShapeType="1"/>
            </p:cNvSpPr>
            <p:nvPr/>
          </p:nvSpPr>
          <p:spPr bwMode="auto">
            <a:xfrm>
              <a:off x="8319800" y="367140"/>
              <a:ext cx="152400" cy="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00" name="Line 31"/>
            <p:cNvSpPr>
              <a:spLocks noChangeShapeType="1"/>
            </p:cNvSpPr>
            <p:nvPr/>
          </p:nvSpPr>
          <p:spPr bwMode="auto">
            <a:xfrm>
              <a:off x="8319800" y="824340"/>
              <a:ext cx="152400" cy="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01" name="Line 32"/>
            <p:cNvSpPr>
              <a:spLocks noChangeShapeType="1"/>
            </p:cNvSpPr>
            <p:nvPr/>
          </p:nvSpPr>
          <p:spPr bwMode="auto">
            <a:xfrm>
              <a:off x="8319800" y="1281540"/>
              <a:ext cx="152400" cy="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06" name="Text Box 37"/>
            <p:cNvSpPr txBox="1">
              <a:spLocks noChangeArrowheads="1"/>
            </p:cNvSpPr>
            <p:nvPr/>
          </p:nvSpPr>
          <p:spPr bwMode="auto">
            <a:xfrm>
              <a:off x="8396001" y="1967340"/>
              <a:ext cx="4556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-1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107" name="Text Box 38"/>
            <p:cNvSpPr txBox="1">
              <a:spLocks noChangeArrowheads="1"/>
            </p:cNvSpPr>
            <p:nvPr/>
          </p:nvSpPr>
          <p:spPr bwMode="auto">
            <a:xfrm>
              <a:off x="8422988" y="1052940"/>
              <a:ext cx="35401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1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108" name="Text Box 39"/>
            <p:cNvSpPr txBox="1">
              <a:spLocks noChangeArrowheads="1"/>
            </p:cNvSpPr>
            <p:nvPr/>
          </p:nvSpPr>
          <p:spPr bwMode="auto">
            <a:xfrm>
              <a:off x="8396001" y="595740"/>
              <a:ext cx="3540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2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109" name="Text Box 40"/>
            <p:cNvSpPr txBox="1">
              <a:spLocks noChangeArrowheads="1"/>
            </p:cNvSpPr>
            <p:nvPr/>
          </p:nvSpPr>
          <p:spPr bwMode="auto">
            <a:xfrm>
              <a:off x="8396001" y="138540"/>
              <a:ext cx="3540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3</a:t>
              </a: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112" name="Freeform 44"/>
            <p:cNvSpPr>
              <a:spLocks/>
            </p:cNvSpPr>
            <p:nvPr/>
          </p:nvSpPr>
          <p:spPr bwMode="auto">
            <a:xfrm>
              <a:off x="8756220" y="138540"/>
              <a:ext cx="1904206" cy="2057400"/>
            </a:xfrm>
            <a:custGeom>
              <a:avLst/>
              <a:gdLst>
                <a:gd name="T0" fmla="*/ 2286000 w 1440"/>
                <a:gd name="T1" fmla="*/ 0 h 2016"/>
                <a:gd name="T2" fmla="*/ 2133600 w 1440"/>
                <a:gd name="T3" fmla="*/ 1371600 h 2016"/>
                <a:gd name="T4" fmla="*/ 1676400 w 1440"/>
                <a:gd name="T5" fmla="*/ 2743200 h 2016"/>
                <a:gd name="T6" fmla="*/ 1219200 w 1440"/>
                <a:gd name="T7" fmla="*/ 3200400 h 2016"/>
                <a:gd name="T8" fmla="*/ 762000 w 1440"/>
                <a:gd name="T9" fmla="*/ 2743200 h 2016"/>
                <a:gd name="T10" fmla="*/ 304800 w 1440"/>
                <a:gd name="T11" fmla="*/ 1371600 h 2016"/>
                <a:gd name="T12" fmla="*/ 0 w 1440"/>
                <a:gd name="T13" fmla="*/ 0 h 20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0" h="2016">
                  <a:moveTo>
                    <a:pt x="1440" y="0"/>
                  </a:moveTo>
                  <a:cubicBezTo>
                    <a:pt x="1424" y="288"/>
                    <a:pt x="1408" y="576"/>
                    <a:pt x="1344" y="864"/>
                  </a:cubicBezTo>
                  <a:cubicBezTo>
                    <a:pt x="1280" y="1152"/>
                    <a:pt x="1152" y="1536"/>
                    <a:pt x="1056" y="1728"/>
                  </a:cubicBezTo>
                  <a:cubicBezTo>
                    <a:pt x="960" y="1920"/>
                    <a:pt x="864" y="2016"/>
                    <a:pt x="768" y="2016"/>
                  </a:cubicBezTo>
                  <a:cubicBezTo>
                    <a:pt x="672" y="2016"/>
                    <a:pt x="576" y="1920"/>
                    <a:pt x="480" y="1728"/>
                  </a:cubicBezTo>
                  <a:cubicBezTo>
                    <a:pt x="384" y="1536"/>
                    <a:pt x="272" y="1152"/>
                    <a:pt x="192" y="864"/>
                  </a:cubicBezTo>
                  <a:cubicBezTo>
                    <a:pt x="112" y="576"/>
                    <a:pt x="56" y="288"/>
                    <a:pt x="0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144" y="3273515"/>
            <a:ext cx="4441462" cy="33895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69" y="3295269"/>
            <a:ext cx="4999332" cy="33400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44801" y="4551503"/>
            <a:ext cx="2619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 = </a:t>
            </a:r>
            <a:r>
              <a:rPr lang="en-US" sz="2400" dirty="0"/>
              <a:t>–</a:t>
            </a:r>
            <a:r>
              <a:rPr lang="en-US" sz="2400" dirty="0" smtClean="0"/>
              <a:t>(x + 2)(x + 4)</a:t>
            </a:r>
            <a:endParaRPr lang="en-US" sz="2400" dirty="0"/>
          </a:p>
        </p:txBody>
      </p:sp>
      <p:sp>
        <p:nvSpPr>
          <p:cNvPr id="117" name="TextBox 116"/>
          <p:cNvSpPr txBox="1"/>
          <p:nvPr/>
        </p:nvSpPr>
        <p:spPr>
          <a:xfrm>
            <a:off x="5078373" y="3007816"/>
            <a:ext cx="2448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 = (x + 2)(x + 4)</a:t>
            </a:r>
            <a:endParaRPr lang="en-US" sz="2400" dirty="0"/>
          </a:p>
        </p:txBody>
      </p:sp>
      <p:sp>
        <p:nvSpPr>
          <p:cNvPr id="118" name="TextBox 117"/>
          <p:cNvSpPr txBox="1"/>
          <p:nvPr/>
        </p:nvSpPr>
        <p:spPr>
          <a:xfrm>
            <a:off x="5144801" y="5808024"/>
            <a:ext cx="2432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 = (</a:t>
            </a:r>
            <a:r>
              <a:rPr lang="en-US" sz="2400" smtClean="0"/>
              <a:t>x – </a:t>
            </a:r>
            <a:r>
              <a:rPr lang="en-US" sz="2400" dirty="0" smtClean="0"/>
              <a:t>2)(</a:t>
            </a:r>
            <a:r>
              <a:rPr lang="en-US" sz="2400" smtClean="0"/>
              <a:t>x – </a:t>
            </a:r>
            <a:r>
              <a:rPr lang="en-US" sz="2400" dirty="0" smtClean="0"/>
              <a:t>4)</a:t>
            </a:r>
            <a:endParaRPr lang="en-US" sz="2400" dirty="0"/>
          </a:p>
        </p:txBody>
      </p:sp>
      <p:sp>
        <p:nvSpPr>
          <p:cNvPr id="119" name="TextBox 118"/>
          <p:cNvSpPr txBox="1"/>
          <p:nvPr/>
        </p:nvSpPr>
        <p:spPr>
          <a:xfrm>
            <a:off x="5138036" y="1475799"/>
            <a:ext cx="2603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 = </a:t>
            </a:r>
            <a:r>
              <a:rPr lang="en-US" sz="2400" dirty="0"/>
              <a:t>–</a:t>
            </a:r>
            <a:r>
              <a:rPr lang="en-US" sz="2400" dirty="0" smtClean="0"/>
              <a:t>(x – 2)(x – 4)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389418" y="138539"/>
            <a:ext cx="2098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Match the equation with the graph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9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60020" y="228600"/>
            <a:ext cx="11870871" cy="6333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304800" y="4011613"/>
            <a:ext cx="5108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360363" y="401161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altLang="en-US" sz="2000" dirty="0" smtClean="0">
                <a:solidFill>
                  <a:srgbClr val="010066"/>
                </a:solidFill>
              </a:rPr>
              <a:t>0</a:t>
            </a:r>
            <a:endParaRPr lang="en-GB" altLang="en-US" sz="2000" dirty="0">
              <a:solidFill>
                <a:srgbClr val="010066"/>
              </a:solidFill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4941888" y="4011613"/>
            <a:ext cx="5196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altLang="en-US" sz="2000" dirty="0" smtClean="0">
                <a:solidFill>
                  <a:srgbClr val="010066"/>
                </a:solidFill>
              </a:rPr>
              <a:t>8m</a:t>
            </a:r>
            <a:endParaRPr lang="en-GB" altLang="en-US" sz="2000" dirty="0">
              <a:solidFill>
                <a:srgbClr val="010066"/>
              </a:solidFill>
            </a:endParaRPr>
          </a:p>
        </p:txBody>
      </p:sp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2625724" y="1262858"/>
            <a:ext cx="5196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altLang="en-US" sz="2000" dirty="0" smtClean="0">
                <a:solidFill>
                  <a:srgbClr val="010066"/>
                </a:solidFill>
              </a:rPr>
              <a:t>8m</a:t>
            </a:r>
            <a:endParaRPr lang="en-GB" altLang="en-US" sz="2000" dirty="0">
              <a:solidFill>
                <a:srgbClr val="010066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620486" y="1763485"/>
            <a:ext cx="4506685" cy="2248127"/>
          </a:xfrm>
          <a:custGeom>
            <a:avLst/>
            <a:gdLst>
              <a:gd name="connsiteX0" fmla="*/ 0 w 3396343"/>
              <a:gd name="connsiteY0" fmla="*/ 2237014 h 2237014"/>
              <a:gd name="connsiteX1" fmla="*/ 1714500 w 3396343"/>
              <a:gd name="connsiteY1" fmla="*/ 0 h 2237014"/>
              <a:gd name="connsiteX2" fmla="*/ 3396343 w 3396343"/>
              <a:gd name="connsiteY2" fmla="*/ 2237014 h 2237014"/>
              <a:gd name="connsiteX3" fmla="*/ 3396343 w 3396343"/>
              <a:gd name="connsiteY3" fmla="*/ 2237014 h 223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6343" h="2237014">
                <a:moveTo>
                  <a:pt x="0" y="2237014"/>
                </a:moveTo>
                <a:cubicBezTo>
                  <a:pt x="574221" y="1118507"/>
                  <a:pt x="1148443" y="0"/>
                  <a:pt x="1714500" y="0"/>
                </a:cubicBezTo>
                <a:cubicBezTo>
                  <a:pt x="2280557" y="0"/>
                  <a:pt x="3396343" y="2237014"/>
                  <a:pt x="3396343" y="2237014"/>
                </a:cubicBezTo>
                <a:lnTo>
                  <a:pt x="3396343" y="223701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5676900" y="394028"/>
            <a:ext cx="619397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water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sprinkler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used to water a lawn.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It creates a path modelled by the equation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= 0.5(4 – x)(4 + x)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Both scales on the graph are in metres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How far away does the water land from that water sprinkler?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the highest point the water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sprinkler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can reach?</a:t>
            </a:r>
          </a:p>
          <a:p>
            <a:pPr marL="457200" indent="-457200">
              <a:buAutoNum type="arabicParenR"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man, 1.7 metres tall is standing 0.5 metres from the water jet, will he be hit by the water jet?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8556" y="3288338"/>
            <a:ext cx="760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Water</a:t>
            </a:r>
          </a:p>
          <a:p>
            <a:pPr algn="ctr"/>
            <a:r>
              <a:rPr lang="en-GB" dirty="0" smtClean="0"/>
              <a:t> jet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92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60020" y="228600"/>
            <a:ext cx="11870871" cy="6333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08050"/>
            <a:ext cx="5068888" cy="508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Line 4"/>
          <p:cNvSpPr>
            <a:spLocks noChangeShapeType="1"/>
          </p:cNvSpPr>
          <p:nvPr/>
        </p:nvSpPr>
        <p:spPr bwMode="auto">
          <a:xfrm>
            <a:off x="2854325" y="908050"/>
            <a:ext cx="0" cy="502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304800" y="4011613"/>
            <a:ext cx="5108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047875" y="4011613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–1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484313" y="4011613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–2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922338" y="4011613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–3</a:t>
            </a: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360363" y="4011613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–4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554288" y="4011613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3248025" y="4011613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3811588" y="4011613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4376738" y="4011613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4941888" y="4011613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2413000" y="435610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–2</a:t>
            </a: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2413000" y="4918075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–4</a:t>
            </a:r>
          </a:p>
        </p:txBody>
      </p:sp>
      <p:sp>
        <p:nvSpPr>
          <p:cNvPr id="25" name="Text Box 17"/>
          <p:cNvSpPr txBox="1">
            <a:spLocks noChangeArrowheads="1"/>
          </p:cNvSpPr>
          <p:nvPr/>
        </p:nvSpPr>
        <p:spPr bwMode="auto">
          <a:xfrm>
            <a:off x="2413000" y="548005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–6</a:t>
            </a:r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2554288" y="3232150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2554288" y="2670175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2554288" y="2108200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2554288" y="1546225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2413000" y="98425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34" name="Freeform 33"/>
          <p:cNvSpPr/>
          <p:nvPr/>
        </p:nvSpPr>
        <p:spPr>
          <a:xfrm>
            <a:off x="620486" y="1763485"/>
            <a:ext cx="4506685" cy="2248127"/>
          </a:xfrm>
          <a:custGeom>
            <a:avLst/>
            <a:gdLst>
              <a:gd name="connsiteX0" fmla="*/ 0 w 3396343"/>
              <a:gd name="connsiteY0" fmla="*/ 2237014 h 2237014"/>
              <a:gd name="connsiteX1" fmla="*/ 1714500 w 3396343"/>
              <a:gd name="connsiteY1" fmla="*/ 0 h 2237014"/>
              <a:gd name="connsiteX2" fmla="*/ 3396343 w 3396343"/>
              <a:gd name="connsiteY2" fmla="*/ 2237014 h 2237014"/>
              <a:gd name="connsiteX3" fmla="*/ 3396343 w 3396343"/>
              <a:gd name="connsiteY3" fmla="*/ 2237014 h 223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6343" h="2237014">
                <a:moveTo>
                  <a:pt x="0" y="2237014"/>
                </a:moveTo>
                <a:cubicBezTo>
                  <a:pt x="574221" y="1118507"/>
                  <a:pt x="1148443" y="0"/>
                  <a:pt x="1714500" y="0"/>
                </a:cubicBezTo>
                <a:cubicBezTo>
                  <a:pt x="2280557" y="0"/>
                  <a:pt x="3396343" y="2237014"/>
                  <a:pt x="3396343" y="2237014"/>
                </a:cubicBezTo>
                <a:lnTo>
                  <a:pt x="3396343" y="223701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76900" y="560288"/>
            <a:ext cx="619397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water </a:t>
            </a:r>
            <a:r>
              <a:rPr lang="en-GB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sprinkler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used to water a lawn.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creates a path modelled by the equation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 = 0.5(4 – x)(4 + x)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Both scales on the graph are in metres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furthest distance the water can reach from the water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sprinkler?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highest point the water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sprinkler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reach?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man, 1.7 metres tall is standing 0.5 metres from the water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sprinkler,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he be hit by the water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sprinkler?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8668" y="3427574"/>
            <a:ext cx="235587" cy="274477"/>
            <a:chOff x="2854325" y="-708817"/>
            <a:chExt cx="235587" cy="274477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2854325" y="-708660"/>
              <a:ext cx="208915" cy="2743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2854325" y="-708817"/>
              <a:ext cx="235587" cy="2744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108556" y="3288338"/>
            <a:ext cx="760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Water</a:t>
            </a:r>
          </a:p>
          <a:p>
            <a:pPr algn="ctr"/>
            <a:r>
              <a:rPr lang="en-GB" dirty="0" smtClean="0"/>
              <a:t> jet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41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60020" y="228600"/>
            <a:ext cx="11870871" cy="6333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304800" y="4011613"/>
            <a:ext cx="5108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956112" y="401161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4941888" y="4011613"/>
            <a:ext cx="508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2000" noProof="0" dirty="0" smtClean="0">
                <a:solidFill>
                  <a:srgbClr val="010066"/>
                </a:solidFill>
                <a:latin typeface="Calibri" panose="020F0502020204030204"/>
              </a:rPr>
              <a:t>7.5</a:t>
            </a:r>
            <a:endParaRPr kumimoji="0" lang="en-GB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1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620486" y="1763485"/>
            <a:ext cx="4506685" cy="2248127"/>
          </a:xfrm>
          <a:custGeom>
            <a:avLst/>
            <a:gdLst>
              <a:gd name="connsiteX0" fmla="*/ 0 w 3396343"/>
              <a:gd name="connsiteY0" fmla="*/ 2237014 h 2237014"/>
              <a:gd name="connsiteX1" fmla="*/ 1714500 w 3396343"/>
              <a:gd name="connsiteY1" fmla="*/ 0 h 2237014"/>
              <a:gd name="connsiteX2" fmla="*/ 3396343 w 3396343"/>
              <a:gd name="connsiteY2" fmla="*/ 2237014 h 2237014"/>
              <a:gd name="connsiteX3" fmla="*/ 3396343 w 3396343"/>
              <a:gd name="connsiteY3" fmla="*/ 2237014 h 223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6343" h="2237014">
                <a:moveTo>
                  <a:pt x="0" y="2237014"/>
                </a:moveTo>
                <a:cubicBezTo>
                  <a:pt x="574221" y="1118507"/>
                  <a:pt x="1148443" y="0"/>
                  <a:pt x="1714500" y="0"/>
                </a:cubicBezTo>
                <a:cubicBezTo>
                  <a:pt x="2280557" y="0"/>
                  <a:pt x="3396343" y="2237014"/>
                  <a:pt x="3396343" y="2237014"/>
                </a:cubicBezTo>
                <a:lnTo>
                  <a:pt x="3396343" y="2237014"/>
                </a:lnTo>
              </a:path>
            </a:pathLst>
          </a:cu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8101" y="624745"/>
            <a:ext cx="61939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water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sprinkler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used to water a lawn. </a:t>
            </a:r>
            <a:r>
              <a:rPr lang="en-GB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water is released from a pump ‘h’ metres from the ground. It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lands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7.5m from where it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released.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creates a path modelled by the equation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 = 0.5(4 – x)(4 + x)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Both scales on the graph are in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‘h’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highest point the water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sprinkler can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reach?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0486" y="2491740"/>
            <a:ext cx="486547" cy="1519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620782" y="1751861"/>
            <a:ext cx="4506685" cy="2248127"/>
          </a:xfrm>
          <a:custGeom>
            <a:avLst/>
            <a:gdLst>
              <a:gd name="connsiteX0" fmla="*/ 0 w 3396343"/>
              <a:gd name="connsiteY0" fmla="*/ 2237014 h 2237014"/>
              <a:gd name="connsiteX1" fmla="*/ 1714500 w 3396343"/>
              <a:gd name="connsiteY1" fmla="*/ 0 h 2237014"/>
              <a:gd name="connsiteX2" fmla="*/ 3396343 w 3396343"/>
              <a:gd name="connsiteY2" fmla="*/ 2237014 h 2237014"/>
              <a:gd name="connsiteX3" fmla="*/ 3396343 w 3396343"/>
              <a:gd name="connsiteY3" fmla="*/ 2237014 h 223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6343" h="2237014">
                <a:moveTo>
                  <a:pt x="0" y="2237014"/>
                </a:moveTo>
                <a:cubicBezTo>
                  <a:pt x="574221" y="1118507"/>
                  <a:pt x="1148443" y="0"/>
                  <a:pt x="1714500" y="0"/>
                </a:cubicBezTo>
                <a:cubicBezTo>
                  <a:pt x="2280557" y="0"/>
                  <a:pt x="3396343" y="2237014"/>
                  <a:pt x="3396343" y="2237014"/>
                </a:cubicBezTo>
                <a:lnTo>
                  <a:pt x="3396343" y="2237014"/>
                </a:ln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Arrow Connector 3"/>
          <p:cNvCxnSpPr>
            <a:endCxn id="22" idx="1"/>
          </p:cNvCxnSpPr>
          <p:nvPr/>
        </p:nvCxnSpPr>
        <p:spPr>
          <a:xfrm>
            <a:off x="1107033" y="4210050"/>
            <a:ext cx="3834855" cy="161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107033" y="3395265"/>
            <a:ext cx="0" cy="60472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0662" y="354306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593472" y="2692589"/>
            <a:ext cx="760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Water</a:t>
            </a:r>
          </a:p>
          <a:p>
            <a:pPr algn="ctr"/>
            <a:r>
              <a:rPr lang="en-GB" dirty="0" smtClean="0"/>
              <a:t> jet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890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60020" y="228600"/>
            <a:ext cx="11870871" cy="6333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304800" y="4011613"/>
            <a:ext cx="5108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4941888" y="4011613"/>
            <a:ext cx="508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7.5</a:t>
            </a:r>
          </a:p>
        </p:txBody>
      </p:sp>
      <p:sp>
        <p:nvSpPr>
          <p:cNvPr id="33" name="Line 5"/>
          <p:cNvSpPr>
            <a:spLocks noChangeShapeType="1"/>
          </p:cNvSpPr>
          <p:nvPr/>
        </p:nvSpPr>
        <p:spPr bwMode="auto">
          <a:xfrm>
            <a:off x="304800" y="4011613"/>
            <a:ext cx="5108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817566" y="401161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39" name="Freeform 38"/>
          <p:cNvSpPr/>
          <p:nvPr/>
        </p:nvSpPr>
        <p:spPr>
          <a:xfrm>
            <a:off x="620486" y="1763485"/>
            <a:ext cx="4506685" cy="2248127"/>
          </a:xfrm>
          <a:custGeom>
            <a:avLst/>
            <a:gdLst>
              <a:gd name="connsiteX0" fmla="*/ 0 w 3396343"/>
              <a:gd name="connsiteY0" fmla="*/ 2237014 h 2237014"/>
              <a:gd name="connsiteX1" fmla="*/ 1714500 w 3396343"/>
              <a:gd name="connsiteY1" fmla="*/ 0 h 2237014"/>
              <a:gd name="connsiteX2" fmla="*/ 3396343 w 3396343"/>
              <a:gd name="connsiteY2" fmla="*/ 2237014 h 2237014"/>
              <a:gd name="connsiteX3" fmla="*/ 3396343 w 3396343"/>
              <a:gd name="connsiteY3" fmla="*/ 2237014 h 223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6343" h="2237014">
                <a:moveTo>
                  <a:pt x="0" y="2237014"/>
                </a:moveTo>
                <a:cubicBezTo>
                  <a:pt x="574221" y="1118507"/>
                  <a:pt x="1148443" y="0"/>
                  <a:pt x="1714500" y="0"/>
                </a:cubicBezTo>
                <a:cubicBezTo>
                  <a:pt x="2280557" y="0"/>
                  <a:pt x="3396343" y="2237014"/>
                  <a:pt x="3396343" y="2237014"/>
                </a:cubicBezTo>
                <a:lnTo>
                  <a:pt x="3396343" y="2237014"/>
                </a:lnTo>
              </a:path>
            </a:pathLst>
          </a:cu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20486" y="2491740"/>
            <a:ext cx="486547" cy="1519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620782" y="1751861"/>
            <a:ext cx="4506685" cy="2248127"/>
          </a:xfrm>
          <a:custGeom>
            <a:avLst/>
            <a:gdLst>
              <a:gd name="connsiteX0" fmla="*/ 0 w 3396343"/>
              <a:gd name="connsiteY0" fmla="*/ 2237014 h 2237014"/>
              <a:gd name="connsiteX1" fmla="*/ 1714500 w 3396343"/>
              <a:gd name="connsiteY1" fmla="*/ 0 h 2237014"/>
              <a:gd name="connsiteX2" fmla="*/ 3396343 w 3396343"/>
              <a:gd name="connsiteY2" fmla="*/ 2237014 h 2237014"/>
              <a:gd name="connsiteX3" fmla="*/ 3396343 w 3396343"/>
              <a:gd name="connsiteY3" fmla="*/ 2237014 h 223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6343" h="2237014">
                <a:moveTo>
                  <a:pt x="0" y="2237014"/>
                </a:moveTo>
                <a:cubicBezTo>
                  <a:pt x="574221" y="1118507"/>
                  <a:pt x="1148443" y="0"/>
                  <a:pt x="1714500" y="0"/>
                </a:cubicBezTo>
                <a:cubicBezTo>
                  <a:pt x="2280557" y="0"/>
                  <a:pt x="3396343" y="2237014"/>
                  <a:pt x="3396343" y="2237014"/>
                </a:cubicBezTo>
                <a:lnTo>
                  <a:pt x="3396343" y="2237014"/>
                </a:ln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107033" y="4210050"/>
            <a:ext cx="3834855" cy="161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1107033" y="3395265"/>
            <a:ext cx="0" cy="60472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60662" y="354306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</a:t>
            </a:r>
            <a:endParaRPr lang="en-GB" dirty="0"/>
          </a:p>
        </p:txBody>
      </p:sp>
      <p:sp>
        <p:nvSpPr>
          <p:cNvPr id="46" name="Line 4"/>
          <p:cNvSpPr>
            <a:spLocks noChangeShapeType="1"/>
          </p:cNvSpPr>
          <p:nvPr/>
        </p:nvSpPr>
        <p:spPr bwMode="auto">
          <a:xfrm>
            <a:off x="1060662" y="880665"/>
            <a:ext cx="0" cy="502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57998" y="2291685"/>
            <a:ext cx="760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Water</a:t>
            </a:r>
          </a:p>
          <a:p>
            <a:pPr algn="ctr"/>
            <a:r>
              <a:rPr lang="en-GB" dirty="0" smtClean="0"/>
              <a:t> jet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5768101" y="624745"/>
            <a:ext cx="61939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water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sprinkler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used to water a lawn. </a:t>
            </a:r>
            <a:r>
              <a:rPr lang="en-GB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water is released from a pump ‘h’ metres from the ground. It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lands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7.5m from where it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released.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creates a path modelled by the equation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 = 0.5(4 – x)(4 + x)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Both scales on the graph are in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‘h’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highest point the water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sprinkler can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reach?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81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571</Words>
  <Application>Microsoft Macintosh PowerPoint</Application>
  <PresentationFormat>Widescreen</PresentationFormat>
  <Paragraphs>114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 Light</vt:lpstr>
      <vt:lpstr>Arial</vt:lpstr>
      <vt:lpstr>Calibri</vt:lpstr>
      <vt:lpstr>Office Theme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15</cp:revision>
  <dcterms:created xsi:type="dcterms:W3CDTF">2018-02-26T11:02:59Z</dcterms:created>
  <dcterms:modified xsi:type="dcterms:W3CDTF">2018-02-26T20:38:45Z</dcterms:modified>
</cp:coreProperties>
</file>