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57" r:id="rId4"/>
    <p:sldId id="261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F2"/>
    <a:srgbClr val="FFFFD5"/>
    <a:srgbClr val="FFF3F7"/>
    <a:srgbClr val="FF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5"/>
    <p:restoredTop sz="94620"/>
  </p:normalViewPr>
  <p:slideViewPr>
    <p:cSldViewPr snapToGrid="0" snapToObjects="1">
      <p:cViewPr>
        <p:scale>
          <a:sx n="60" d="100"/>
          <a:sy n="60" d="100"/>
        </p:scale>
        <p:origin x="16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EE11-D14C-9242-9921-C5D3F7AD5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5B2ACA-6057-AD45-9412-ABBB46951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64F3F-6083-474C-A77B-82444CE33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8E24-C4AC-A047-82E6-AA13BA495D7C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88D55-3B33-C64C-AD67-3D71D321C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A3FDB-8FAD-5D4B-859A-F107A1C69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57565-4C3E-1644-BF12-A6373B2F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857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D1D5B-0DDE-1847-8836-05EAED309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0CFD1-B9CC-6A42-84C2-E44028266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400AD-A327-0A41-A128-295DD773B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8E24-C4AC-A047-82E6-AA13BA495D7C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A4246-A914-CE4F-9D59-5B3029A98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44EBF-8CE5-6846-AC58-7CA6BA7CE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57565-4C3E-1644-BF12-A6373B2F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11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3D301-4F3C-2741-B8C1-126F7A663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DF751-B3DA-B842-B333-E69B9184D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51C0B-A499-C846-9F6A-B1BC794A8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8E24-C4AC-A047-82E6-AA13BA495D7C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E3C03-F13C-F643-B4F6-14D65BF24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BD246-2A37-1B42-8581-706B91767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57565-4C3E-1644-BF12-A6373B2F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232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D1D31-55CA-AC47-A768-0EAFFF1AC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956D7-AC02-884F-AAC2-D469DE40DD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BEE3FC-EB50-7F4B-8CA8-D3474FDE5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C6317-3258-1F4B-B424-A2F698311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8E24-C4AC-A047-82E6-AA13BA495D7C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B1A97C-D857-9640-9AE9-AFC1C67CC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7C929-F47F-834B-92AC-A6013830E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57565-4C3E-1644-BF12-A6373B2F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20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25A4B-2F35-6447-8371-8D7F8D75C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B95EDC-F35C-3C4A-AC4D-AE3711FB4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CC6AE-162A-7F48-AD37-0D1D6EE2B3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81CF87-A823-AD46-8381-8E4E472F90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89EBCF-0F35-6344-9BC3-6B3F9677D8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9737DA-833E-6F44-989D-2071CEB63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8E24-C4AC-A047-82E6-AA13BA495D7C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E84721-C70A-7F4B-8BCF-AA1329417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06A51F-76C5-5141-AAE8-E9E8D37C9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57565-4C3E-1644-BF12-A6373B2F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63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393E9-582B-DA43-9867-84220E3FB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337901-BAA1-5049-B87E-1C12D4095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8E24-C4AC-A047-82E6-AA13BA495D7C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98A2AC-9127-B443-A0AB-FE48AFC3D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36284D-06B2-3B41-913F-AA4183759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57565-4C3E-1644-BF12-A6373B2F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2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2920A1-E14F-484D-AB3B-F1D5AFE55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8E24-C4AC-A047-82E6-AA13BA495D7C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BC61CE-EF63-2940-8356-E49BDCAB4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EFF01F-94BB-564F-A068-A30EF65D0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57565-4C3E-1644-BF12-A6373B2F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15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1A030-3DEC-6248-90AC-9BCFDAE88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7DB8B-468F-3D40-961B-2F3FB2CA2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FFF17-3ED7-A84C-BF78-D01AD6599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655F34-F7F5-7940-9120-64E401C6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8E24-C4AC-A047-82E6-AA13BA495D7C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3C744D-2906-AC4D-8B53-A1BBE4767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D2713-A1F4-9840-915E-4A7D24515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57565-4C3E-1644-BF12-A6373B2F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33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7441D-68FF-1741-BAA3-CB3899AB9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4968AB-2ABA-784E-A7CF-878A7ED7C9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5B4E6-FB8E-D64D-8DB9-C229C2CA1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656E2-24DC-9041-914F-019E8DCC5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8E24-C4AC-A047-82E6-AA13BA495D7C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46F9DC-787F-C741-ABF1-ABDF7AB9F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0E88E-EBCC-7342-B668-AC593B69B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57565-4C3E-1644-BF12-A6373B2F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703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31D64-5F79-EA42-ABB8-B98EF9031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620699-E317-8145-AFCB-A2F70C06F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AFA0B-BBCC-6749-80DD-3396B8CAE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8E24-C4AC-A047-82E6-AA13BA495D7C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5468A-0823-0842-9E6A-6785B73FE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78881-A7B2-9642-A125-EE17C67B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57565-4C3E-1644-BF12-A6373B2F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789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40E55D-75CF-4244-97AF-EA22F643F5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51D8FB-7161-1846-9C1D-A56349FD6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29563-DB8F-D64F-BF74-D28327E39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8E24-C4AC-A047-82E6-AA13BA495D7C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27242-4E22-9A4B-9906-AB05858B8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2D9FD-9E6A-8248-957E-307EE4C2F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57565-4C3E-1644-BF12-A6373B2F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011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C3B2EE-A16B-FE40-ACE2-F68E3A39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250CE7-9B69-5D4D-ACDB-E88BEBBC9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D6AF1-D28E-EB49-B9C7-F56D86746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B8E24-C4AC-A047-82E6-AA13BA495D7C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E591E-A097-4C46-B184-2AC556502E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5D675-3917-4D4F-9F60-A287553BC7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57565-4C3E-1644-BF12-A6373B2F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486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604055B-00F0-314E-83BB-DDDA7E642A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268491"/>
                  </p:ext>
                </p:extLst>
              </p:nvPr>
            </p:nvGraphicFramePr>
            <p:xfrm>
              <a:off x="158954" y="159227"/>
              <a:ext cx="11875730" cy="6551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937865">
                      <a:extLst>
                        <a:ext uri="{9D8B030D-6E8A-4147-A177-3AD203B41FA5}">
                          <a16:colId xmlns:a16="http://schemas.microsoft.com/office/drawing/2014/main" val="30994942"/>
                        </a:ext>
                      </a:extLst>
                    </a:gridCol>
                    <a:gridCol w="5937865">
                      <a:extLst>
                        <a:ext uri="{9D8B030D-6E8A-4147-A177-3AD203B41FA5}">
                          <a16:colId xmlns:a16="http://schemas.microsoft.com/office/drawing/2014/main" val="407244849"/>
                        </a:ext>
                      </a:extLst>
                    </a:gridCol>
                  </a:tblGrid>
                  <a:tr h="2145196"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𝟗𝟎𝟎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𝟎𝟎𝟎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𝟎𝟎𝟎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𝟎𝟎𝟎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𝟎𝟎𝟎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𝟎𝟎𝟎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𝟎𝟎𝟎</m:t>
                                </m:r>
                              </m:oMath>
                            </m:oMathPara>
                          </a14:m>
                          <a:endParaRPr lang="en-US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44817583"/>
                      </a:ext>
                    </a:extLst>
                  </a:tr>
                  <a:tr h="214519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9 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𝑚𝑢𝑙𝑡𝑖𝑝𝑙𝑖𝑒𝑑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𝑏𝑦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lang="en-GB" sz="3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3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9 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𝑓𝑜𝑙𝑙𝑜𝑤𝑒𝑑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𝑏𝑦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20 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𝑧𝑒𝑟𝑜𝑠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1325493"/>
                      </a:ext>
                    </a:extLst>
                  </a:tr>
                  <a:tr h="226089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9 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𝑚𝑢𝑙𝑡𝑖𝑝𝑙𝑖𝑒𝑑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𝑏𝑦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10 </m:t>
                                </m:r>
                              </m:oMath>
                            </m:oMathPara>
                          </a14:m>
                          <a:endParaRPr lang="en-GB" sz="36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𝑡𝑜𝑡𝑎𝑙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𝑜𝑓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20 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𝑡𝑖𝑚𝑒𝑠</m:t>
                                </m:r>
                              </m:oMath>
                            </m:oMathPara>
                          </a14:m>
                          <a:endParaRPr lang="en-US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9 </m:t>
                              </m:r>
                              <m:r>
                                <a:rPr lang="en-US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10 </m:t>
                              </m:r>
                              <m:r>
                                <a:rPr lang="en-US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10</m:t>
                              </m:r>
                            </m:oMath>
                          </a14:m>
                          <a:r>
                            <a:rPr lang="en-US" sz="32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10 </m:t>
                              </m:r>
                              <m:r>
                                <a:rPr lang="en-US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10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 10 </m:t>
                              </m:r>
                            </m:oMath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 10 </m:t>
                              </m:r>
                              <m:r>
                                <a:rPr lang="en-US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10</m:t>
                              </m:r>
                            </m:oMath>
                          </a14:m>
                          <a:r>
                            <a:rPr lang="en-US" sz="32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10 </m:t>
                              </m:r>
                              <m:r>
                                <a:rPr lang="en-US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10</m:t>
                              </m:r>
                            </m:oMath>
                          </a14:m>
                          <a:r>
                            <a:rPr lang="en-US" sz="32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 10 </m:t>
                              </m:r>
                            </m:oMath>
                          </a14:m>
                          <a:endParaRPr lang="en-US" sz="32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 10 </m:t>
                              </m:r>
                              <m:r>
                                <a:rPr lang="en-US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10</m:t>
                              </m:r>
                            </m:oMath>
                          </a14:m>
                          <a:r>
                            <a:rPr lang="en-US" sz="32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10 </m:t>
                              </m:r>
                              <m:r>
                                <a:rPr lang="en-US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10× 10</m:t>
                              </m:r>
                            </m:oMath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 10 </m:t>
                              </m:r>
                              <m:r>
                                <a:rPr lang="en-US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10</m:t>
                              </m:r>
                            </m:oMath>
                          </a14:m>
                          <a:r>
                            <a:rPr lang="en-US" sz="32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10 </m:t>
                              </m:r>
                              <m:r>
                                <a:rPr lang="en-US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10× 10</m:t>
                              </m:r>
                            </m:oMath>
                          </a14:m>
                          <a:endParaRPr lang="en-US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601233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604055B-00F0-314E-83BB-DDDA7E642A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268491"/>
                  </p:ext>
                </p:extLst>
              </p:nvPr>
            </p:nvGraphicFramePr>
            <p:xfrm>
              <a:off x="158954" y="159227"/>
              <a:ext cx="11875730" cy="6551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937865">
                      <a:extLst>
                        <a:ext uri="{9D8B030D-6E8A-4147-A177-3AD203B41FA5}">
                          <a16:colId xmlns:a16="http://schemas.microsoft.com/office/drawing/2014/main" val="30994942"/>
                        </a:ext>
                      </a:extLst>
                    </a:gridCol>
                    <a:gridCol w="5937865">
                      <a:extLst>
                        <a:ext uri="{9D8B030D-6E8A-4147-A177-3AD203B41FA5}">
                          <a16:colId xmlns:a16="http://schemas.microsoft.com/office/drawing/2014/main" val="407244849"/>
                        </a:ext>
                      </a:extLst>
                    </a:gridCol>
                  </a:tblGrid>
                  <a:tr h="2145196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1" t="-284" r="-103" b="-20596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44817583"/>
                      </a:ext>
                    </a:extLst>
                  </a:tr>
                  <a:tr h="214519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3" t="-100284" r="-100103" b="-105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205" t="-100284" r="-205" b="-1059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1325493"/>
                      </a:ext>
                    </a:extLst>
                  </a:tr>
                  <a:tr h="22608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3" t="-190027" r="-100103" b="-5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205" t="-190027" r="-205" b="-5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601233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33779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BB38589-8298-EF43-B821-CD88C57E80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1508595"/>
                  </p:ext>
                </p:extLst>
              </p:nvPr>
            </p:nvGraphicFramePr>
            <p:xfrm>
              <a:off x="129458" y="114982"/>
              <a:ext cx="11919976" cy="65807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79994">
                      <a:extLst>
                        <a:ext uri="{9D8B030D-6E8A-4147-A177-3AD203B41FA5}">
                          <a16:colId xmlns:a16="http://schemas.microsoft.com/office/drawing/2014/main" val="597810367"/>
                        </a:ext>
                      </a:extLst>
                    </a:gridCol>
                    <a:gridCol w="2979994">
                      <a:extLst>
                        <a:ext uri="{9D8B030D-6E8A-4147-A177-3AD203B41FA5}">
                          <a16:colId xmlns:a16="http://schemas.microsoft.com/office/drawing/2014/main" val="3026374278"/>
                        </a:ext>
                      </a:extLst>
                    </a:gridCol>
                    <a:gridCol w="2979994">
                      <a:extLst>
                        <a:ext uri="{9D8B030D-6E8A-4147-A177-3AD203B41FA5}">
                          <a16:colId xmlns:a16="http://schemas.microsoft.com/office/drawing/2014/main" val="343035524"/>
                        </a:ext>
                      </a:extLst>
                    </a:gridCol>
                    <a:gridCol w="2979994">
                      <a:extLst>
                        <a:ext uri="{9D8B030D-6E8A-4147-A177-3AD203B41FA5}">
                          <a16:colId xmlns:a16="http://schemas.microsoft.com/office/drawing/2014/main" val="480434886"/>
                        </a:ext>
                      </a:extLst>
                    </a:gridCol>
                  </a:tblGrid>
                  <a:tr h="219359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𝟏𝟎</m:t>
                                </m:r>
                              </m:oMath>
                            </m:oMathPara>
                          </a14:m>
                          <a:endParaRPr kumimoji="0" lang="en-US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32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5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× </m:t>
                              </m:r>
                              <m:sSup>
                                <m:sSupPr>
                                  <m:ctrlP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𝟑</m:t>
                                  </m:r>
                                </m:sup>
                              </m:sSup>
                            </m:oMath>
                          </a14:m>
                          <a:endParaRPr kumimoji="0" lang="en-US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8391096"/>
                      </a:ext>
                    </a:extLst>
                  </a:tr>
                  <a:tr h="219359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𝟕𝟖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6385004"/>
                      </a:ext>
                    </a:extLst>
                  </a:tr>
                  <a:tr h="219359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𝟕𝟖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𝟕𝟖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396837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BB38589-8298-EF43-B821-CD88C57E80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1508595"/>
                  </p:ext>
                </p:extLst>
              </p:nvPr>
            </p:nvGraphicFramePr>
            <p:xfrm>
              <a:off x="129458" y="114982"/>
              <a:ext cx="11919976" cy="65807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79994">
                      <a:extLst>
                        <a:ext uri="{9D8B030D-6E8A-4147-A177-3AD203B41FA5}">
                          <a16:colId xmlns:a16="http://schemas.microsoft.com/office/drawing/2014/main" val="597810367"/>
                        </a:ext>
                      </a:extLst>
                    </a:gridCol>
                    <a:gridCol w="2979994">
                      <a:extLst>
                        <a:ext uri="{9D8B030D-6E8A-4147-A177-3AD203B41FA5}">
                          <a16:colId xmlns:a16="http://schemas.microsoft.com/office/drawing/2014/main" val="3026374278"/>
                        </a:ext>
                      </a:extLst>
                    </a:gridCol>
                    <a:gridCol w="2979994">
                      <a:extLst>
                        <a:ext uri="{9D8B030D-6E8A-4147-A177-3AD203B41FA5}">
                          <a16:colId xmlns:a16="http://schemas.microsoft.com/office/drawing/2014/main" val="343035524"/>
                        </a:ext>
                      </a:extLst>
                    </a:gridCol>
                    <a:gridCol w="2979994">
                      <a:extLst>
                        <a:ext uri="{9D8B030D-6E8A-4147-A177-3AD203B41FA5}">
                          <a16:colId xmlns:a16="http://schemas.microsoft.com/office/drawing/2014/main" val="480434886"/>
                        </a:ext>
                      </a:extLst>
                    </a:gridCol>
                  </a:tblGrid>
                  <a:tr h="21935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6" t="-578" r="-29957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26" t="-578" r="-19957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282" t="-578" r="-100427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000" t="-57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8391096"/>
                      </a:ext>
                    </a:extLst>
                  </a:tr>
                  <a:tr h="21935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6" t="-100578" r="-29957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26" t="-100578" r="-19957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282" t="-100578" r="-10042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000" t="-10057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6385004"/>
                      </a:ext>
                    </a:extLst>
                  </a:tr>
                  <a:tr h="21935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6" t="-200578" r="-2995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26" t="-200578" r="-1995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282" t="-200578" r="-1004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000" t="-2005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3968370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55974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29F3D6FB-9EDD-6842-9FD3-CF58C4D8086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98448001"/>
                  </p:ext>
                </p:extLst>
              </p:nvPr>
            </p:nvGraphicFramePr>
            <p:xfrm>
              <a:off x="188451" y="203471"/>
              <a:ext cx="11816736" cy="64775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16736">
                      <a:extLst>
                        <a:ext uri="{9D8B030D-6E8A-4147-A177-3AD203B41FA5}">
                          <a16:colId xmlns:a16="http://schemas.microsoft.com/office/drawing/2014/main" val="3205379460"/>
                        </a:ext>
                      </a:extLst>
                    </a:gridCol>
                  </a:tblGrid>
                  <a:tr h="10795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>
                                <a:rPr lang="en-GB" sz="3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GB" sz="3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  <m:r>
                                <a:rPr lang="en-GB" sz="3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× </m:t>
                              </m:r>
                              <m:r>
                                <a:rPr lang="en-GB" sz="3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  <m:r>
                                <a:rPr lang="en-GB" sz="3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× </m:t>
                              </m:r>
                              <m:r>
                                <a:rPr lang="en-GB" sz="3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  <m:r>
                                <a:rPr lang="en-GB" sz="3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× </m:t>
                              </m:r>
                              <m:r>
                                <a:rPr lang="en-GB" sz="3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  <m:r>
                                <a:rPr lang="en-GB" sz="3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× </m:t>
                              </m:r>
                              <m:r>
                                <a:rPr lang="en-GB" sz="3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</m:oMath>
                          </a14:m>
                          <a:endParaRPr lang="en-US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82211832"/>
                      </a:ext>
                    </a:extLst>
                  </a:tr>
                  <a:tr h="107959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𝟑𝟖𝟎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en-US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EC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4391696"/>
                      </a:ext>
                    </a:extLst>
                  </a:tr>
                  <a:tr h="107959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</m:t>
                                </m:r>
                                <m:sSup>
                                  <m:sSupPr>
                                    <m:ctrlP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EF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3099687"/>
                      </a:ext>
                    </a:extLst>
                  </a:tr>
                  <a:tr h="107959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3F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3582317"/>
                      </a:ext>
                    </a:extLst>
                  </a:tr>
                  <a:tr h="107959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𝟑𝟖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𝟓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1046424"/>
                      </a:ext>
                    </a:extLst>
                  </a:tr>
                  <a:tr h="107959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𝟑𝟖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</m:t>
                                </m:r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𝟎𝟎𝟎</m:t>
                                </m:r>
                              </m:oMath>
                            </m:oMathPara>
                          </a14:m>
                          <a:endParaRPr lang="en-US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D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06471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29F3D6FB-9EDD-6842-9FD3-CF58C4D8086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98448001"/>
                  </p:ext>
                </p:extLst>
              </p:nvPr>
            </p:nvGraphicFramePr>
            <p:xfrm>
              <a:off x="188451" y="203471"/>
              <a:ext cx="11816736" cy="64775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16736">
                      <a:extLst>
                        <a:ext uri="{9D8B030D-6E8A-4147-A177-3AD203B41FA5}">
                          <a16:colId xmlns:a16="http://schemas.microsoft.com/office/drawing/2014/main" val="3205379460"/>
                        </a:ext>
                      </a:extLst>
                    </a:gridCol>
                  </a:tblGrid>
                  <a:tr h="10795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7" t="-1176" b="-50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82211832"/>
                      </a:ext>
                    </a:extLst>
                  </a:tr>
                  <a:tr h="10795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7" t="-101176" b="-40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4391696"/>
                      </a:ext>
                    </a:extLst>
                  </a:tr>
                  <a:tr h="10795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7" t="-198837" b="-2965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3099687"/>
                      </a:ext>
                    </a:extLst>
                  </a:tr>
                  <a:tr h="10795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7" t="-302353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3582317"/>
                      </a:ext>
                    </a:extLst>
                  </a:tr>
                  <a:tr h="10795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7" t="-402353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1046424"/>
                      </a:ext>
                    </a:extLst>
                  </a:tr>
                  <a:tr h="10795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7" t="-502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064711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89164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BB38589-8298-EF43-B821-CD88C57E80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66688272"/>
                  </p:ext>
                </p:extLst>
              </p:nvPr>
            </p:nvGraphicFramePr>
            <p:xfrm>
              <a:off x="129458" y="114982"/>
              <a:ext cx="11905227" cy="659790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68409">
                      <a:extLst>
                        <a:ext uri="{9D8B030D-6E8A-4147-A177-3AD203B41FA5}">
                          <a16:colId xmlns:a16="http://schemas.microsoft.com/office/drawing/2014/main" val="597810367"/>
                        </a:ext>
                      </a:extLst>
                    </a:gridCol>
                    <a:gridCol w="3968409">
                      <a:extLst>
                        <a:ext uri="{9D8B030D-6E8A-4147-A177-3AD203B41FA5}">
                          <a16:colId xmlns:a16="http://schemas.microsoft.com/office/drawing/2014/main" val="3026374278"/>
                        </a:ext>
                      </a:extLst>
                    </a:gridCol>
                    <a:gridCol w="3968409">
                      <a:extLst>
                        <a:ext uri="{9D8B030D-6E8A-4147-A177-3AD203B41FA5}">
                          <a16:colId xmlns:a16="http://schemas.microsoft.com/office/drawing/2014/main" val="480434886"/>
                        </a:ext>
                      </a:extLst>
                    </a:gridCol>
                  </a:tblGrid>
                  <a:tr h="225303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× </m:t>
                                </m:r>
                                <m:sSup>
                                  <m:sSup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𝟖</m:t>
                                    </m:r>
                                  </m:sup>
                                </m:sSup>
                                <m:r>
                                  <a:rPr lang="en-GB" sz="2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GB" sz="2400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× </m:t>
                                </m:r>
                                <m:sSup>
                                  <m:sSup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E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× </m:t>
                                    </m:r>
                                    <m:sSup>
                                      <m:sSupPr>
                                        <m:ctrlP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𝟏𝟎</m:t>
                                        </m:r>
                                      </m:e>
                                      <m:sup>
                                        <m: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The distance from the Earth to the Moon is </a:t>
                          </a:r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𝟕𝟖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× </m:t>
                              </m:r>
                              <m:sSup>
                                <m:sSupPr>
                                  <m:ctrlP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𝟓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km</a:t>
                          </a:r>
                        </a:p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If it takes 70 hours to get to the moon. What is the speed of the rocket?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8391096"/>
                      </a:ext>
                    </a:extLst>
                  </a:tr>
                  <a:tr h="214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Write</a:t>
                          </a:r>
                          <a:r>
                            <a:rPr lang="en-US" sz="2400" b="1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× </m:t>
                              </m:r>
                              <m:sSup>
                                <m:sSupPr>
                                  <m:ctrlP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𝟓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in standard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The population of the UK is 66 Million people. Write this in Standard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E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I walk between Sandringham and Longbridge a total of 7 times. They are 700m apart. Write this in Standard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6385004"/>
                      </a:ext>
                    </a:extLst>
                  </a:tr>
                  <a:tr h="214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Put these in order of size. Starting with the smallest;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𝟓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𝟔𝟓𝟑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𝟎𝟎𝟎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E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How many sheets of paper of thickness; 2.5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× </m:t>
                              </m:r>
                              <m:sSup>
                                <m:sSupPr>
                                  <m:ctrlP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𝟏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mm can be stacked so that it reaches 1 metre high.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× </m:t>
                                </m:r>
                                <m:sSup>
                                  <m:sSup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𝟖</m:t>
                                    </m:r>
                                  </m:sup>
                                </m:sSup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GB" sz="2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×(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× </m:t>
                                </m:r>
                                <m:sSup>
                                  <m:sSup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3968370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BB38589-8298-EF43-B821-CD88C57E80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66688272"/>
                  </p:ext>
                </p:extLst>
              </p:nvPr>
            </p:nvGraphicFramePr>
            <p:xfrm>
              <a:off x="129458" y="114982"/>
              <a:ext cx="11905227" cy="659790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68409">
                      <a:extLst>
                        <a:ext uri="{9D8B030D-6E8A-4147-A177-3AD203B41FA5}">
                          <a16:colId xmlns:a16="http://schemas.microsoft.com/office/drawing/2014/main" val="597810367"/>
                        </a:ext>
                      </a:extLst>
                    </a:gridCol>
                    <a:gridCol w="3968409">
                      <a:extLst>
                        <a:ext uri="{9D8B030D-6E8A-4147-A177-3AD203B41FA5}">
                          <a16:colId xmlns:a16="http://schemas.microsoft.com/office/drawing/2014/main" val="3026374278"/>
                        </a:ext>
                      </a:extLst>
                    </a:gridCol>
                    <a:gridCol w="3968409">
                      <a:extLst>
                        <a:ext uri="{9D8B030D-6E8A-4147-A177-3AD203B41FA5}">
                          <a16:colId xmlns:a16="http://schemas.microsoft.com/office/drawing/2014/main" val="480434886"/>
                        </a:ext>
                      </a:extLst>
                    </a:gridCol>
                  </a:tblGrid>
                  <a:tr h="22996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4" t="-1852" r="-200461" b="-1873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1852" r="-100153" b="-1873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307" t="-1852" r="-307" b="-1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8391096"/>
                      </a:ext>
                    </a:extLst>
                  </a:tr>
                  <a:tr h="21491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4" t="-109065" r="-200461" b="-1005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The population of the UK is 66 Million people. Write this in Standard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E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I walk between Sandringham and Longbridge a total of 7 times. They are 700m apart. Write this in Standard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6385004"/>
                      </a:ext>
                    </a:extLst>
                  </a:tr>
                  <a:tr h="21491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4" t="-209065" r="-200461" b="-5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209065" r="-100153" b="-5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307" t="-209065" r="-307" b="-5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3968370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36278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793E355-A908-E140-AC09-3701F57BAB5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8930190"/>
                  </p:ext>
                </p:extLst>
              </p:nvPr>
            </p:nvGraphicFramePr>
            <p:xfrm>
              <a:off x="173703" y="144478"/>
              <a:ext cx="11846232" cy="65660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923116">
                      <a:extLst>
                        <a:ext uri="{9D8B030D-6E8A-4147-A177-3AD203B41FA5}">
                          <a16:colId xmlns:a16="http://schemas.microsoft.com/office/drawing/2014/main" val="2718958145"/>
                        </a:ext>
                      </a:extLst>
                    </a:gridCol>
                    <a:gridCol w="5923116">
                      <a:extLst>
                        <a:ext uri="{9D8B030D-6E8A-4147-A177-3AD203B41FA5}">
                          <a16:colId xmlns:a16="http://schemas.microsoft.com/office/drawing/2014/main" val="3845618639"/>
                        </a:ext>
                      </a:extLst>
                    </a:gridCol>
                  </a:tblGrid>
                  <a:tr h="328301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𝟗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.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× </m:t>
                                  </m:r>
                                  <m:sSup>
                                    <m:sSupPr>
                                      <m:ctrlPr>
                                        <a:rPr kumimoji="0" lang="en-GB" sz="32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GB" sz="32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𝟏𝟎</m:t>
                                      </m:r>
                                    </m:e>
                                    <m:sup>
                                      <m:r>
                                        <a:rPr kumimoji="0" lang="en-GB" sz="32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kumimoji="0" lang="en-GB" sz="32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𝟒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(</m:t>
                              </m:r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</m:t>
                              </m:r>
                              <m:sSup>
                                <m:sSupPr>
                                  <m:ctrlP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𝟑</m:t>
                                  </m:r>
                                </m:sup>
                              </m:sSup>
                            </m:oMath>
                          </a14:m>
                          <a:r>
                            <a:rPr kumimoji="0" lang="en-US" sz="32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)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32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𝟗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.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× 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(</m:t>
                              </m:r>
                              <m:sSup>
                                <m:sSupPr>
                                  <m:ctrlP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𝟒</m:t>
                                  </m:r>
                                </m:sup>
                              </m:sSup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</m:t>
                              </m:r>
                              <m:sSup>
                                <m:sSupPr>
                                  <m:ctrlP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r>
                            <a:rPr kumimoji="0" lang="en-US" sz="32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)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1" i="0" u="sng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𝟏𝟖</m:t>
                                </m:r>
                                <m:r>
                                  <a:rPr kumimoji="0" lang="en-GB" sz="3200" b="1" i="1" u="sng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3200" b="1" i="1" u="sng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3200" b="1" i="1" u="sng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200" b="1" i="1" u="sng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sng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sng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𝟔</m:t>
                                    </m:r>
                                  </m:sup>
                                </m:sSup>
                                <m:r>
                                  <a:rPr kumimoji="0" lang="en-GB" sz="3200" b="1" i="1" u="sng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3200" b="1" i="0" u="sng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.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× </m:t>
                                  </m:r>
                                  <m:sSup>
                                    <m:sSupPr>
                                      <m:ctrlPr>
                                        <a:rPr kumimoji="0" lang="en-GB" sz="32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GB" sz="32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𝟏𝟎</m:t>
                                      </m:r>
                                    </m:e>
                                    <m:sup>
                                      <m:r>
                                        <a:rPr kumimoji="0" lang="en-GB" sz="32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𝟓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÷ (</m:t>
                              </m:r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𝟒</m:t>
                              </m:r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.</m:t>
                              </m:r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</m:t>
                              </m:r>
                              <m:sSup>
                                <m:sSupPr>
                                  <m:ctrlP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r>
                            <a:rPr kumimoji="0" lang="en-US" sz="32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)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32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.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÷ 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𝟒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.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(</m:t>
                              </m:r>
                              <m:sSup>
                                <m:sSupPr>
                                  <m:ctrlP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𝟓</m:t>
                                  </m:r>
                                </m:sup>
                              </m:sSup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÷ </m:t>
                              </m:r>
                              <m:sSup>
                                <m:sSupPr>
                                  <m:ctrlP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r>
                            <a:rPr kumimoji="0" lang="en-US" sz="32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)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1" i="1" u="sng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3200" b="1" i="1" u="sng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200" b="1" i="1" u="sng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sng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sng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𝟕</m:t>
                                    </m:r>
                                  </m:sup>
                                </m:sSup>
                                <m:r>
                                  <a:rPr kumimoji="0" lang="en-GB" sz="3200" b="1" i="1" u="sng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3200" b="1" i="0" u="sng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01399658"/>
                      </a:ext>
                    </a:extLst>
                  </a:tr>
                  <a:tr h="328301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× </m:t>
                                    </m:r>
                                    <m:sSup>
                                      <m:sSupPr>
                                        <m:ctrlPr>
                                          <a:rPr kumimoji="0" lang="en-GB" sz="32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GB" sz="32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𝟏𝟎</m:t>
                                        </m:r>
                                      </m:e>
                                      <m:sup>
                                        <m:r>
                                          <a:rPr kumimoji="0" lang="en-GB" sz="32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𝟒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 (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𝟑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kumimoji="0" lang="en-US" sz="3200" b="1" i="0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+mn-lt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32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 </m:t>
                                    </m:r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</m:d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(</m:t>
                                </m:r>
                                <m:sSup>
                                  <m:sSupPr>
                                    <m:ctrlP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𝟒</m:t>
                                    </m:r>
                                  </m:sup>
                                </m:sSup>
                                <m:r>
                                  <a:rPr kumimoji="0" lang="en-GB" sz="3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 </m:t>
                                </m:r>
                                <m:sSup>
                                  <m:sSupPr>
                                    <m:ctrlP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𝟑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kumimoji="0" lang="en-US" sz="3200" b="1" i="0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+mn-lt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1" i="1" u="sng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3200" b="1" i="1" u="sng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× </m:t>
                                </m:r>
                                <m:sSup>
                                  <m:sSupPr>
                                    <m:ctrlPr>
                                      <a:rPr kumimoji="0" lang="en-GB" sz="3200" b="1" i="1" u="sng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1" i="1" u="sng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kumimoji="0" lang="en-GB" sz="3200" b="1" i="1" u="sng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𝟕</m:t>
                                    </m:r>
                                  </m:sup>
                                </m:sSup>
                                <m:r>
                                  <a:rPr kumimoji="0" lang="en-GB" sz="3200" b="1" i="1" u="sng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3200" b="1" i="0" u="sng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𝟑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× </m:t>
                                  </m:r>
                                  <m:sSup>
                                    <m:sSupPr>
                                      <m:ctrlPr>
                                        <a:rPr kumimoji="0" lang="en-GB" sz="32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GB" sz="32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𝟏𝟎</m:t>
                                      </m:r>
                                    </m:e>
                                    <m:sup>
                                      <m:r>
                                        <a:rPr kumimoji="0" lang="en-GB" sz="32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𝟒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− (</m:t>
                              </m:r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 × </m:t>
                              </m:r>
                              <m:sSup>
                                <m:sSupPr>
                                  <m:ctrlP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𝟑</m:t>
                                  </m:r>
                                </m:sup>
                              </m:sSup>
                            </m:oMath>
                          </a14:m>
                          <a:r>
                            <a:rPr kumimoji="0" lang="en-US" sz="32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)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32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𝟑𝟎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r>
                                    <a:rPr kumimoji="0" lang="en-GB" sz="32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𝟎𝟎𝟎</m:t>
                                  </m:r>
                                </m:e>
                              </m:d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− (</m:t>
                              </m:r>
                              <m:r>
                                <a:rPr kumimoji="0" lang="en-GB" sz="3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𝟐𝟎𝟎𝟎</m:t>
                              </m:r>
                            </m:oMath>
                          </a14:m>
                          <a:r>
                            <a:rPr kumimoji="0" lang="en-US" sz="32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)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1" i="1" u="sng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𝟏𝟎</m:t>
                                </m:r>
                                <m:r>
                                  <a:rPr kumimoji="0" lang="en-GB" sz="3200" b="1" i="1" u="sng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,</m:t>
                                </m:r>
                                <m:r>
                                  <a:rPr kumimoji="0" lang="en-GB" sz="3200" b="1" i="1" u="sng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𝟎𝟎𝟎</m:t>
                                </m:r>
                              </m:oMath>
                            </m:oMathPara>
                          </a14:m>
                          <a:endParaRPr kumimoji="0" lang="en-GB" sz="3200" b="1" i="0" u="sng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045125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793E355-A908-E140-AC09-3701F57BAB5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8930190"/>
                  </p:ext>
                </p:extLst>
              </p:nvPr>
            </p:nvGraphicFramePr>
            <p:xfrm>
              <a:off x="173703" y="144478"/>
              <a:ext cx="11846232" cy="65660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923116">
                      <a:extLst>
                        <a:ext uri="{9D8B030D-6E8A-4147-A177-3AD203B41FA5}">
                          <a16:colId xmlns:a16="http://schemas.microsoft.com/office/drawing/2014/main" val="2718958145"/>
                        </a:ext>
                      </a:extLst>
                    </a:gridCol>
                    <a:gridCol w="5923116">
                      <a:extLst>
                        <a:ext uri="{9D8B030D-6E8A-4147-A177-3AD203B41FA5}">
                          <a16:colId xmlns:a16="http://schemas.microsoft.com/office/drawing/2014/main" val="3845618639"/>
                        </a:ext>
                      </a:extLst>
                    </a:gridCol>
                  </a:tblGrid>
                  <a:tr h="328301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4" t="-386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214" t="-386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01399658"/>
                      </a:ext>
                    </a:extLst>
                  </a:tr>
                  <a:tr h="328301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4" t="-100386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214" t="-1003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0451252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73991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224</Words>
  <Application>Microsoft Office PowerPoint</Application>
  <PresentationFormat>Widescreen</PresentationFormat>
  <Paragraphs>61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12</cp:revision>
  <dcterms:created xsi:type="dcterms:W3CDTF">2019-04-01T20:11:43Z</dcterms:created>
  <dcterms:modified xsi:type="dcterms:W3CDTF">2019-04-02T14:03:05Z</dcterms:modified>
</cp:coreProperties>
</file>