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/>
    <p:restoredTop sz="89425"/>
  </p:normalViewPr>
  <p:slideViewPr>
    <p:cSldViewPr snapToGrid="0" snapToObjects="1">
      <p:cViewPr varScale="1">
        <p:scale>
          <a:sx n="81" d="100"/>
          <a:sy n="81" d="100"/>
        </p:scale>
        <p:origin x="2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E0EA58-DC55-1245-80FC-E319B78BFAEE}" type="datetimeFigureOut">
              <a:rPr lang="en-US" smtClean="0"/>
              <a:t>1/18/19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9865CD-1ED3-4940-BB0C-A796FB98B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705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48 + 16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9865CD-1ED3-4940-BB0C-A796FB98B48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129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D5119-E557-AE4A-98E5-400664FBF4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55BD64-9001-4B45-A452-3224AE94B6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B1062E-D7AB-1040-A5FD-C720415BD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D4142-BA84-8A4B-8604-F05588B69EF2}" type="datetimeFigureOut">
              <a:rPr lang="en-US" smtClean="0"/>
              <a:t>1/18/19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46BBE0-EFE3-E349-B88C-C25A545B5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7147B3-AF55-6841-849D-884E5837D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84B8B-CC68-8C4D-A576-A7324EC13D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22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0C432-2C1E-694A-94B1-69C29C427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0E5750-BBA6-644A-8CE2-A382F289E8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EE95B7-5681-9447-A0FE-DF7F1A48A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D4142-BA84-8A4B-8604-F05588B69EF2}" type="datetimeFigureOut">
              <a:rPr lang="en-US" smtClean="0"/>
              <a:t>1/18/19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8072B2-C7E5-6E4B-A08D-95002E3E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F70FED-36DA-594F-B97C-51F1C6E2C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84B8B-CC68-8C4D-A576-A7324EC13D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694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283B7-9B47-0743-BE66-8094EA028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DFCC47-BE7B-B94B-883A-383EFB6F49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73DBA8-F28E-6B40-A690-FB24D1404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D4142-BA84-8A4B-8604-F05588B69EF2}" type="datetimeFigureOut">
              <a:rPr lang="en-US" smtClean="0"/>
              <a:t>1/18/19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81DB20-27F1-4C4C-B82B-8E99ADDA0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7165D4-2B36-C64A-8269-380A017B8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84B8B-CC68-8C4D-A576-A7324EC13D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181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568F7-2A0A-2B4C-894E-45C6B9E59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4B1081-C2ED-6045-AE7A-29439C3B84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1C76CA-176D-854E-A065-C2A2929390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310CD0-CD3B-3945-9EDD-4DB6D553D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D4142-BA84-8A4B-8604-F05588B69EF2}" type="datetimeFigureOut">
              <a:rPr lang="en-US" smtClean="0"/>
              <a:t>1/18/19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1A44D1-5BF3-604F-897A-C53FD4AF0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FEA86C-9996-5748-8245-E9585A733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84B8B-CC68-8C4D-A576-A7324EC13D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006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E62BD-0299-6A4D-8D31-BA3D05294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5816B5-A7B3-0542-A8AD-AB56D308C9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6003C9-4C8C-DE4C-953A-0C8DC1E2CF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0F6D4C-935C-1B40-8238-AB7129A51E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0F9908-0FC8-E74D-8078-A772C29C9A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A23214-BCA8-334F-9F47-536A9C703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D4142-BA84-8A4B-8604-F05588B69EF2}" type="datetimeFigureOut">
              <a:rPr lang="en-US" smtClean="0"/>
              <a:t>1/18/19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B4A78E-A0DC-314C-8895-502D4A078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0994B8-8D59-D445-98CC-4968A8A39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84B8B-CC68-8C4D-A576-A7324EC13D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814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662E8-947C-344C-966A-F6ADAF35B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2002A7-D2C7-D24C-93E8-A1CAE30BA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D4142-BA84-8A4B-8604-F05588B69EF2}" type="datetimeFigureOut">
              <a:rPr lang="en-US" smtClean="0"/>
              <a:t>1/18/19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5F8496-34DA-4747-8D23-8F770CD0A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BC321E-7BB0-8A4A-94FA-9508AF3AC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84B8B-CC68-8C4D-A576-A7324EC13D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606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FB867B-B83C-5444-B4FF-5600944AF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D4142-BA84-8A4B-8604-F05588B69EF2}" type="datetimeFigureOut">
              <a:rPr lang="en-US" smtClean="0"/>
              <a:t>1/18/19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C13484-8915-D545-A488-06F6B8672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8248E6-7190-144E-901B-50E642205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84B8B-CC68-8C4D-A576-A7324EC13D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402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8B62B-5A2A-1C41-906D-D4D153F0B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BC151-1393-9A4E-A46D-EA404D19B7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A19FA1-7406-DE4E-AE0F-2C8DDE49F7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0264B0-8845-484E-A86D-390253E0F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D4142-BA84-8A4B-8604-F05588B69EF2}" type="datetimeFigureOut">
              <a:rPr lang="en-US" smtClean="0"/>
              <a:t>1/18/19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19F7F8-5467-AF4B-9358-3F05C9511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6DB070-C8BC-AB4B-8230-6F07E11B0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84B8B-CC68-8C4D-A576-A7324EC13D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763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F1FF0-8014-8340-897A-08399B6BB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01EF4B-824C-234A-9B9F-FD8D80F27D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04C8F7-94E3-CF45-BD6F-AFFACC5EF8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7ACC11-3A73-2D45-9808-F83C490EA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D4142-BA84-8A4B-8604-F05588B69EF2}" type="datetimeFigureOut">
              <a:rPr lang="en-US" smtClean="0"/>
              <a:t>1/18/19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592606-6E58-5E46-BC29-618FE8E17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BA226A-3D67-7545-883E-AEEBEEA1B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84B8B-CC68-8C4D-A576-A7324EC13D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288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FC18E-33C1-D647-B2E2-A4E6D071E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23CD6D-B60D-414E-95E5-C43878CA75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AD83B9-1950-6E4D-98A0-C81F8827D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D4142-BA84-8A4B-8604-F05588B69EF2}" type="datetimeFigureOut">
              <a:rPr lang="en-US" smtClean="0"/>
              <a:t>1/18/19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86D3DA-E99D-504F-AE66-41F4F3B27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6EF018-FB08-294B-87CE-C64B91E81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84B8B-CC68-8C4D-A576-A7324EC13D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767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7DCDC36-B198-5D46-9DDB-5A7A283350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46ECA9-DC5A-484A-8C6C-32AED912D1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70C0AF-2C43-FF4F-9539-A04651A75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D4142-BA84-8A4B-8604-F05588B69EF2}" type="datetimeFigureOut">
              <a:rPr lang="en-US" smtClean="0"/>
              <a:t>1/18/19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34378-B6A8-5747-8BF4-FE122FEC9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E13174-74A4-534C-B905-0FA286586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84B8B-CC68-8C4D-A576-A7324EC13D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215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5A5BB48-64F3-7342-9D71-2C7315B72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AD975D-0A64-3E44-99AB-85ECC7BF3E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C134CD-2003-0440-8F55-64AA7DE0C6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D4142-BA84-8A4B-8604-F05588B69EF2}" type="datetimeFigureOut">
              <a:rPr lang="en-US" smtClean="0"/>
              <a:t>1/18/19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18E216-D4C6-D547-944C-09FD566F2D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0A6133-8FD4-4D4A-89C8-D07F8C0855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984B8B-CC68-8C4D-A576-A7324EC13D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958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DA5D26A-9114-934D-BB39-2B16891D52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6995803"/>
              </p:ext>
            </p:extLst>
          </p:nvPr>
        </p:nvGraphicFramePr>
        <p:xfrm>
          <a:off x="332509" y="220903"/>
          <a:ext cx="6328752" cy="6387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1094">
                  <a:extLst>
                    <a:ext uri="{9D8B030D-6E8A-4147-A177-3AD203B41FA5}">
                      <a16:colId xmlns:a16="http://schemas.microsoft.com/office/drawing/2014/main" val="416554167"/>
                    </a:ext>
                  </a:extLst>
                </a:gridCol>
                <a:gridCol w="791094">
                  <a:extLst>
                    <a:ext uri="{9D8B030D-6E8A-4147-A177-3AD203B41FA5}">
                      <a16:colId xmlns:a16="http://schemas.microsoft.com/office/drawing/2014/main" val="3252120065"/>
                    </a:ext>
                  </a:extLst>
                </a:gridCol>
                <a:gridCol w="791094">
                  <a:extLst>
                    <a:ext uri="{9D8B030D-6E8A-4147-A177-3AD203B41FA5}">
                      <a16:colId xmlns:a16="http://schemas.microsoft.com/office/drawing/2014/main" val="4211982717"/>
                    </a:ext>
                  </a:extLst>
                </a:gridCol>
                <a:gridCol w="791094">
                  <a:extLst>
                    <a:ext uri="{9D8B030D-6E8A-4147-A177-3AD203B41FA5}">
                      <a16:colId xmlns:a16="http://schemas.microsoft.com/office/drawing/2014/main" val="2757627979"/>
                    </a:ext>
                  </a:extLst>
                </a:gridCol>
                <a:gridCol w="791094">
                  <a:extLst>
                    <a:ext uri="{9D8B030D-6E8A-4147-A177-3AD203B41FA5}">
                      <a16:colId xmlns:a16="http://schemas.microsoft.com/office/drawing/2014/main" val="1381884598"/>
                    </a:ext>
                  </a:extLst>
                </a:gridCol>
                <a:gridCol w="791094">
                  <a:extLst>
                    <a:ext uri="{9D8B030D-6E8A-4147-A177-3AD203B41FA5}">
                      <a16:colId xmlns:a16="http://schemas.microsoft.com/office/drawing/2014/main" val="2525172726"/>
                    </a:ext>
                  </a:extLst>
                </a:gridCol>
                <a:gridCol w="791094">
                  <a:extLst>
                    <a:ext uri="{9D8B030D-6E8A-4147-A177-3AD203B41FA5}">
                      <a16:colId xmlns:a16="http://schemas.microsoft.com/office/drawing/2014/main" val="1274167213"/>
                    </a:ext>
                  </a:extLst>
                </a:gridCol>
                <a:gridCol w="791094">
                  <a:extLst>
                    <a:ext uri="{9D8B030D-6E8A-4147-A177-3AD203B41FA5}">
                      <a16:colId xmlns:a16="http://schemas.microsoft.com/office/drawing/2014/main" val="2490230741"/>
                    </a:ext>
                  </a:extLst>
                </a:gridCol>
              </a:tblGrid>
              <a:tr h="79846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41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1456583"/>
                  </a:ext>
                </a:extLst>
              </a:tr>
              <a:tr h="79846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43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652857"/>
                  </a:ext>
                </a:extLst>
              </a:tr>
              <a:tr h="79846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41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8348288"/>
                  </a:ext>
                </a:extLst>
              </a:tr>
              <a:tr h="79846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41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1035171"/>
                  </a:ext>
                </a:extLst>
              </a:tr>
              <a:tr h="79846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43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4554796"/>
                  </a:ext>
                </a:extLst>
              </a:tr>
              <a:tr h="79846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0972800"/>
                  </a:ext>
                </a:extLst>
              </a:tr>
              <a:tr h="79846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787841"/>
                  </a:ext>
                </a:extLst>
              </a:tr>
              <a:tr h="79846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43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135508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10026AC-1E96-A343-8E50-23557B8F7B1B}"/>
              </a:ext>
            </a:extLst>
          </p:cNvPr>
          <p:cNvSpPr txBox="1"/>
          <p:nvPr/>
        </p:nvSpPr>
        <p:spPr>
          <a:xfrm>
            <a:off x="6789204" y="188706"/>
            <a:ext cx="4890653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/>
              <a:t>Square Number Run</a:t>
            </a:r>
          </a:p>
          <a:p>
            <a:endParaRPr lang="en-US" sz="2400" dirty="0"/>
          </a:p>
          <a:p>
            <a:r>
              <a:rPr lang="en-US" sz="2400" dirty="0"/>
              <a:t>2 players – one is on the red side and the other is on the blue side</a:t>
            </a:r>
          </a:p>
          <a:p>
            <a:endParaRPr lang="en-US" sz="2400" dirty="0"/>
          </a:p>
          <a:p>
            <a:r>
              <a:rPr lang="en-US" sz="2400" dirty="0"/>
              <a:t>Each player moves their counter onto one of the prime numbers that matches their colour.</a:t>
            </a:r>
          </a:p>
          <a:p>
            <a:endParaRPr lang="en-US" sz="2400" dirty="0"/>
          </a:p>
          <a:p>
            <a:r>
              <a:rPr lang="en-US" sz="2400" dirty="0"/>
              <a:t>They then move their counter to the other sides colour, one square at a time, adding the numbers it passes on the way.</a:t>
            </a:r>
          </a:p>
          <a:p>
            <a:r>
              <a:rPr lang="en-US" sz="2400" dirty="0"/>
              <a:t>They can only reach the opposing side if they land on it when the total is a square number. They can’t occupy the same as another counter</a:t>
            </a:r>
          </a:p>
        </p:txBody>
      </p:sp>
    </p:spTree>
    <p:extLst>
      <p:ext uri="{BB962C8B-B14F-4D97-AF65-F5344CB8AC3E}">
        <p14:creationId xmlns:p14="http://schemas.microsoft.com/office/powerpoint/2010/main" val="2437003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DA5D26A-9114-934D-BB39-2B16891D52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1410355"/>
              </p:ext>
            </p:extLst>
          </p:nvPr>
        </p:nvGraphicFramePr>
        <p:xfrm>
          <a:off x="332509" y="220903"/>
          <a:ext cx="6328752" cy="6387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1094">
                  <a:extLst>
                    <a:ext uri="{9D8B030D-6E8A-4147-A177-3AD203B41FA5}">
                      <a16:colId xmlns:a16="http://schemas.microsoft.com/office/drawing/2014/main" val="416554167"/>
                    </a:ext>
                  </a:extLst>
                </a:gridCol>
                <a:gridCol w="791094">
                  <a:extLst>
                    <a:ext uri="{9D8B030D-6E8A-4147-A177-3AD203B41FA5}">
                      <a16:colId xmlns:a16="http://schemas.microsoft.com/office/drawing/2014/main" val="3252120065"/>
                    </a:ext>
                  </a:extLst>
                </a:gridCol>
                <a:gridCol w="791094">
                  <a:extLst>
                    <a:ext uri="{9D8B030D-6E8A-4147-A177-3AD203B41FA5}">
                      <a16:colId xmlns:a16="http://schemas.microsoft.com/office/drawing/2014/main" val="4211982717"/>
                    </a:ext>
                  </a:extLst>
                </a:gridCol>
                <a:gridCol w="791094">
                  <a:extLst>
                    <a:ext uri="{9D8B030D-6E8A-4147-A177-3AD203B41FA5}">
                      <a16:colId xmlns:a16="http://schemas.microsoft.com/office/drawing/2014/main" val="2757627979"/>
                    </a:ext>
                  </a:extLst>
                </a:gridCol>
                <a:gridCol w="791094">
                  <a:extLst>
                    <a:ext uri="{9D8B030D-6E8A-4147-A177-3AD203B41FA5}">
                      <a16:colId xmlns:a16="http://schemas.microsoft.com/office/drawing/2014/main" val="1381884598"/>
                    </a:ext>
                  </a:extLst>
                </a:gridCol>
                <a:gridCol w="791094">
                  <a:extLst>
                    <a:ext uri="{9D8B030D-6E8A-4147-A177-3AD203B41FA5}">
                      <a16:colId xmlns:a16="http://schemas.microsoft.com/office/drawing/2014/main" val="2525172726"/>
                    </a:ext>
                  </a:extLst>
                </a:gridCol>
                <a:gridCol w="791094">
                  <a:extLst>
                    <a:ext uri="{9D8B030D-6E8A-4147-A177-3AD203B41FA5}">
                      <a16:colId xmlns:a16="http://schemas.microsoft.com/office/drawing/2014/main" val="1274167213"/>
                    </a:ext>
                  </a:extLst>
                </a:gridCol>
                <a:gridCol w="791094">
                  <a:extLst>
                    <a:ext uri="{9D8B030D-6E8A-4147-A177-3AD203B41FA5}">
                      <a16:colId xmlns:a16="http://schemas.microsoft.com/office/drawing/2014/main" val="2490230741"/>
                    </a:ext>
                  </a:extLst>
                </a:gridCol>
              </a:tblGrid>
              <a:tr h="79846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41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1456583"/>
                  </a:ext>
                </a:extLst>
              </a:tr>
              <a:tr h="79846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43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652857"/>
                  </a:ext>
                </a:extLst>
              </a:tr>
              <a:tr h="79846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41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8348288"/>
                  </a:ext>
                </a:extLst>
              </a:tr>
              <a:tr h="79846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41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1035171"/>
                  </a:ext>
                </a:extLst>
              </a:tr>
              <a:tr h="79846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43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4554796"/>
                  </a:ext>
                </a:extLst>
              </a:tr>
              <a:tr h="79846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0972800"/>
                  </a:ext>
                </a:extLst>
              </a:tr>
              <a:tr h="79846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787841"/>
                  </a:ext>
                </a:extLst>
              </a:tr>
              <a:tr h="79846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43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135508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10026AC-1E96-A343-8E50-23557B8F7B1B}"/>
              </a:ext>
            </a:extLst>
          </p:cNvPr>
          <p:cNvSpPr txBox="1"/>
          <p:nvPr/>
        </p:nvSpPr>
        <p:spPr>
          <a:xfrm>
            <a:off x="6899564" y="346364"/>
            <a:ext cx="4890653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/>
              <a:t>Square Number Run</a:t>
            </a:r>
          </a:p>
          <a:p>
            <a:endParaRPr lang="en-US" sz="2400" dirty="0"/>
          </a:p>
          <a:p>
            <a:r>
              <a:rPr lang="en-US" sz="2400" dirty="0"/>
              <a:t>2 players – one is on the red side and the other is on the blue side</a:t>
            </a:r>
          </a:p>
          <a:p>
            <a:endParaRPr lang="en-US" sz="2400" dirty="0"/>
          </a:p>
          <a:p>
            <a:r>
              <a:rPr lang="en-US" sz="2400" dirty="0"/>
              <a:t>Each player moves their counter onto one of the prime numbers that matches their colour.</a:t>
            </a:r>
          </a:p>
          <a:p>
            <a:endParaRPr lang="en-US" sz="2400" dirty="0"/>
          </a:p>
          <a:p>
            <a:r>
              <a:rPr lang="en-US" sz="2400" dirty="0"/>
              <a:t>They then move their counter to the other sides colour, one square at a time, adding the numbers it passes on the way.</a:t>
            </a:r>
          </a:p>
          <a:p>
            <a:r>
              <a:rPr lang="en-US" sz="2400" dirty="0"/>
              <a:t>They can only reach the opposing side if they land on it when the total is a square number. They can’t occupy the same as another counter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A39D0EEC-F3F6-6D4F-9DBD-787A4FE0CB7E}"/>
              </a:ext>
            </a:extLst>
          </p:cNvPr>
          <p:cNvSpPr/>
          <p:nvPr/>
        </p:nvSpPr>
        <p:spPr>
          <a:xfrm>
            <a:off x="360219" y="1094510"/>
            <a:ext cx="665018" cy="651163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02E3F27-9F4D-4744-AC68-E3C8EF0ACC78}"/>
              </a:ext>
            </a:extLst>
          </p:cNvPr>
          <p:cNvSpPr/>
          <p:nvPr/>
        </p:nvSpPr>
        <p:spPr>
          <a:xfrm>
            <a:off x="1113912" y="290176"/>
            <a:ext cx="665018" cy="651163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DEF7FD5-5784-734B-8E98-76081FF10A4C}"/>
              </a:ext>
            </a:extLst>
          </p:cNvPr>
          <p:cNvSpPr/>
          <p:nvPr/>
        </p:nvSpPr>
        <p:spPr>
          <a:xfrm>
            <a:off x="1963202" y="1105593"/>
            <a:ext cx="665018" cy="651163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EE96B1E-5297-DE40-ABCE-EAFFFE3222DD}"/>
              </a:ext>
            </a:extLst>
          </p:cNvPr>
          <p:cNvSpPr/>
          <p:nvPr/>
        </p:nvSpPr>
        <p:spPr>
          <a:xfrm>
            <a:off x="2754972" y="1105593"/>
            <a:ext cx="665018" cy="651163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734A233-1B06-FD46-8A24-CE0397BE0DA6}"/>
              </a:ext>
            </a:extLst>
          </p:cNvPr>
          <p:cNvSpPr/>
          <p:nvPr/>
        </p:nvSpPr>
        <p:spPr>
          <a:xfrm>
            <a:off x="3496885" y="1898073"/>
            <a:ext cx="665018" cy="651163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46732B6-0400-BA49-A134-46A46B3B5770}"/>
              </a:ext>
            </a:extLst>
          </p:cNvPr>
          <p:cNvSpPr/>
          <p:nvPr/>
        </p:nvSpPr>
        <p:spPr>
          <a:xfrm>
            <a:off x="4325402" y="2705793"/>
            <a:ext cx="665018" cy="651163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1D88C80-EA71-E145-B9A1-CABA476C4F8D}"/>
              </a:ext>
            </a:extLst>
          </p:cNvPr>
          <p:cNvSpPr/>
          <p:nvPr/>
        </p:nvSpPr>
        <p:spPr>
          <a:xfrm>
            <a:off x="5160822" y="2705793"/>
            <a:ext cx="665018" cy="651163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35205AD-F0AC-CE49-9AED-AE03F9971B0B}"/>
              </a:ext>
            </a:extLst>
          </p:cNvPr>
          <p:cNvSpPr/>
          <p:nvPr/>
        </p:nvSpPr>
        <p:spPr>
          <a:xfrm>
            <a:off x="5160822" y="1898072"/>
            <a:ext cx="665018" cy="651163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1E82D5C-68A4-714E-B1AD-85CAE2FCD2CE}"/>
              </a:ext>
            </a:extLst>
          </p:cNvPr>
          <p:cNvSpPr/>
          <p:nvPr/>
        </p:nvSpPr>
        <p:spPr>
          <a:xfrm>
            <a:off x="5941544" y="2705793"/>
            <a:ext cx="665018" cy="651163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296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1520</TotalTime>
  <Words>312</Words>
  <Application>Microsoft Macintosh PowerPoint</Application>
  <PresentationFormat>Widescreen</PresentationFormat>
  <Paragraphs>146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4</cp:revision>
  <dcterms:created xsi:type="dcterms:W3CDTF">2019-01-18T20:19:38Z</dcterms:created>
  <dcterms:modified xsi:type="dcterms:W3CDTF">2019-01-19T21:39:55Z</dcterms:modified>
</cp:coreProperties>
</file>