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3690EC-7219-3345-AA39-CAA484F48442}" v="299" dt="2019-04-17T21:50:35.9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/>
    <p:restoredTop sz="89610"/>
  </p:normalViewPr>
  <p:slideViewPr>
    <p:cSldViewPr snapToGrid="0" snapToObjects="1">
      <p:cViewPr varScale="1">
        <p:scale>
          <a:sx n="82" d="100"/>
          <a:sy n="82" d="100"/>
        </p:scale>
        <p:origin x="114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Colour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C1B-5042-8F21-F8C3699FFF8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04E-F44A-8B2B-1527BDB5BC6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C1B-5042-8F21-F8C3699FFF85}"/>
              </c:ext>
            </c:extLst>
          </c:dPt>
          <c:cat>
            <c:strRef>
              <c:f>Sheet1!$A$2:$A$4</c:f>
              <c:strCache>
                <c:ptCount val="3"/>
                <c:pt idx="0">
                  <c:v>Blue</c:v>
                </c:pt>
                <c:pt idx="1">
                  <c:v>Red</c:v>
                </c:pt>
                <c:pt idx="2">
                  <c:v>Grey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216</c:v>
                </c:pt>
                <c:pt idx="2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4E-F44A-8B2B-1527BDB5BC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/>
    </cs:fontRef>
    <cs:defRPr sz="1330" kern="1200"/>
  </cs:axisTitle>
  <cs:categoryAxis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/>
    </cs:fontRef>
    <cs:defRPr sz="1197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/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/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/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/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/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B7DE1-7486-CB43-845D-8A2906B4597B}" type="datetimeFigureOut">
              <a:rPr lang="en-US" smtClean="0"/>
              <a:t>4/17/19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DB831-864F-FD4A-BE2B-6DB6A828F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65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EF112-311D-F344-BF76-D9A9B24B9F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8A0BCF-0C11-8A42-83E6-7B4CB956B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D6FEA-A18C-744E-BD20-93FBBC1CF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30DA5-A768-6B43-89A1-5DD43328B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BB5F15-816C-EC4E-88FC-FF5DEEDE6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632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F9EDA-3C8C-254C-9FEF-CE5738C13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856AA-2A96-2C40-9323-4E0BA5D56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29B8B-78FA-9E4A-8B75-42372F38E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14FCA-77DB-8249-9548-62E68E7C9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76275-6DB3-0947-BA74-2D4650E31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1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DF64E-CE5B-6745-809F-E264C4919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EE6EC-E145-774E-B190-8DA21983B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2CDE6-500A-764D-A780-98926B60B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448AE-876D-7C4E-82AF-5D0A3FA62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35079E-48A7-5B48-90D8-7F3FB8F6A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09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E5993-8026-2C42-BEB2-5C9A721F3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A594C-4234-FB4E-B128-4891D6748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828FBC-0424-3F4D-8F7B-49BC352F26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4E1DD7-6E3D-2742-9708-5B9F0FBF6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4/17/19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968846-1DC7-1148-AB2A-CB23098E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BFE7A-072E-4F44-89E6-F04B50A7B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13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39E14-F894-D84A-B24E-2995054E5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A3668-F5A8-AB41-B5B4-5C93C071E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D93349-B7C3-F54C-B1AD-56FD2CD5A9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1AA664-BB78-8D4C-AC72-75914673A2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3D9ADB-1944-B74A-B22C-8A0E6F96D4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673627-7C5F-834E-81FC-C3904D028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4/17/19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92D5E4-AE01-D040-AC40-B52A2D6B2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98BB33-415A-DF42-815F-6E1C3FD1B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D6363-BD43-B448-B52B-78B92F4F7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D8813F-C6F9-EE49-8131-78D34E70E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4/17/19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A7E76C-D41A-C843-965F-F9025FD1A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6D69A-DDCF-EC4C-8CFF-C61970996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7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31B40D-B82A-CE41-9E6A-C3DD5D794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4/17/19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7835BE-90AD-5943-83F9-3B20AC785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DB7392-9190-A64C-AB89-8FB53DEBE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35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E5EF0-7B1C-C846-8E77-FEDCA46CF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C040E-6706-964A-950D-812D72BE8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8E9FE-19C5-6745-83EE-36672D1E6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5BE022-884F-BF47-A6AF-D91005735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4/17/19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A3BAD-C15D-1B42-B12F-0EEDFC8F8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F8063-A39D-3545-A818-900C26BA6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4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C8BF6-58A5-924D-8697-4B9A0518D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4B5830-CB03-1E4E-80E3-2BA1E9B52A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A4253-775F-B142-B763-7E38F6F107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2E0B28-B835-AE46-B5C1-346EA7777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4/17/19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97DA6-5952-F348-8F73-991E96976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5D0A80-B5DE-1D4C-A857-E0C04D65B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79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B484A-6E66-024A-83A0-AEEFA77C6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8916A3-D46D-6740-B382-6F7BEB47AF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D7E2A-04F8-2244-94A6-9C0BA371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F7388-8CD9-AF4F-9AB6-DB23CC681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DCA97-5A65-504B-ABF1-626BFE3CA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947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9339EA-654F-3147-82E6-5AC4FB05BD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3DC84-BE09-044E-9D49-95D64B99EA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1935F-C551-B94F-A8AD-794027583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E3BF5-FBE3-5649-9E54-68131B1D7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574F7-42CB-A64B-8D54-7B6FA2C81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473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729D03-7991-1A42-9CC4-9E0E56A38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16180-CC5B-074E-90ED-18FDE4627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12EE8-B249-6744-9694-13709404BA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FE92B-7CFE-774B-A84C-B42C3B5277D6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7DFE5-576D-FA47-9B64-3FCB2BCEB6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996D7-71EC-AA4F-8D5C-F20C4A0C4F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5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39FFB8C-16F3-E74C-8AE4-42094B71BFF4}"/>
              </a:ext>
            </a:extLst>
          </p:cNvPr>
          <p:cNvSpPr/>
          <p:nvPr/>
        </p:nvSpPr>
        <p:spPr>
          <a:xfrm>
            <a:off x="443345" y="399307"/>
            <a:ext cx="11333019" cy="19119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My annual salary for 4 days a week is £38,400</a:t>
            </a:r>
          </a:p>
          <a:p>
            <a:pPr algn="ctr"/>
            <a:r>
              <a:rPr lang="en-GB" sz="4000" dirty="0">
                <a:solidFill>
                  <a:schemeClr val="tx1"/>
                </a:solidFill>
              </a:rPr>
              <a:t>What would I earn if I worked 5 days a week?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387B790-787F-C34A-9BE3-9F131F6EBAEB}"/>
              </a:ext>
            </a:extLst>
          </p:cNvPr>
          <p:cNvSpPr/>
          <p:nvPr/>
        </p:nvSpPr>
        <p:spPr>
          <a:xfrm>
            <a:off x="443344" y="2521527"/>
            <a:ext cx="11333019" cy="19119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I get £38.40 which is the larger share in the ratio 4 : 1</a:t>
            </a:r>
          </a:p>
          <a:p>
            <a:pPr algn="ctr"/>
            <a:r>
              <a:rPr lang="en-GB" sz="4000" dirty="0">
                <a:solidFill>
                  <a:schemeClr val="tx1"/>
                </a:solidFill>
              </a:rPr>
              <a:t>What is the total amount that is shared?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987F91D-7671-6045-8EDC-957DB4FAE136}"/>
              </a:ext>
            </a:extLst>
          </p:cNvPr>
          <p:cNvSpPr/>
          <p:nvPr/>
        </p:nvSpPr>
        <p:spPr>
          <a:xfrm>
            <a:off x="443344" y="4627418"/>
            <a:ext cx="11333019" cy="19119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4000" dirty="0">
                <a:solidFill>
                  <a:prstClr val="black"/>
                </a:solidFill>
              </a:rPr>
              <a:t>I buy a bag for £38.40 in a 20% off sale</a:t>
            </a:r>
          </a:p>
          <a:p>
            <a:pPr lvl="0" algn="ctr"/>
            <a:r>
              <a:rPr lang="en-GB" sz="4000" dirty="0">
                <a:solidFill>
                  <a:prstClr val="black"/>
                </a:solidFill>
              </a:rPr>
              <a:t>What did it cost BEFORE the sale?</a:t>
            </a:r>
            <a:endParaRPr lang="en-US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464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F39FFB8C-16F3-E74C-8AE4-42094B71BFF4}"/>
                  </a:ext>
                </a:extLst>
              </p:cNvPr>
              <p:cNvSpPr/>
              <p:nvPr/>
            </p:nvSpPr>
            <p:spPr>
              <a:xfrm>
                <a:off x="443345" y="399307"/>
                <a:ext cx="11333019" cy="19119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= 50 into the equation</a:t>
                </a:r>
                <a:r>
                  <a:rPr lang="en-GB" sz="4000" dirty="0">
                    <a:solidFill>
                      <a:prstClr val="black"/>
                    </a:solidFill>
                    <a:latin typeface="Calibri" panose="020F0502020204030204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b</m:t>
                    </m:r>
                    <m:r>
                      <a:rPr lang="en-GB" sz="4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4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4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F39FFB8C-16F3-E74C-8AE4-42094B71BF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45" y="399307"/>
                <a:ext cx="11333019" cy="1911928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4387B790-787F-C34A-9BE3-9F131F6EBAEB}"/>
                  </a:ext>
                </a:extLst>
              </p:cNvPr>
              <p:cNvSpPr/>
              <p:nvPr/>
            </p:nvSpPr>
            <p:spPr>
              <a:xfrm>
                <a:off x="443344" y="2521527"/>
                <a:ext cx="11333019" cy="191192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en-GB" sz="4000" dirty="0">
                    <a:solidFill>
                      <a:prstClr val="black"/>
                    </a:solidFill>
                  </a:rPr>
                  <a:t>Find the 50</a:t>
                </a:r>
                <a:r>
                  <a:rPr lang="en-GB" sz="4000" baseline="30000" dirty="0">
                    <a:solidFill>
                      <a:prstClr val="black"/>
                    </a:solidFill>
                  </a:rPr>
                  <a:t>th</a:t>
                </a:r>
                <a:r>
                  <a:rPr lang="en-GB" sz="4000" dirty="0">
                    <a:solidFill>
                      <a:prstClr val="black"/>
                    </a:solidFill>
                  </a:rPr>
                  <a:t> term of the sequence: </a:t>
                </a:r>
                <a14:m>
                  <m:oMath xmlns:m="http://schemas.openxmlformats.org/officeDocument/2006/math"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US" sz="4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4387B790-787F-C34A-9BE3-9F131F6EBA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44" y="2521527"/>
                <a:ext cx="11333019" cy="191192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5987F91D-7671-6045-8EDC-957DB4FAE136}"/>
                  </a:ext>
                </a:extLst>
              </p:cNvPr>
              <p:cNvSpPr/>
              <p:nvPr/>
            </p:nvSpPr>
            <p:spPr>
              <a:xfrm>
                <a:off x="443344" y="4627418"/>
                <a:ext cx="11333019" cy="191192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en-GB" sz="4000" dirty="0">
                    <a:solidFill>
                      <a:prstClr val="black"/>
                    </a:solidFill>
                  </a:rPr>
                  <a:t>Is (50, 148) on the line with equation: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40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40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sz="4000" dirty="0">
                    <a:solidFill>
                      <a:prstClr val="black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5987F91D-7671-6045-8EDC-957DB4FAE1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44" y="4627418"/>
                <a:ext cx="11333019" cy="191192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3559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39FFB8C-16F3-E74C-8AE4-42094B71BFF4}"/>
              </a:ext>
            </a:extLst>
          </p:cNvPr>
          <p:cNvSpPr/>
          <p:nvPr/>
        </p:nvSpPr>
        <p:spPr>
          <a:xfrm>
            <a:off x="396851" y="352812"/>
            <a:ext cx="4888072" cy="6156476"/>
          </a:xfrm>
          <a:prstGeom prst="roundRect">
            <a:avLst>
              <a:gd name="adj" fmla="val 1064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area of the trapezium below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387B790-787F-C34A-9BE3-9F131F6EBAEB}"/>
              </a:ext>
            </a:extLst>
          </p:cNvPr>
          <p:cNvSpPr/>
          <p:nvPr/>
        </p:nvSpPr>
        <p:spPr>
          <a:xfrm>
            <a:off x="5563892" y="352811"/>
            <a:ext cx="6289962" cy="302581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midpoint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line joining;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(3, -3) and (11, 20)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987F91D-7671-6045-8EDC-957DB4FAE136}"/>
              </a:ext>
            </a:extLst>
          </p:cNvPr>
          <p:cNvSpPr/>
          <p:nvPr/>
        </p:nvSpPr>
        <p:spPr>
          <a:xfrm>
            <a:off x="5563892" y="3580108"/>
            <a:ext cx="6289962" cy="29291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median of the 4 amounts; -3, 3, 11, 20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rapezoid 6">
            <a:extLst>
              <a:ext uri="{FF2B5EF4-FFF2-40B4-BE49-F238E27FC236}">
                <a16:creationId xmlns:a16="http://schemas.microsoft.com/office/drawing/2014/main" id="{38034647-A710-6E49-B61C-A8615DB1FB2D}"/>
              </a:ext>
            </a:extLst>
          </p:cNvPr>
          <p:cNvSpPr/>
          <p:nvPr/>
        </p:nvSpPr>
        <p:spPr>
          <a:xfrm>
            <a:off x="1642820" y="2619214"/>
            <a:ext cx="2944678" cy="2712203"/>
          </a:xfrm>
          <a:prstGeom prst="trapezoid">
            <a:avLst>
              <a:gd name="adj" fmla="val 21571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A5A4B5F-E50A-AA4E-AB1D-FCD325E5C14D}"/>
              </a:ext>
            </a:extLst>
          </p:cNvPr>
          <p:cNvCxnSpPr>
            <a:cxnSpLocks/>
          </p:cNvCxnSpPr>
          <p:nvPr/>
        </p:nvCxnSpPr>
        <p:spPr>
          <a:xfrm flipH="1">
            <a:off x="1704813" y="5483817"/>
            <a:ext cx="288268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C34C1D7-049F-A14B-B6F9-A2877DFD3453}"/>
              </a:ext>
            </a:extLst>
          </p:cNvPr>
          <p:cNvCxnSpPr/>
          <p:nvPr/>
        </p:nvCxnSpPr>
        <p:spPr>
          <a:xfrm>
            <a:off x="1547247" y="2771614"/>
            <a:ext cx="0" cy="271220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03D9F78-67B1-8F4A-AB62-CC49806F41B6}"/>
              </a:ext>
            </a:extLst>
          </p:cNvPr>
          <p:cNvCxnSpPr>
            <a:cxnSpLocks/>
          </p:cNvCxnSpPr>
          <p:nvPr/>
        </p:nvCxnSpPr>
        <p:spPr>
          <a:xfrm flipH="1">
            <a:off x="2169763" y="2474562"/>
            <a:ext cx="1841716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4ECB39A-E51B-F64F-92B1-8B2AE328C3AD}"/>
              </a:ext>
            </a:extLst>
          </p:cNvPr>
          <p:cNvSpPr txBox="1"/>
          <p:nvPr/>
        </p:nvSpPr>
        <p:spPr>
          <a:xfrm>
            <a:off x="2854248" y="2097482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3cm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3359AF-8583-7744-B06F-C71D57CBE74D}"/>
              </a:ext>
            </a:extLst>
          </p:cNvPr>
          <p:cNvSpPr txBox="1"/>
          <p:nvPr/>
        </p:nvSpPr>
        <p:spPr>
          <a:xfrm>
            <a:off x="2788525" y="5458687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11cm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763A17-4664-2842-ABA1-F37D75A3FC3C}"/>
              </a:ext>
            </a:extLst>
          </p:cNvPr>
          <p:cNvSpPr txBox="1"/>
          <p:nvPr/>
        </p:nvSpPr>
        <p:spPr>
          <a:xfrm>
            <a:off x="619912" y="3744482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20cm</a:t>
            </a:r>
          </a:p>
        </p:txBody>
      </p:sp>
    </p:spTree>
    <p:extLst>
      <p:ext uri="{BB962C8B-B14F-4D97-AF65-F5344CB8AC3E}">
        <p14:creationId xmlns:p14="http://schemas.microsoft.com/office/powerpoint/2010/main" val="539087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39FFB8C-16F3-E74C-8AE4-42094B71BFF4}"/>
              </a:ext>
            </a:extLst>
          </p:cNvPr>
          <p:cNvSpPr/>
          <p:nvPr/>
        </p:nvSpPr>
        <p:spPr>
          <a:xfrm>
            <a:off x="396851" y="352812"/>
            <a:ext cx="4888072" cy="6156476"/>
          </a:xfrm>
          <a:prstGeom prst="roundRect">
            <a:avLst>
              <a:gd name="adj" fmla="val 1064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fraction of the students chose Blue as their favourite colour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prstClr val="black"/>
                </a:solidFill>
                <a:latin typeface="Calibri" panose="020F0502020204030204"/>
              </a:rPr>
              <a:t>(in its simplest form)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387B790-787F-C34A-9BE3-9F131F6EBAEB}"/>
              </a:ext>
            </a:extLst>
          </p:cNvPr>
          <p:cNvSpPr/>
          <p:nvPr/>
        </p:nvSpPr>
        <p:spPr>
          <a:xfrm>
            <a:off x="5563892" y="352811"/>
            <a:ext cx="6289962" cy="302581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fraction of an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hour is 4 minutes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(in its simplest form)?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5987F91D-7671-6045-8EDC-957DB4FAE136}"/>
                  </a:ext>
                </a:extLst>
              </p:cNvPr>
              <p:cNvSpPr/>
              <p:nvPr/>
            </p:nvSpPr>
            <p:spPr>
              <a:xfrm>
                <a:off x="5563892" y="3580108"/>
                <a:ext cx="6289962" cy="292918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How many sides in the regular polygon with an exterior angle of </a:t>
                </a:r>
                <a14:m>
                  <m:oMath xmlns:m="http://schemas.openxmlformats.org/officeDocument/2006/math">
                    <m:r>
                      <a:rPr lang="en-GB" sz="4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4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4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? </a:t>
                </a: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5987F91D-7671-6045-8EDC-957DB4FAE1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3892" y="3580108"/>
                <a:ext cx="6289962" cy="292918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E920735-C3DC-2A4C-867A-6CFB4C3AA8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4221351"/>
              </p:ext>
            </p:extLst>
          </p:nvPr>
        </p:nvGraphicFramePr>
        <p:xfrm>
          <a:off x="722967" y="2658533"/>
          <a:ext cx="4238500" cy="3543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3BD90EA-9C70-A64A-8081-2D95B00BB2F2}"/>
                  </a:ext>
                </a:extLst>
              </p:cNvPr>
              <p:cNvSpPr txBox="1"/>
              <p:nvPr/>
            </p:nvSpPr>
            <p:spPr>
              <a:xfrm>
                <a:off x="2646698" y="4464997"/>
                <a:ext cx="116840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216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3BD90EA-9C70-A64A-8081-2D95B00BB2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6698" y="4464997"/>
                <a:ext cx="1168400" cy="430887"/>
              </a:xfrm>
              <a:prstGeom prst="rect">
                <a:avLst/>
              </a:prstGeom>
              <a:blipFill>
                <a:blip r:embed="rId4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D8824EE-7536-0E4C-A1AA-B78DBAB636C6}"/>
                  </a:ext>
                </a:extLst>
              </p:cNvPr>
              <p:cNvSpPr txBox="1"/>
              <p:nvPr/>
            </p:nvSpPr>
            <p:spPr>
              <a:xfrm>
                <a:off x="1672487" y="3871255"/>
                <a:ext cx="116840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D8824EE-7536-0E4C-A1AA-B78DBAB63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487" y="3871255"/>
                <a:ext cx="1168400" cy="430887"/>
              </a:xfrm>
              <a:prstGeom prst="rect">
                <a:avLst/>
              </a:prstGeom>
              <a:blipFill>
                <a:blip r:embed="rId5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>
            <a:extLst>
              <a:ext uri="{FF2B5EF4-FFF2-40B4-BE49-F238E27FC236}">
                <a16:creationId xmlns:a16="http://schemas.microsoft.com/office/drawing/2014/main" id="{2C1B5DDF-2E17-5947-A055-1811D7B99A1C}"/>
              </a:ext>
            </a:extLst>
          </p:cNvPr>
          <p:cNvSpPr/>
          <p:nvPr/>
        </p:nvSpPr>
        <p:spPr>
          <a:xfrm rot="6478716">
            <a:off x="2562150" y="3977724"/>
            <a:ext cx="584200" cy="449255"/>
          </a:xfrm>
          <a:prstGeom prst="arc">
            <a:avLst>
              <a:gd name="adj1" fmla="val 11076700"/>
              <a:gd name="adj2" fmla="val 8376655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25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39FFB8C-16F3-E74C-8AE4-42094B71BFF4}"/>
              </a:ext>
            </a:extLst>
          </p:cNvPr>
          <p:cNvSpPr/>
          <p:nvPr/>
        </p:nvSpPr>
        <p:spPr>
          <a:xfrm>
            <a:off x="396851" y="352812"/>
            <a:ext cx="4888072" cy="6156476"/>
          </a:xfrm>
          <a:prstGeom prst="roundRect">
            <a:avLst>
              <a:gd name="adj" fmla="val 1064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volume</a:t>
            </a:r>
            <a:r>
              <a:rPr lang="en-GB" sz="3200" dirty="0">
                <a:solidFill>
                  <a:prstClr val="black"/>
                </a:solidFill>
                <a:latin typeface="Calibri" panose="020F0502020204030204"/>
              </a:rPr>
              <a:t> of the cube below in mm</a:t>
            </a:r>
            <a:r>
              <a:rPr lang="en-GB" sz="3200" baseline="30000" dirty="0">
                <a:solidFill>
                  <a:prstClr val="black"/>
                </a:solidFill>
                <a:latin typeface="Calibri" panose="020F0502020204030204"/>
              </a:rPr>
              <a:t>3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387B790-787F-C34A-9BE3-9F131F6EBAEB}"/>
              </a:ext>
            </a:extLst>
          </p:cNvPr>
          <p:cNvSpPr/>
          <p:nvPr/>
        </p:nvSpPr>
        <p:spPr>
          <a:xfrm>
            <a:off x="5563892" y="352811"/>
            <a:ext cx="6289962" cy="3795856"/>
          </a:xfrm>
          <a:prstGeom prst="roundRect">
            <a:avLst>
              <a:gd name="adj" fmla="val 1042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 records the height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volume of 2 similar 3D shapes.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missing volume: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5987F91D-7671-6045-8EDC-957DB4FAE136}"/>
                  </a:ext>
                </a:extLst>
              </p:cNvPr>
              <p:cNvSpPr/>
              <p:nvPr/>
            </p:nvSpPr>
            <p:spPr>
              <a:xfrm>
                <a:off x="5563892" y="4318000"/>
                <a:ext cx="6289962" cy="219128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en-GB" sz="4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GB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𝑠𝑢𝑏𝑠𝑡𝑖𝑡𝑢𝑡𝑒</m:t>
                          </m:r>
                          <m:r>
                            <a:rPr lang="en-GB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: </m:t>
                          </m:r>
                          <m:r>
                            <a:rPr lang="en-GB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=3 </m:t>
                          </m:r>
                        </m:e>
                        <m:e>
                          <m:r>
                            <a:rPr lang="en-GB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𝑖𝑛𝑡𝑜</m:t>
                          </m:r>
                          <m:r>
                            <a:rPr lang="en-GB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𝑡h𝑒</m:t>
                          </m:r>
                          <m:r>
                            <a:rPr lang="en-GB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𝑒𝑥𝑝𝑟𝑒𝑠𝑠𝑖𝑜𝑛</m:t>
                          </m:r>
                          <m:r>
                            <a:rPr lang="en-GB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:10</m:t>
                          </m:r>
                          <m:sSup>
                            <m:sSupPr>
                              <m:ctrlPr>
                                <a:rPr lang="en-GB" sz="4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4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eqArr>
                    </m:oMath>
                  </m:oMathPara>
                </a14:m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5987F91D-7671-6045-8EDC-957DB4FAE1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3892" y="4318000"/>
                <a:ext cx="6289962" cy="2191288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be 6">
            <a:extLst>
              <a:ext uri="{FF2B5EF4-FFF2-40B4-BE49-F238E27FC236}">
                <a16:creationId xmlns:a16="http://schemas.microsoft.com/office/drawing/2014/main" id="{3BB973A4-4AF1-374D-8A90-AC5549FBC5DA}"/>
              </a:ext>
            </a:extLst>
          </p:cNvPr>
          <p:cNvSpPr/>
          <p:nvPr/>
        </p:nvSpPr>
        <p:spPr>
          <a:xfrm>
            <a:off x="1858754" y="2648774"/>
            <a:ext cx="1964266" cy="1862667"/>
          </a:xfrm>
          <a:prstGeom prst="cub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EFE21D1-7667-E149-9DF6-CDF12B3D779A}"/>
              </a:ext>
            </a:extLst>
          </p:cNvPr>
          <p:cNvCxnSpPr/>
          <p:nvPr/>
        </p:nvCxnSpPr>
        <p:spPr>
          <a:xfrm>
            <a:off x="1858754" y="4707467"/>
            <a:ext cx="146017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1AFC881-60F2-094C-B0DB-660A18E3A1A4}"/>
              </a:ext>
            </a:extLst>
          </p:cNvPr>
          <p:cNvSpPr txBox="1"/>
          <p:nvPr/>
        </p:nvSpPr>
        <p:spPr>
          <a:xfrm>
            <a:off x="2170400" y="4763065"/>
            <a:ext cx="894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3cm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83211E5-510B-5744-9E00-91D62475CA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466546"/>
              </p:ext>
            </p:extLst>
          </p:nvPr>
        </p:nvGraphicFramePr>
        <p:xfrm>
          <a:off x="5926666" y="2057499"/>
          <a:ext cx="5723469" cy="1803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7823">
                  <a:extLst>
                    <a:ext uri="{9D8B030D-6E8A-4147-A177-3AD203B41FA5}">
                      <a16:colId xmlns:a16="http://schemas.microsoft.com/office/drawing/2014/main" val="1331315764"/>
                    </a:ext>
                  </a:extLst>
                </a:gridCol>
                <a:gridCol w="1907823">
                  <a:extLst>
                    <a:ext uri="{9D8B030D-6E8A-4147-A177-3AD203B41FA5}">
                      <a16:colId xmlns:a16="http://schemas.microsoft.com/office/drawing/2014/main" val="1813604192"/>
                    </a:ext>
                  </a:extLst>
                </a:gridCol>
                <a:gridCol w="1907823">
                  <a:extLst>
                    <a:ext uri="{9D8B030D-6E8A-4147-A177-3AD203B41FA5}">
                      <a16:colId xmlns:a16="http://schemas.microsoft.com/office/drawing/2014/main" val="1417164002"/>
                    </a:ext>
                  </a:extLst>
                </a:gridCol>
              </a:tblGrid>
              <a:tr h="601101">
                <a:tc>
                  <a:txBody>
                    <a:bodyPr/>
                    <a:lstStyle/>
                    <a:p>
                      <a:pPr algn="ctr"/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Shape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Shape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133583"/>
                  </a:ext>
                </a:extLst>
              </a:tr>
              <a:tr h="601101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Height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2cm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6cm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207873"/>
                  </a:ext>
                </a:extLst>
              </a:tr>
              <a:tr h="601101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10cm</a:t>
                      </a:r>
                      <a:r>
                        <a:rPr lang="en-US" sz="3200" b="1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220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4393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247</Words>
  <Application>Microsoft Macintosh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10</cp:revision>
  <dcterms:created xsi:type="dcterms:W3CDTF">2019-02-16T20:50:02Z</dcterms:created>
  <dcterms:modified xsi:type="dcterms:W3CDTF">2019-04-17T21:58:38Z</dcterms:modified>
</cp:coreProperties>
</file>