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1F7"/>
    <a:srgbClr val="E8E9F9"/>
    <a:srgbClr val="DCD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78"/>
    <p:restoredTop sz="94620"/>
  </p:normalViewPr>
  <p:slideViewPr>
    <p:cSldViewPr snapToGrid="0" snapToObjects="1">
      <p:cViewPr varScale="1">
        <p:scale>
          <a:sx n="92" d="100"/>
          <a:sy n="92" d="100"/>
        </p:scale>
        <p:origin x="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3092E-4689-8445-80B0-A815DAD38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F7FFB7-A8E0-6746-8F4E-F0B7FC34B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A3A1F-7A03-B844-AA85-DDFE65A27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86263-3247-5343-9FB2-AAA92022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80503-59DD-B34C-ABE6-9321E8249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90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2A56B-FA57-6647-893C-0C0FFA55F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CBEF0-A385-F446-B976-0779689A9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7A884-2A65-BB4B-A5EB-B2493FAB4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32347-F9B0-7042-91A6-08B5F0C38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AA8A6-8290-464F-8A21-042AA7ED9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733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64859-610E-734F-AFE4-95ADA649F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98AE0-017C-194F-B789-0F68EFE0D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6326A-0728-5F4E-A088-AC3B9FB71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D10E9-7120-9748-9232-19FAB0C3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0B641-27A3-0A44-9FE7-33D7BE6D9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77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F6287-6C65-1D40-80E9-3C10B2E77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6426B-9575-C344-9E59-1608B2D96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4C426-4EE0-3947-AD16-8C1957A62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59AD3-7B70-9943-83CC-CEE10152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6FEB4-6C92-1E4F-9644-74DB49B47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49932B-E716-064F-811B-80C5AB615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699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8A20B-B91C-E341-A6AE-C1A50FEBA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B6A3C-4D75-4B49-8298-ABC49ACB7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449A2-DB02-3B4A-B47D-5210CB801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0480C3-DD4A-8C49-A216-31044520D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795ACB-015E-4440-BDDF-29E677C4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E436B3-37C4-E144-888A-FDFDED8CD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027BF6-22EF-BD42-97D2-7890F615F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E0CD0-C80C-3A42-AA09-8B80A8B28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03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4688E-DBDA-E142-BA72-78A068DF0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CC17F9-BC1B-3E40-B674-A7A094F77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FEA7FE-9E4C-C846-8B61-CC1258C66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7DE56-3000-A247-9777-C5889788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9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E2F7FA-FCDE-D94B-BFF0-0ED8978B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E0226E-56C7-0F49-A04A-8580EFEF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AEA96-5E3A-7B46-ACA6-8908DFF1F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59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812A4-15B7-7646-BC52-93F801460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86E24-F07F-514F-B912-277BB1155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1EBFD-483C-1140-B248-2639D8756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A02BFF-1899-404E-AE2F-178C866D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B700FD-F6D9-E742-8CF7-5F7AF568B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BCCAA-D95B-5848-8BBF-F3550CEC2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2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7C426-E22F-CF4E-915F-98A5F45FD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136AAE-9A93-694C-992A-FEED832AF2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9D89A-DD50-3041-8851-36DA6E9D0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393FB7-8C45-4A40-8DA4-E543E44A4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05B32-2E30-634D-84A8-898AACB45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9CDD99-AC48-9B4D-837B-BDA8AF4E9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0A794-1187-5D46-9445-7701A167F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7B5252-B48C-E74A-9649-CF55F1E2F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B812E-1A50-5147-8D0F-5070D84B9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40A26-DD4B-BC4B-B6C2-849498325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BF212-7C03-634E-B857-7C8FD9B6E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798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92E980-147C-714D-A561-9FEE6626A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3FAADB-3BD8-7C4F-AAFE-662A029F2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2C5D5-3C6A-CE42-B905-800009F6F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E815A-2254-BC4F-9577-C88650F7A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043B3-7112-A54B-9908-4B242D7AC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01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1A8B4A-5304-9C4A-8B2C-65496D752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DAC1A-831D-0A49-B1FC-63EDC00A7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81642-BBC4-AD48-B837-1D8C4050C6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D813C-93BE-064E-A202-2408892F8708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12EA3-D473-494F-B742-972D7C2F49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34CE5-59A1-D443-BBB6-8F210A9BE1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424FD-AC38-4E41-935E-8BE492F83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8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F09A1DF-7B8F-5A43-AFA8-91A54DC9C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062189"/>
              </p:ext>
            </p:extLst>
          </p:nvPr>
        </p:nvGraphicFramePr>
        <p:xfrm>
          <a:off x="109721" y="120061"/>
          <a:ext cx="11912391" cy="6625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0797">
                  <a:extLst>
                    <a:ext uri="{9D8B030D-6E8A-4147-A177-3AD203B41FA5}">
                      <a16:colId xmlns:a16="http://schemas.microsoft.com/office/drawing/2014/main" val="1500598610"/>
                    </a:ext>
                  </a:extLst>
                </a:gridCol>
                <a:gridCol w="3970797">
                  <a:extLst>
                    <a:ext uri="{9D8B030D-6E8A-4147-A177-3AD203B41FA5}">
                      <a16:colId xmlns:a16="http://schemas.microsoft.com/office/drawing/2014/main" val="4104471024"/>
                    </a:ext>
                  </a:extLst>
                </a:gridCol>
                <a:gridCol w="3970797">
                  <a:extLst>
                    <a:ext uri="{9D8B030D-6E8A-4147-A177-3AD203B41FA5}">
                      <a16:colId xmlns:a16="http://schemas.microsoft.com/office/drawing/2014/main" val="3970035972"/>
                    </a:ext>
                  </a:extLst>
                </a:gridCol>
              </a:tblGrid>
              <a:tr h="210098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Describe the transformation that maps shape D onto the shape below 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A’ (2, 1)    B’ (4, 2)    C’ (3, 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The shape D below has 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co-ordinates; 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A (2, 5)      B (5, 4)       C (3, 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Describe the transformation that maps shape D onto the shape below 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A’ (-1, 0)    B’ (0, 3)    C’ (3, 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125318"/>
                  </a:ext>
                </a:extLst>
              </a:tr>
              <a:tr h="242354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Describe the transformation that maps shape D onto the shape below 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A’ (-2, 5)    B’ (-5, 4)    C’ (-3, 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Describe the transformation that maps shape D onto the shape below 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A’ (0, 3)    B’ (3, 2)    C’ (1, -1)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327593"/>
                  </a:ext>
                </a:extLst>
              </a:tr>
              <a:tr h="210098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Describe the transformation that maps shape D onto the shape below  A’(1, 2.5)  B’(2.5, 2)  C’(1.5, 0.5)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Describe the transformation that maps shape D onto the shape below 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A’ (7, 2)    B’ (10, 1)    C’ (8, -2)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6359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1951B18-665A-914C-B55B-26C9E8FC7A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6" r="13432" b="-2118"/>
          <a:stretch/>
        </p:blipFill>
        <p:spPr>
          <a:xfrm>
            <a:off x="4132185" y="2282820"/>
            <a:ext cx="3842582" cy="446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86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1231F362-EF3E-C341-8359-5E059F9C362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7165218"/>
                  </p:ext>
                </p:extLst>
              </p:nvPr>
            </p:nvGraphicFramePr>
            <p:xfrm>
              <a:off x="109721" y="120061"/>
              <a:ext cx="11912391" cy="66255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70797">
                      <a:extLst>
                        <a:ext uri="{9D8B030D-6E8A-4147-A177-3AD203B41FA5}">
                          <a16:colId xmlns:a16="http://schemas.microsoft.com/office/drawing/2014/main" val="1500598610"/>
                        </a:ext>
                      </a:extLst>
                    </a:gridCol>
                    <a:gridCol w="3970797">
                      <a:extLst>
                        <a:ext uri="{9D8B030D-6E8A-4147-A177-3AD203B41FA5}">
                          <a16:colId xmlns:a16="http://schemas.microsoft.com/office/drawing/2014/main" val="4104471024"/>
                        </a:ext>
                      </a:extLst>
                    </a:gridCol>
                    <a:gridCol w="3970797">
                      <a:extLst>
                        <a:ext uri="{9D8B030D-6E8A-4147-A177-3AD203B41FA5}">
                          <a16:colId xmlns:a16="http://schemas.microsoft.com/office/drawing/2014/main" val="3970035972"/>
                        </a:ext>
                      </a:extLst>
                    </a:gridCol>
                  </a:tblGrid>
                  <a:tr h="210098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Translate shape A using the vector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𝟕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𝟎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A’ (…, ...)  B’ (…., ...)  C’ (…., …)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The shape D below has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co-ordinates;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 (1, 1)      B (6, 2)       C (3,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8E9F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Translate shape A using the vector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𝒂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𝒃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A’ (1, -3)    B’ (6, -2)    C’ (3,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4125318"/>
                      </a:ext>
                    </a:extLst>
                  </a:tr>
                  <a:tr h="242354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Translate shape A using the vector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𝒂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𝒃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A’ (6, -1 )  B’ (11, 0)  C’ (8,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Translate shape A using the vector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−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A’ (…, ...)  B’ (…., ...)  C’ (…., …)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4327593"/>
                      </a:ext>
                    </a:extLst>
                  </a:tr>
                  <a:tr h="210098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Translate shape A using the vector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𝒂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𝒃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A’ (-5, 3 )    B’ (0, 4)    C’ (-3, 7)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Translate shape A using the vector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−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A’ (…, ...)  B’ (…., ...)  C’ (…., …)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6359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1231F362-EF3E-C341-8359-5E059F9C362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7165218"/>
                  </p:ext>
                </p:extLst>
              </p:nvPr>
            </p:nvGraphicFramePr>
            <p:xfrm>
              <a:off x="109721" y="120061"/>
              <a:ext cx="11912391" cy="66255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70797">
                      <a:extLst>
                        <a:ext uri="{9D8B030D-6E8A-4147-A177-3AD203B41FA5}">
                          <a16:colId xmlns:a16="http://schemas.microsoft.com/office/drawing/2014/main" val="1500598610"/>
                        </a:ext>
                      </a:extLst>
                    </a:gridCol>
                    <a:gridCol w="3970797">
                      <a:extLst>
                        <a:ext uri="{9D8B030D-6E8A-4147-A177-3AD203B41FA5}">
                          <a16:colId xmlns:a16="http://schemas.microsoft.com/office/drawing/2014/main" val="4104471024"/>
                        </a:ext>
                      </a:extLst>
                    </a:gridCol>
                    <a:gridCol w="3970797">
                      <a:extLst>
                        <a:ext uri="{9D8B030D-6E8A-4147-A177-3AD203B41FA5}">
                          <a16:colId xmlns:a16="http://schemas.microsoft.com/office/drawing/2014/main" val="3970035972"/>
                        </a:ext>
                      </a:extLst>
                    </a:gridCol>
                  </a:tblGrid>
                  <a:tr h="21009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9" t="-602" r="-200319" b="-2150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The shape D below has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co-ordinates;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 (1, 1)      B (6, 2)       C (3,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8E9F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19" t="-602" r="-319" b="-2150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4125318"/>
                      </a:ext>
                    </a:extLst>
                  </a:tr>
                  <a:tr h="24235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9" t="-87435" r="-200319" b="-869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19" t="-87435" r="-319" b="-869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4327593"/>
                      </a:ext>
                    </a:extLst>
                  </a:tr>
                  <a:tr h="21009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9" t="-215663" r="-2003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19" t="-215663" r="-3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63590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A392074-A261-BD40-B87F-85DA619CD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613" y="2272145"/>
            <a:ext cx="3897169" cy="43757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6C21F9-A2C4-6142-9BCB-F542BB2A4881}"/>
              </a:ext>
            </a:extLst>
          </p:cNvPr>
          <p:cNvSpPr txBox="1"/>
          <p:nvPr/>
        </p:nvSpPr>
        <p:spPr>
          <a:xfrm>
            <a:off x="6052061" y="4106066"/>
            <a:ext cx="495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304497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12B64CF4-AB4E-0D40-94A6-F168C43937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854543"/>
                  </p:ext>
                </p:extLst>
              </p:nvPr>
            </p:nvGraphicFramePr>
            <p:xfrm>
              <a:off x="123576" y="147771"/>
              <a:ext cx="11912391" cy="65179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70797">
                      <a:extLst>
                        <a:ext uri="{9D8B030D-6E8A-4147-A177-3AD203B41FA5}">
                          <a16:colId xmlns:a16="http://schemas.microsoft.com/office/drawing/2014/main" val="1500598610"/>
                        </a:ext>
                      </a:extLst>
                    </a:gridCol>
                    <a:gridCol w="3970797">
                      <a:extLst>
                        <a:ext uri="{9D8B030D-6E8A-4147-A177-3AD203B41FA5}">
                          <a16:colId xmlns:a16="http://schemas.microsoft.com/office/drawing/2014/main" val="4104471024"/>
                        </a:ext>
                      </a:extLst>
                    </a:gridCol>
                    <a:gridCol w="3970797">
                      <a:extLst>
                        <a:ext uri="{9D8B030D-6E8A-4147-A177-3AD203B41FA5}">
                          <a16:colId xmlns:a16="http://schemas.microsoft.com/office/drawing/2014/main" val="2947393710"/>
                        </a:ext>
                      </a:extLst>
                    </a:gridCol>
                  </a:tblGrid>
                  <a:tr h="1104252">
                    <a:tc rowSpan="6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How many vertices are invariant when the transformations to the right are applied?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Translate using</a:t>
                          </a:r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 the vector</a:t>
                          </a: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𝟓</m:t>
                                      </m:r>
                                    </m:e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𝟎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Enlarge using a SF = 2 from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(-1,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4125318"/>
                      </a:ext>
                    </a:extLst>
                  </a:tr>
                  <a:tr h="11042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Reflection in the line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Translate using</a:t>
                          </a:r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 the vector</a:t>
                          </a: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e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8071865"/>
                      </a:ext>
                    </a:extLst>
                  </a:tr>
                  <a:tr h="11042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Rotate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𝟗𝟎</m:t>
                                  </m:r>
                                </m:e>
                                <m:sup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anticlockwise about (1.5, 1.5)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Reflection in the line</a:t>
                          </a:r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59478770"/>
                      </a:ext>
                    </a:extLst>
                  </a:tr>
                  <a:tr h="11042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Enlarge using a SF = 3 from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(0, 0)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Rotate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𝟗𝟎</m:t>
                                  </m:r>
                                </m:e>
                                <m:sup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clockwise about (3,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075413"/>
                      </a:ext>
                    </a:extLst>
                  </a:tr>
                  <a:tr h="99673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Reflection in the line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Enlarge using a SF = 0.5 from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(2, 0)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8679289"/>
                      </a:ext>
                    </a:extLst>
                  </a:tr>
                  <a:tr h="11042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Rotate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𝟏𝟖𝟎</m:t>
                                  </m:r>
                                </m:e>
                                <m:sup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about (1,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Translate using</a:t>
                          </a:r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 the vector</a:t>
                          </a: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e>
                                    <m:e>
                                      <m:r>
                                        <a:rPr lang="en-GB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</m:e>
                                  </m:eqArr>
                                </m:e>
                              </m:d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93801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12B64CF4-AB4E-0D40-94A6-F168C43937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854543"/>
                  </p:ext>
                </p:extLst>
              </p:nvPr>
            </p:nvGraphicFramePr>
            <p:xfrm>
              <a:off x="123576" y="147771"/>
              <a:ext cx="11912391" cy="65179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70797">
                      <a:extLst>
                        <a:ext uri="{9D8B030D-6E8A-4147-A177-3AD203B41FA5}">
                          <a16:colId xmlns:a16="http://schemas.microsoft.com/office/drawing/2014/main" val="1500598610"/>
                        </a:ext>
                      </a:extLst>
                    </a:gridCol>
                    <a:gridCol w="3970797">
                      <a:extLst>
                        <a:ext uri="{9D8B030D-6E8A-4147-A177-3AD203B41FA5}">
                          <a16:colId xmlns:a16="http://schemas.microsoft.com/office/drawing/2014/main" val="4104471024"/>
                        </a:ext>
                      </a:extLst>
                    </a:gridCol>
                    <a:gridCol w="3970797">
                      <a:extLst>
                        <a:ext uri="{9D8B030D-6E8A-4147-A177-3AD203B41FA5}">
                          <a16:colId xmlns:a16="http://schemas.microsoft.com/office/drawing/2014/main" val="2947393710"/>
                        </a:ext>
                      </a:extLst>
                    </a:gridCol>
                  </a:tblGrid>
                  <a:tr h="1104252">
                    <a:tc rowSpan="6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How many vertices are invariant when the transformations to the right are applied?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2299" r="-100000" b="-4931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Enlarge using a SF = 2 from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(-1,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4125318"/>
                      </a:ext>
                    </a:extLst>
                  </a:tr>
                  <a:tr h="11042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102299" r="-100000" b="-3931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02299" b="-3931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8071865"/>
                      </a:ext>
                    </a:extLst>
                  </a:tr>
                  <a:tr h="11042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202299" r="-100000" b="-2931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202299" b="-2931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59478770"/>
                      </a:ext>
                    </a:extLst>
                  </a:tr>
                  <a:tr h="11042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Enlarge using a SF = 3 from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(0, 0)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302299" b="-1931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075413"/>
                      </a:ext>
                    </a:extLst>
                  </a:tr>
                  <a:tr h="99673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443038" r="-100000" b="-1126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Enlarge using a SF = 0.5 from 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(2, 0)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8679289"/>
                      </a:ext>
                    </a:extLst>
                  </a:tr>
                  <a:tr h="1104252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493103" r="-100000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493103" b="-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938019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9682898-4DB9-9846-A04A-B8502E0D5464}"/>
              </a:ext>
            </a:extLst>
          </p:cNvPr>
          <p:cNvSpPr txBox="1"/>
          <p:nvPr/>
        </p:nvSpPr>
        <p:spPr>
          <a:xfrm>
            <a:off x="2269770" y="3592357"/>
            <a:ext cx="495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CEB235-F0FF-CA4B-A2DD-C1C8313EB6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532"/>
          <a:stretch/>
        </p:blipFill>
        <p:spPr>
          <a:xfrm>
            <a:off x="311661" y="2466109"/>
            <a:ext cx="3626558" cy="414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28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E79F99A-9FDB-CE4D-996D-4BED9FA7F8C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2608577"/>
                  </p:ext>
                </p:extLst>
              </p:nvPr>
            </p:nvGraphicFramePr>
            <p:xfrm>
              <a:off x="175489" y="179337"/>
              <a:ext cx="11836401" cy="64985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45467">
                      <a:extLst>
                        <a:ext uri="{9D8B030D-6E8A-4147-A177-3AD203B41FA5}">
                          <a16:colId xmlns:a16="http://schemas.microsoft.com/office/drawing/2014/main" val="1938524797"/>
                        </a:ext>
                      </a:extLst>
                    </a:gridCol>
                    <a:gridCol w="3945467">
                      <a:extLst>
                        <a:ext uri="{9D8B030D-6E8A-4147-A177-3AD203B41FA5}">
                          <a16:colId xmlns:a16="http://schemas.microsoft.com/office/drawing/2014/main" val="1783369279"/>
                        </a:ext>
                      </a:extLst>
                    </a:gridCol>
                    <a:gridCol w="3945467">
                      <a:extLst>
                        <a:ext uri="{9D8B030D-6E8A-4147-A177-3AD203B41FA5}">
                          <a16:colId xmlns:a16="http://schemas.microsoft.com/office/drawing/2014/main" val="3922894390"/>
                        </a:ext>
                      </a:extLst>
                    </a:gridCol>
                  </a:tblGrid>
                  <a:tr h="1420449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>
                              <a:solidFill>
                                <a:schemeClr val="tx1"/>
                              </a:solidFill>
                            </a:rPr>
                            <a:t>Where could point C be plotted so point C is </a:t>
                          </a:r>
                        </a:p>
                        <a:p>
                          <a:pPr algn="ctr"/>
                          <a:r>
                            <a:rPr lang="en-US" sz="3600" b="1" dirty="0">
                              <a:solidFill>
                                <a:schemeClr val="tx1"/>
                              </a:solidFill>
                            </a:rPr>
                            <a:t>invariant when shape ABC is reflected in the line….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8129712"/>
                      </a:ext>
                    </a:extLst>
                  </a:tr>
                  <a:tr h="2539053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3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3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9653873"/>
                      </a:ext>
                    </a:extLst>
                  </a:tr>
                  <a:tr h="2539053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3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3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516187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E79F99A-9FDB-CE4D-996D-4BED9FA7F8C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2608577"/>
                  </p:ext>
                </p:extLst>
              </p:nvPr>
            </p:nvGraphicFramePr>
            <p:xfrm>
              <a:off x="175489" y="179337"/>
              <a:ext cx="11836401" cy="64985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45467">
                      <a:extLst>
                        <a:ext uri="{9D8B030D-6E8A-4147-A177-3AD203B41FA5}">
                          <a16:colId xmlns:a16="http://schemas.microsoft.com/office/drawing/2014/main" val="1938524797"/>
                        </a:ext>
                      </a:extLst>
                    </a:gridCol>
                    <a:gridCol w="3945467">
                      <a:extLst>
                        <a:ext uri="{9D8B030D-6E8A-4147-A177-3AD203B41FA5}">
                          <a16:colId xmlns:a16="http://schemas.microsoft.com/office/drawing/2014/main" val="1783369279"/>
                        </a:ext>
                      </a:extLst>
                    </a:gridCol>
                    <a:gridCol w="3945467">
                      <a:extLst>
                        <a:ext uri="{9D8B030D-6E8A-4147-A177-3AD203B41FA5}">
                          <a16:colId xmlns:a16="http://schemas.microsoft.com/office/drawing/2014/main" val="3922894390"/>
                        </a:ext>
                      </a:extLst>
                    </a:gridCol>
                  </a:tblGrid>
                  <a:tr h="1420449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>
                              <a:solidFill>
                                <a:schemeClr val="tx1"/>
                              </a:solidFill>
                            </a:rPr>
                            <a:t>Where could point C be plotted so point C is </a:t>
                          </a:r>
                        </a:p>
                        <a:p>
                          <a:pPr algn="ctr"/>
                          <a:r>
                            <a:rPr lang="en-US" sz="3600" b="1" dirty="0">
                              <a:solidFill>
                                <a:schemeClr val="tx1"/>
                              </a:solidFill>
                            </a:rPr>
                            <a:t>invariant when shape ABC is reflected in the line….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8129712"/>
                      </a:ext>
                    </a:extLst>
                  </a:tr>
                  <a:tr h="2539053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22" t="-56500" r="-100322" b="-100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22" t="-56500" r="-322" b="-100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9653873"/>
                      </a:ext>
                    </a:extLst>
                  </a:tr>
                  <a:tr h="2539053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22" t="-156500" r="-100322" b="-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22" t="-156500" r="-322" b="-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516187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3ADDFFA-BF57-324A-BE0D-A24D19DF8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89" y="1708728"/>
            <a:ext cx="37719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15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2B64CF4-AB4E-0D40-94A6-F168C43937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526648"/>
              </p:ext>
            </p:extLst>
          </p:nvPr>
        </p:nvGraphicFramePr>
        <p:xfrm>
          <a:off x="123576" y="147771"/>
          <a:ext cx="11912391" cy="6517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0797">
                  <a:extLst>
                    <a:ext uri="{9D8B030D-6E8A-4147-A177-3AD203B41FA5}">
                      <a16:colId xmlns:a16="http://schemas.microsoft.com/office/drawing/2014/main" val="1500598610"/>
                    </a:ext>
                  </a:extLst>
                </a:gridCol>
                <a:gridCol w="7941594">
                  <a:extLst>
                    <a:ext uri="{9D8B030D-6E8A-4147-A177-3AD203B41FA5}">
                      <a16:colId xmlns:a16="http://schemas.microsoft.com/office/drawing/2014/main" val="4104471024"/>
                    </a:ext>
                  </a:extLst>
                </a:gridCol>
              </a:tblGrid>
              <a:tr h="6517992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12531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350742E-AB52-FE4F-A330-890A943EF7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76426828"/>
                  </p:ext>
                </p:extLst>
              </p:nvPr>
            </p:nvGraphicFramePr>
            <p:xfrm>
              <a:off x="4025187" y="147771"/>
              <a:ext cx="8010780" cy="65179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19542">
                      <a:extLst>
                        <a:ext uri="{9D8B030D-6E8A-4147-A177-3AD203B41FA5}">
                          <a16:colId xmlns:a16="http://schemas.microsoft.com/office/drawing/2014/main" val="1295972655"/>
                        </a:ext>
                      </a:extLst>
                    </a:gridCol>
                    <a:gridCol w="1353934">
                      <a:extLst>
                        <a:ext uri="{9D8B030D-6E8A-4147-A177-3AD203B41FA5}">
                          <a16:colId xmlns:a16="http://schemas.microsoft.com/office/drawing/2014/main" val="2716783172"/>
                        </a:ext>
                      </a:extLst>
                    </a:gridCol>
                    <a:gridCol w="1353934">
                      <a:extLst>
                        <a:ext uri="{9D8B030D-6E8A-4147-A177-3AD203B41FA5}">
                          <a16:colId xmlns:a16="http://schemas.microsoft.com/office/drawing/2014/main" val="1141239830"/>
                        </a:ext>
                      </a:extLst>
                    </a:gridCol>
                    <a:gridCol w="1383370">
                      <a:extLst>
                        <a:ext uri="{9D8B030D-6E8A-4147-A177-3AD203B41FA5}">
                          <a16:colId xmlns:a16="http://schemas.microsoft.com/office/drawing/2014/main" val="4268829081"/>
                        </a:ext>
                      </a:extLst>
                    </a:gridCol>
                  </a:tblGrid>
                  <a:tr h="10863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Transformation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10768327"/>
                      </a:ext>
                    </a:extLst>
                  </a:tr>
                  <a:tr h="1086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𝑹𝒆𝒇𝒍𝒆𝒄𝒕𝒊𝒐𝒏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𝒍𝒊𝒏𝒆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9188341"/>
                      </a:ext>
                    </a:extLst>
                  </a:tr>
                  <a:tr h="1086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𝑹𝒐𝒕𝒂𝒕𝒆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°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𝒄𝒍𝒐𝒄𝒌𝒘𝒊𝒔𝒆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𝒂𝒃𝒐𝒖𝒕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8116783"/>
                      </a:ext>
                    </a:extLst>
                  </a:tr>
                  <a:tr h="1086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𝑻𝒓𝒂𝒏𝒔𝒍𝒂𝒕𝒆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𝟎</m:t>
                                        </m:r>
                                      </m:e>
                                      <m:e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1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9241896"/>
                      </a:ext>
                    </a:extLst>
                  </a:tr>
                  <a:tr h="1086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𝑹𝒆𝒇𝒍𝒆𝒄𝒕𝒊𝒐𝒏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𝒍𝒊𝒏𝒆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3997746"/>
                      </a:ext>
                    </a:extLst>
                  </a:tr>
                  <a:tr h="1086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𝑬𝒏𝒍𝒂𝒓𝒈𝒆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𝒘𝒊𝒕𝒉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𝑺𝑭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𝒇𝒓𝒐𝒎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960228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350742E-AB52-FE4F-A330-890A943EF7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76426828"/>
                  </p:ext>
                </p:extLst>
              </p:nvPr>
            </p:nvGraphicFramePr>
            <p:xfrm>
              <a:off x="4025187" y="147771"/>
              <a:ext cx="8010780" cy="65179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19542">
                      <a:extLst>
                        <a:ext uri="{9D8B030D-6E8A-4147-A177-3AD203B41FA5}">
                          <a16:colId xmlns:a16="http://schemas.microsoft.com/office/drawing/2014/main" val="1295972655"/>
                        </a:ext>
                      </a:extLst>
                    </a:gridCol>
                    <a:gridCol w="1353934">
                      <a:extLst>
                        <a:ext uri="{9D8B030D-6E8A-4147-A177-3AD203B41FA5}">
                          <a16:colId xmlns:a16="http://schemas.microsoft.com/office/drawing/2014/main" val="2716783172"/>
                        </a:ext>
                      </a:extLst>
                    </a:gridCol>
                    <a:gridCol w="1353934">
                      <a:extLst>
                        <a:ext uri="{9D8B030D-6E8A-4147-A177-3AD203B41FA5}">
                          <a16:colId xmlns:a16="http://schemas.microsoft.com/office/drawing/2014/main" val="1141239830"/>
                        </a:ext>
                      </a:extLst>
                    </a:gridCol>
                    <a:gridCol w="1383370">
                      <a:extLst>
                        <a:ext uri="{9D8B030D-6E8A-4147-A177-3AD203B41FA5}">
                          <a16:colId xmlns:a16="http://schemas.microsoft.com/office/drawing/2014/main" val="4268829081"/>
                        </a:ext>
                      </a:extLst>
                    </a:gridCol>
                  </a:tblGrid>
                  <a:tr h="10863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Transformation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10768327"/>
                      </a:ext>
                    </a:extLst>
                  </a:tr>
                  <a:tr h="1086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1176" r="-104531" b="-4047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9188341"/>
                      </a:ext>
                    </a:extLst>
                  </a:tr>
                  <a:tr h="1086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98837" r="-10453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8116783"/>
                      </a:ext>
                    </a:extLst>
                  </a:tr>
                  <a:tr h="1086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98837" r="-10453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9241896"/>
                      </a:ext>
                    </a:extLst>
                  </a:tr>
                  <a:tr h="1086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403529" r="-104531" b="-10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3997746"/>
                      </a:ext>
                    </a:extLst>
                  </a:tr>
                  <a:tr h="1086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497674" r="-104531" b="-11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960228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5EEB8639-0E1A-D84F-9890-E63E7A61A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959" y="2715491"/>
            <a:ext cx="3648844" cy="38446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A70465-47B7-6845-A14C-E4E33F2D7D24}"/>
              </a:ext>
            </a:extLst>
          </p:cNvPr>
          <p:cNvSpPr/>
          <p:nvPr/>
        </p:nvSpPr>
        <p:spPr>
          <a:xfrm>
            <a:off x="180685" y="328287"/>
            <a:ext cx="377522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/>
              <a:t>Tick the box for the vertices that are invariant when the transformations to the right are applied to the shape ABC?</a:t>
            </a:r>
          </a:p>
        </p:txBody>
      </p:sp>
    </p:spTree>
    <p:extLst>
      <p:ext uri="{BB962C8B-B14F-4D97-AF65-F5344CB8AC3E}">
        <p14:creationId xmlns:p14="http://schemas.microsoft.com/office/powerpoint/2010/main" val="447483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601</Words>
  <Application>Microsoft Macintosh PowerPoint</Application>
  <PresentationFormat>Widescreen</PresentationFormat>
  <Paragraphs>74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5</cp:revision>
  <dcterms:created xsi:type="dcterms:W3CDTF">2019-02-08T21:55:37Z</dcterms:created>
  <dcterms:modified xsi:type="dcterms:W3CDTF">2019-04-02T19:49:54Z</dcterms:modified>
</cp:coreProperties>
</file>