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BEFB"/>
    <a:srgbClr val="DCAAFF"/>
    <a:srgbClr val="DBA9FB"/>
    <a:srgbClr val="D4A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A60BAF-D0BA-534A-99FA-8A9095A0E6FC}" v="271" dt="2019-04-22T18:33:31.3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7"/>
    <p:restoredTop sz="89610"/>
  </p:normalViewPr>
  <p:slideViewPr>
    <p:cSldViewPr snapToGrid="0" snapToObjects="1">
      <p:cViewPr>
        <p:scale>
          <a:sx n="80" d="100"/>
          <a:sy n="80" d="100"/>
        </p:scale>
        <p:origin x="124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B7DE1-7486-CB43-845D-8A2906B4597B}" type="datetimeFigureOut">
              <a:rPr lang="en-US" smtClean="0"/>
              <a:t>4/22/19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DB831-864F-FD4A-BE2B-6DB6A828F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65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3DB831-864F-FD4A-BE2B-6DB6A828F9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7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45x + 10 = 60x – 2.30</a:t>
            </a:r>
          </a:p>
          <a:p>
            <a:r>
              <a:rPr lang="en-US" dirty="0"/>
              <a:t>45x + 2.40 = 60x</a:t>
            </a:r>
          </a:p>
          <a:p>
            <a:r>
              <a:rPr lang="en-US" dirty="0"/>
              <a:t>2.40 = 0.15x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B831-864F-FD4A-BE2B-6DB6A828F9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46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2 8 3 7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B831-864F-FD4A-BE2B-6DB6A828F9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481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12/5</a:t>
            </a:r>
          </a:p>
          <a:p>
            <a:r>
              <a:rPr lang="en-US" dirty="0"/>
              <a:t>14/5</a:t>
            </a:r>
          </a:p>
          <a:p>
            <a:r>
              <a:rPr lang="en-US" dirty="0"/>
              <a:t>15/5=3</a:t>
            </a:r>
          </a:p>
          <a:p>
            <a:r>
              <a:rPr lang="en-US" dirty="0"/>
              <a:t>13/5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B831-864F-FD4A-BE2B-6DB6A828F9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3735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EF112-311D-F344-BF76-D9A9B24B9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8A0BCF-0C11-8A42-83E6-7B4CB956B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D6FEA-A18C-744E-BD20-93FBBC1CF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30DA5-A768-6B43-89A1-5DD43328B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BB5F15-816C-EC4E-88FC-FF5DEEDE6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32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F9EDA-3C8C-254C-9FEF-CE5738C1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856AA-2A96-2C40-9323-4E0BA5D56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29B8B-78FA-9E4A-8B75-42372F38E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14FCA-77DB-8249-9548-62E68E7C9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76275-6DB3-0947-BA74-2D4650E31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DF64E-CE5B-6745-809F-E264C4919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EE6EC-E145-774E-B190-8DA21983B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2CDE6-500A-764D-A780-98926B60B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448AE-876D-7C4E-82AF-5D0A3FA6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5079E-48A7-5B48-90D8-7F3FB8F6A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09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5993-8026-2C42-BEB2-5C9A721F3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A594C-4234-FB4E-B128-4891D6748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828FBC-0424-3F4D-8F7B-49BC352F2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E1DD7-6E3D-2742-9708-5B9F0FBF6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68846-1DC7-1148-AB2A-CB23098E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BFE7A-072E-4F44-89E6-F04B50A7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13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39E14-F894-D84A-B24E-2995054E5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A3668-F5A8-AB41-B5B4-5C93C071E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93349-B7C3-F54C-B1AD-56FD2CD5A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AA664-BB78-8D4C-AC72-75914673A2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3D9ADB-1944-B74A-B22C-8A0E6F96D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673627-7C5F-834E-81FC-C3904D028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92D5E4-AE01-D040-AC40-B52A2D6B2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98BB33-415A-DF42-815F-6E1C3FD1B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D6363-BD43-B448-B52B-78B92F4F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8813F-C6F9-EE49-8131-78D34E70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A7E76C-D41A-C843-965F-F9025FD1A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6D69A-DDCF-EC4C-8CFF-C61970996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31B40D-B82A-CE41-9E6A-C3DD5D794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7835BE-90AD-5943-83F9-3B20AC785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B7392-9190-A64C-AB89-8FB53DEB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35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E5EF0-7B1C-C846-8E77-FEDCA46C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C040E-6706-964A-950D-812D72BE8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8E9FE-19C5-6745-83EE-36672D1E6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BE022-884F-BF47-A6AF-D91005735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A3BAD-C15D-1B42-B12F-0EEDFC8F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F8063-A39D-3545-A818-900C26BA6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4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C8BF6-58A5-924D-8697-4B9A0518D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4B5830-CB03-1E4E-80E3-2BA1E9B52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A4253-775F-B142-B763-7E38F6F107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E0B28-B835-AE46-B5C1-346EA7777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97DA6-5952-F348-8F73-991E96976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5D0A80-B5DE-1D4C-A857-E0C04D65B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7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B484A-6E66-024A-83A0-AEEFA77C6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8916A3-D46D-6740-B382-6F7BEB47A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D7E2A-04F8-2244-94A6-9C0BA371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F7388-8CD9-AF4F-9AB6-DB23CC681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DCA97-5A65-504B-ABF1-626BFE3C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47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9339EA-654F-3147-82E6-5AC4FB05BD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3DC84-BE09-044E-9D49-95D64B99E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1935F-C551-B94F-A8AD-794027583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E3BF5-FBE3-5649-9E54-68131B1D7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574F7-42CB-A64B-8D54-7B6FA2C8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7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729D03-7991-1A42-9CC4-9E0E56A38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16180-CC5B-074E-90ED-18FDE4627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12EE8-B249-6744-9694-13709404B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FE92B-7CFE-774B-A84C-B42C3B5277D6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7DFE5-576D-FA47-9B64-3FCB2BCEB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996D7-71EC-AA4F-8D5C-F20C4A0C4F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A50CF-A6F9-0C4F-93F2-4E1E5B9C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5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A3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9FFB8C-16F3-E74C-8AE4-42094B71BFF4}"/>
              </a:ext>
            </a:extLst>
          </p:cNvPr>
          <p:cNvSpPr/>
          <p:nvPr/>
        </p:nvSpPr>
        <p:spPr>
          <a:xfrm>
            <a:off x="443345" y="399307"/>
            <a:ext cx="11333019" cy="6086334"/>
          </a:xfrm>
          <a:prstGeom prst="roundRect">
            <a:avLst>
              <a:gd name="adj" fmla="val 737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25 students sat a Science Exam and the Mean score was 73.4%. </a:t>
            </a:r>
          </a:p>
          <a:p>
            <a:pPr algn="ctr"/>
            <a:endParaRPr lang="en-GB" sz="3200" b="1" dirty="0">
              <a:solidFill>
                <a:schemeClr val="tx1"/>
              </a:solidFill>
            </a:endParaRPr>
          </a:p>
          <a:p>
            <a:pPr algn="ctr"/>
            <a:r>
              <a:rPr lang="en-GB" sz="3200" b="1" dirty="0">
                <a:solidFill>
                  <a:schemeClr val="tx1"/>
                </a:solidFill>
              </a:rPr>
              <a:t>One student was absent but sat it the next day. Is it possible for the mean to increase to 74% when his score is added? </a:t>
            </a:r>
          </a:p>
          <a:p>
            <a:pPr algn="ctr"/>
            <a:endParaRPr lang="en-GB" sz="3200" b="1" dirty="0">
              <a:solidFill>
                <a:schemeClr val="tx1"/>
              </a:solidFill>
            </a:endParaRPr>
          </a:p>
          <a:p>
            <a:pPr algn="ctr"/>
            <a:r>
              <a:rPr lang="en-GB" sz="3200" b="1" dirty="0">
                <a:solidFill>
                  <a:schemeClr val="tx1"/>
                </a:solidFill>
              </a:rPr>
              <a:t>If so, What is the minimum score needed to make this possible? </a:t>
            </a:r>
          </a:p>
          <a:p>
            <a:pPr algn="ctr"/>
            <a:endParaRPr lang="en-GB" sz="3200" b="1" dirty="0">
              <a:solidFill>
                <a:schemeClr val="tx1"/>
              </a:solidFill>
            </a:endParaRPr>
          </a:p>
          <a:p>
            <a:pPr algn="ctr"/>
            <a:endParaRPr lang="en-GB" sz="3200" b="1" dirty="0">
              <a:solidFill>
                <a:schemeClr val="tx1"/>
              </a:solidFill>
            </a:endParaRPr>
          </a:p>
          <a:p>
            <a:pPr algn="ctr"/>
            <a:endParaRPr lang="en-GB" sz="3200" b="1" dirty="0">
              <a:solidFill>
                <a:schemeClr val="tx1"/>
              </a:solidFill>
            </a:endParaRPr>
          </a:p>
          <a:p>
            <a:pPr algn="ctr"/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E3A195B-4B37-3043-8104-D61D3B9C8A2F}"/>
              </a:ext>
            </a:extLst>
          </p:cNvPr>
          <p:cNvSpPr/>
          <p:nvPr/>
        </p:nvSpPr>
        <p:spPr>
          <a:xfrm>
            <a:off x="1472339" y="4353749"/>
            <a:ext cx="3905573" cy="2078048"/>
          </a:xfrm>
          <a:custGeom>
            <a:avLst/>
            <a:gdLst>
              <a:gd name="connsiteX0" fmla="*/ 0 w 3905573"/>
              <a:gd name="connsiteY0" fmla="*/ 2078048 h 2078048"/>
              <a:gd name="connsiteX1" fmla="*/ 0 w 3905573"/>
              <a:gd name="connsiteY1" fmla="*/ 2078048 h 2078048"/>
              <a:gd name="connsiteX2" fmla="*/ 108488 w 3905573"/>
              <a:gd name="connsiteY2" fmla="*/ 1923065 h 2078048"/>
              <a:gd name="connsiteX3" fmla="*/ 139485 w 3905573"/>
              <a:gd name="connsiteY3" fmla="*/ 1876570 h 2078048"/>
              <a:gd name="connsiteX4" fmla="*/ 201478 w 3905573"/>
              <a:gd name="connsiteY4" fmla="*/ 1737085 h 2078048"/>
              <a:gd name="connsiteX5" fmla="*/ 247973 w 3905573"/>
              <a:gd name="connsiteY5" fmla="*/ 1597600 h 2078048"/>
              <a:gd name="connsiteX6" fmla="*/ 263471 w 3905573"/>
              <a:gd name="connsiteY6" fmla="*/ 1551105 h 2078048"/>
              <a:gd name="connsiteX7" fmla="*/ 325464 w 3905573"/>
              <a:gd name="connsiteY7" fmla="*/ 1458115 h 2078048"/>
              <a:gd name="connsiteX8" fmla="*/ 371959 w 3905573"/>
              <a:gd name="connsiteY8" fmla="*/ 1349627 h 2078048"/>
              <a:gd name="connsiteX9" fmla="*/ 402956 w 3905573"/>
              <a:gd name="connsiteY9" fmla="*/ 1256637 h 2078048"/>
              <a:gd name="connsiteX10" fmla="*/ 418454 w 3905573"/>
              <a:gd name="connsiteY10" fmla="*/ 1210143 h 2078048"/>
              <a:gd name="connsiteX11" fmla="*/ 433953 w 3905573"/>
              <a:gd name="connsiteY11" fmla="*/ 1148149 h 2078048"/>
              <a:gd name="connsiteX12" fmla="*/ 480447 w 3905573"/>
              <a:gd name="connsiteY12" fmla="*/ 1008665 h 2078048"/>
              <a:gd name="connsiteX13" fmla="*/ 495946 w 3905573"/>
              <a:gd name="connsiteY13" fmla="*/ 962170 h 2078048"/>
              <a:gd name="connsiteX14" fmla="*/ 511444 w 3905573"/>
              <a:gd name="connsiteY14" fmla="*/ 791688 h 2078048"/>
              <a:gd name="connsiteX15" fmla="*/ 526942 w 3905573"/>
              <a:gd name="connsiteY15" fmla="*/ 745193 h 2078048"/>
              <a:gd name="connsiteX16" fmla="*/ 542441 w 3905573"/>
              <a:gd name="connsiteY16" fmla="*/ 683200 h 2078048"/>
              <a:gd name="connsiteX17" fmla="*/ 573437 w 3905573"/>
              <a:gd name="connsiteY17" fmla="*/ 590210 h 2078048"/>
              <a:gd name="connsiteX18" fmla="*/ 604434 w 3905573"/>
              <a:gd name="connsiteY18" fmla="*/ 497220 h 2078048"/>
              <a:gd name="connsiteX19" fmla="*/ 650929 w 3905573"/>
              <a:gd name="connsiteY19" fmla="*/ 357736 h 2078048"/>
              <a:gd name="connsiteX20" fmla="*/ 666427 w 3905573"/>
              <a:gd name="connsiteY20" fmla="*/ 311241 h 2078048"/>
              <a:gd name="connsiteX21" fmla="*/ 743919 w 3905573"/>
              <a:gd name="connsiteY21" fmla="*/ 202753 h 2078048"/>
              <a:gd name="connsiteX22" fmla="*/ 759417 w 3905573"/>
              <a:gd name="connsiteY22" fmla="*/ 156258 h 2078048"/>
              <a:gd name="connsiteX23" fmla="*/ 774915 w 3905573"/>
              <a:gd name="connsiteY23" fmla="*/ 78766 h 2078048"/>
              <a:gd name="connsiteX24" fmla="*/ 821410 w 3905573"/>
              <a:gd name="connsiteY24" fmla="*/ 47770 h 2078048"/>
              <a:gd name="connsiteX25" fmla="*/ 1100380 w 3905573"/>
              <a:gd name="connsiteY25" fmla="*/ 32271 h 2078048"/>
              <a:gd name="connsiteX26" fmla="*/ 1689315 w 3905573"/>
              <a:gd name="connsiteY26" fmla="*/ 32271 h 2078048"/>
              <a:gd name="connsiteX27" fmla="*/ 1844298 w 3905573"/>
              <a:gd name="connsiteY27" fmla="*/ 78766 h 2078048"/>
              <a:gd name="connsiteX28" fmla="*/ 1983783 w 3905573"/>
              <a:gd name="connsiteY28" fmla="*/ 109763 h 2078048"/>
              <a:gd name="connsiteX29" fmla="*/ 2107769 w 3905573"/>
              <a:gd name="connsiteY29" fmla="*/ 140759 h 2078048"/>
              <a:gd name="connsiteX30" fmla="*/ 2433234 w 3905573"/>
              <a:gd name="connsiteY30" fmla="*/ 156258 h 2078048"/>
              <a:gd name="connsiteX31" fmla="*/ 2634712 w 3905573"/>
              <a:gd name="connsiteY31" fmla="*/ 202753 h 2078048"/>
              <a:gd name="connsiteX32" fmla="*/ 2681207 w 3905573"/>
              <a:gd name="connsiteY32" fmla="*/ 218251 h 2078048"/>
              <a:gd name="connsiteX33" fmla="*/ 2727702 w 3905573"/>
              <a:gd name="connsiteY33" fmla="*/ 233749 h 2078048"/>
              <a:gd name="connsiteX34" fmla="*/ 2774197 w 3905573"/>
              <a:gd name="connsiteY34" fmla="*/ 264746 h 2078048"/>
              <a:gd name="connsiteX35" fmla="*/ 2867186 w 3905573"/>
              <a:gd name="connsiteY35" fmla="*/ 295743 h 2078048"/>
              <a:gd name="connsiteX36" fmla="*/ 3053166 w 3905573"/>
              <a:gd name="connsiteY36" fmla="*/ 326739 h 2078048"/>
              <a:gd name="connsiteX37" fmla="*/ 3177153 w 3905573"/>
              <a:gd name="connsiteY37" fmla="*/ 342237 h 2078048"/>
              <a:gd name="connsiteX38" fmla="*/ 3316637 w 3905573"/>
              <a:gd name="connsiteY38" fmla="*/ 373234 h 2078048"/>
              <a:gd name="connsiteX39" fmla="*/ 3456122 w 3905573"/>
              <a:gd name="connsiteY39" fmla="*/ 404231 h 2078048"/>
              <a:gd name="connsiteX40" fmla="*/ 3657600 w 3905573"/>
              <a:gd name="connsiteY40" fmla="*/ 388732 h 2078048"/>
              <a:gd name="connsiteX41" fmla="*/ 3905573 w 3905573"/>
              <a:gd name="connsiteY41" fmla="*/ 419729 h 2078048"/>
              <a:gd name="connsiteX42" fmla="*/ 3890075 w 3905573"/>
              <a:gd name="connsiteY42" fmla="*/ 869180 h 2078048"/>
              <a:gd name="connsiteX43" fmla="*/ 3859078 w 3905573"/>
              <a:gd name="connsiteY43" fmla="*/ 962170 h 2078048"/>
              <a:gd name="connsiteX44" fmla="*/ 3843580 w 3905573"/>
              <a:gd name="connsiteY44" fmla="*/ 1024163 h 2078048"/>
              <a:gd name="connsiteX45" fmla="*/ 3828081 w 3905573"/>
              <a:gd name="connsiteY45" fmla="*/ 1070658 h 2078048"/>
              <a:gd name="connsiteX46" fmla="*/ 3812583 w 3905573"/>
              <a:gd name="connsiteY46" fmla="*/ 1148149 h 2078048"/>
              <a:gd name="connsiteX47" fmla="*/ 3766088 w 3905573"/>
              <a:gd name="connsiteY47" fmla="*/ 1535607 h 2078048"/>
              <a:gd name="connsiteX48" fmla="*/ 3735092 w 3905573"/>
              <a:gd name="connsiteY48" fmla="*/ 1659593 h 2078048"/>
              <a:gd name="connsiteX49" fmla="*/ 3719593 w 3905573"/>
              <a:gd name="connsiteY49" fmla="*/ 1721587 h 2078048"/>
              <a:gd name="connsiteX50" fmla="*/ 3688597 w 3905573"/>
              <a:gd name="connsiteY50" fmla="*/ 1768082 h 2078048"/>
              <a:gd name="connsiteX51" fmla="*/ 3657600 w 3905573"/>
              <a:gd name="connsiteY51" fmla="*/ 1861071 h 2078048"/>
              <a:gd name="connsiteX52" fmla="*/ 3626603 w 3905573"/>
              <a:gd name="connsiteY52" fmla="*/ 1954061 h 2078048"/>
              <a:gd name="connsiteX53" fmla="*/ 3611105 w 3905573"/>
              <a:gd name="connsiteY53" fmla="*/ 2000556 h 2078048"/>
              <a:gd name="connsiteX54" fmla="*/ 3595607 w 3905573"/>
              <a:gd name="connsiteY54" fmla="*/ 2062549 h 2078048"/>
              <a:gd name="connsiteX55" fmla="*/ 3595607 w 3905573"/>
              <a:gd name="connsiteY55" fmla="*/ 2062549 h 207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905573" h="2078048">
                <a:moveTo>
                  <a:pt x="0" y="2078048"/>
                </a:moveTo>
                <a:lnTo>
                  <a:pt x="0" y="2078048"/>
                </a:lnTo>
                <a:lnTo>
                  <a:pt x="108488" y="1923065"/>
                </a:lnTo>
                <a:cubicBezTo>
                  <a:pt x="119091" y="1907750"/>
                  <a:pt x="139485" y="1876570"/>
                  <a:pt x="139485" y="1876570"/>
                </a:cubicBezTo>
                <a:cubicBezTo>
                  <a:pt x="176371" y="1765909"/>
                  <a:pt x="152357" y="1810766"/>
                  <a:pt x="201478" y="1737085"/>
                </a:cubicBezTo>
                <a:lnTo>
                  <a:pt x="247973" y="1597600"/>
                </a:lnTo>
                <a:cubicBezTo>
                  <a:pt x="253139" y="1582102"/>
                  <a:pt x="254409" y="1564698"/>
                  <a:pt x="263471" y="1551105"/>
                </a:cubicBezTo>
                <a:lnTo>
                  <a:pt x="325464" y="1458115"/>
                </a:lnTo>
                <a:cubicBezTo>
                  <a:pt x="366464" y="1294122"/>
                  <a:pt x="310799" y="1487239"/>
                  <a:pt x="371959" y="1349627"/>
                </a:cubicBezTo>
                <a:cubicBezTo>
                  <a:pt x="385229" y="1319770"/>
                  <a:pt x="392624" y="1287634"/>
                  <a:pt x="402956" y="1256637"/>
                </a:cubicBezTo>
                <a:cubicBezTo>
                  <a:pt x="408122" y="1241139"/>
                  <a:pt x="414492" y="1225992"/>
                  <a:pt x="418454" y="1210143"/>
                </a:cubicBezTo>
                <a:cubicBezTo>
                  <a:pt x="423620" y="1189478"/>
                  <a:pt x="427832" y="1168551"/>
                  <a:pt x="433953" y="1148149"/>
                </a:cubicBezTo>
                <a:cubicBezTo>
                  <a:pt x="433957" y="1148136"/>
                  <a:pt x="472695" y="1031919"/>
                  <a:pt x="480447" y="1008665"/>
                </a:cubicBezTo>
                <a:lnTo>
                  <a:pt x="495946" y="962170"/>
                </a:lnTo>
                <a:cubicBezTo>
                  <a:pt x="501112" y="905343"/>
                  <a:pt x="503374" y="848176"/>
                  <a:pt x="511444" y="791688"/>
                </a:cubicBezTo>
                <a:cubicBezTo>
                  <a:pt x="513754" y="775516"/>
                  <a:pt x="522454" y="760901"/>
                  <a:pt x="526942" y="745193"/>
                </a:cubicBezTo>
                <a:cubicBezTo>
                  <a:pt x="532794" y="724712"/>
                  <a:pt x="536320" y="703602"/>
                  <a:pt x="542441" y="683200"/>
                </a:cubicBezTo>
                <a:cubicBezTo>
                  <a:pt x="551830" y="651905"/>
                  <a:pt x="563105" y="621207"/>
                  <a:pt x="573437" y="590210"/>
                </a:cubicBezTo>
                <a:lnTo>
                  <a:pt x="604434" y="497220"/>
                </a:lnTo>
                <a:lnTo>
                  <a:pt x="650929" y="357736"/>
                </a:lnTo>
                <a:cubicBezTo>
                  <a:pt x="656095" y="342238"/>
                  <a:pt x="656625" y="324310"/>
                  <a:pt x="666427" y="311241"/>
                </a:cubicBezTo>
                <a:cubicBezTo>
                  <a:pt x="724098" y="234347"/>
                  <a:pt x="698594" y="270740"/>
                  <a:pt x="743919" y="202753"/>
                </a:cubicBezTo>
                <a:cubicBezTo>
                  <a:pt x="749085" y="187255"/>
                  <a:pt x="755455" y="172107"/>
                  <a:pt x="759417" y="156258"/>
                </a:cubicBezTo>
                <a:cubicBezTo>
                  <a:pt x="765806" y="130702"/>
                  <a:pt x="761846" y="101637"/>
                  <a:pt x="774915" y="78766"/>
                </a:cubicBezTo>
                <a:cubicBezTo>
                  <a:pt x="784156" y="62594"/>
                  <a:pt x="802971" y="50404"/>
                  <a:pt x="821410" y="47770"/>
                </a:cubicBezTo>
                <a:cubicBezTo>
                  <a:pt x="913607" y="34599"/>
                  <a:pt x="1007390" y="37437"/>
                  <a:pt x="1100380" y="32271"/>
                </a:cubicBezTo>
                <a:cubicBezTo>
                  <a:pt x="1327751" y="-24571"/>
                  <a:pt x="1183149" y="5630"/>
                  <a:pt x="1689315" y="32271"/>
                </a:cubicBezTo>
                <a:cubicBezTo>
                  <a:pt x="1717124" y="33735"/>
                  <a:pt x="1832159" y="74720"/>
                  <a:pt x="1844298" y="78766"/>
                </a:cubicBezTo>
                <a:cubicBezTo>
                  <a:pt x="1948973" y="113658"/>
                  <a:pt x="1820111" y="73392"/>
                  <a:pt x="1983783" y="109763"/>
                </a:cubicBezTo>
                <a:cubicBezTo>
                  <a:pt x="2060810" y="126880"/>
                  <a:pt x="2005322" y="132878"/>
                  <a:pt x="2107769" y="140759"/>
                </a:cubicBezTo>
                <a:cubicBezTo>
                  <a:pt x="2216060" y="149089"/>
                  <a:pt x="2324746" y="151092"/>
                  <a:pt x="2433234" y="156258"/>
                </a:cubicBezTo>
                <a:cubicBezTo>
                  <a:pt x="2574070" y="176377"/>
                  <a:pt x="2507064" y="160204"/>
                  <a:pt x="2634712" y="202753"/>
                </a:cubicBezTo>
                <a:lnTo>
                  <a:pt x="2681207" y="218251"/>
                </a:lnTo>
                <a:lnTo>
                  <a:pt x="2727702" y="233749"/>
                </a:lnTo>
                <a:cubicBezTo>
                  <a:pt x="2743200" y="244081"/>
                  <a:pt x="2757176" y="257181"/>
                  <a:pt x="2774197" y="264746"/>
                </a:cubicBezTo>
                <a:cubicBezTo>
                  <a:pt x="2804054" y="278016"/>
                  <a:pt x="2834957" y="290372"/>
                  <a:pt x="2867186" y="295743"/>
                </a:cubicBezTo>
                <a:cubicBezTo>
                  <a:pt x="2929179" y="306075"/>
                  <a:pt x="2990803" y="318944"/>
                  <a:pt x="3053166" y="326739"/>
                </a:cubicBezTo>
                <a:cubicBezTo>
                  <a:pt x="3094495" y="331905"/>
                  <a:pt x="3135987" y="335904"/>
                  <a:pt x="3177153" y="342237"/>
                </a:cubicBezTo>
                <a:cubicBezTo>
                  <a:pt x="3253098" y="353921"/>
                  <a:pt x="3247228" y="357810"/>
                  <a:pt x="3316637" y="373234"/>
                </a:cubicBezTo>
                <a:cubicBezTo>
                  <a:pt x="3493672" y="412574"/>
                  <a:pt x="3304971" y="366442"/>
                  <a:pt x="3456122" y="404231"/>
                </a:cubicBezTo>
                <a:cubicBezTo>
                  <a:pt x="3523281" y="399065"/>
                  <a:pt x="3590282" y="386411"/>
                  <a:pt x="3657600" y="388732"/>
                </a:cubicBezTo>
                <a:cubicBezTo>
                  <a:pt x="3740851" y="391603"/>
                  <a:pt x="3905573" y="419729"/>
                  <a:pt x="3905573" y="419729"/>
                </a:cubicBezTo>
                <a:cubicBezTo>
                  <a:pt x="3900407" y="569546"/>
                  <a:pt x="3902877" y="719822"/>
                  <a:pt x="3890075" y="869180"/>
                </a:cubicBezTo>
                <a:cubicBezTo>
                  <a:pt x="3887285" y="901734"/>
                  <a:pt x="3867002" y="930472"/>
                  <a:pt x="3859078" y="962170"/>
                </a:cubicBezTo>
                <a:cubicBezTo>
                  <a:pt x="3853912" y="982834"/>
                  <a:pt x="3849432" y="1003682"/>
                  <a:pt x="3843580" y="1024163"/>
                </a:cubicBezTo>
                <a:cubicBezTo>
                  <a:pt x="3839092" y="1039871"/>
                  <a:pt x="3832043" y="1054809"/>
                  <a:pt x="3828081" y="1070658"/>
                </a:cubicBezTo>
                <a:cubicBezTo>
                  <a:pt x="3821692" y="1096213"/>
                  <a:pt x="3817749" y="1122319"/>
                  <a:pt x="3812583" y="1148149"/>
                </a:cubicBezTo>
                <a:cubicBezTo>
                  <a:pt x="3799775" y="1340276"/>
                  <a:pt x="3808114" y="1367499"/>
                  <a:pt x="3766088" y="1535607"/>
                </a:cubicBezTo>
                <a:lnTo>
                  <a:pt x="3735092" y="1659593"/>
                </a:lnTo>
                <a:cubicBezTo>
                  <a:pt x="3729926" y="1680258"/>
                  <a:pt x="3731408" y="1703864"/>
                  <a:pt x="3719593" y="1721587"/>
                </a:cubicBezTo>
                <a:cubicBezTo>
                  <a:pt x="3709261" y="1737085"/>
                  <a:pt x="3696162" y="1751061"/>
                  <a:pt x="3688597" y="1768082"/>
                </a:cubicBezTo>
                <a:cubicBezTo>
                  <a:pt x="3675327" y="1797939"/>
                  <a:pt x="3667932" y="1830075"/>
                  <a:pt x="3657600" y="1861071"/>
                </a:cubicBezTo>
                <a:lnTo>
                  <a:pt x="3626603" y="1954061"/>
                </a:lnTo>
                <a:lnTo>
                  <a:pt x="3611105" y="2000556"/>
                </a:lnTo>
                <a:cubicBezTo>
                  <a:pt x="3593973" y="2051952"/>
                  <a:pt x="3595607" y="2030714"/>
                  <a:pt x="3595607" y="2062549"/>
                </a:cubicBezTo>
                <a:lnTo>
                  <a:pt x="3595607" y="2062549"/>
                </a:ln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CF0FF4-4BA8-174B-9F1C-DD6C5A8D63D0}"/>
              </a:ext>
            </a:extLst>
          </p:cNvPr>
          <p:cNvSpPr txBox="1"/>
          <p:nvPr/>
        </p:nvSpPr>
        <p:spPr>
          <a:xfrm rot="529500">
            <a:off x="2285574" y="4898452"/>
            <a:ext cx="2648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Mean: 73.4%</a:t>
            </a:r>
          </a:p>
        </p:txBody>
      </p:sp>
    </p:spTree>
    <p:extLst>
      <p:ext uri="{BB962C8B-B14F-4D97-AF65-F5344CB8AC3E}">
        <p14:creationId xmlns:p14="http://schemas.microsoft.com/office/powerpoint/2010/main" val="2217464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9FFB8C-16F3-E74C-8AE4-42094B71BFF4}"/>
              </a:ext>
            </a:extLst>
          </p:cNvPr>
          <p:cNvSpPr/>
          <p:nvPr/>
        </p:nvSpPr>
        <p:spPr>
          <a:xfrm>
            <a:off x="443345" y="399307"/>
            <a:ext cx="11333019" cy="6086334"/>
          </a:xfrm>
          <a:prstGeom prst="roundRect">
            <a:avLst>
              <a:gd name="adj" fmla="val 7374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5803E9-C6E1-8F49-AEA5-B5FB5E43149B}"/>
              </a:ext>
            </a:extLst>
          </p:cNvPr>
          <p:cNvSpPr/>
          <p:nvPr/>
        </p:nvSpPr>
        <p:spPr>
          <a:xfrm>
            <a:off x="1332854" y="1257213"/>
            <a:ext cx="2820692" cy="433952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ACACE4C-0617-F84D-8B6E-07D06180BC76}"/>
              </a:ext>
            </a:extLst>
          </p:cNvPr>
          <p:cNvCxnSpPr>
            <a:cxnSpLocks/>
          </p:cNvCxnSpPr>
          <p:nvPr/>
        </p:nvCxnSpPr>
        <p:spPr>
          <a:xfrm>
            <a:off x="4262034" y="1272711"/>
            <a:ext cx="0" cy="135819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2F7C6D6-C780-384E-BD71-E26764AF3291}"/>
              </a:ext>
            </a:extLst>
          </p:cNvPr>
          <p:cNvCxnSpPr>
            <a:cxnSpLocks/>
          </p:cNvCxnSpPr>
          <p:nvPr/>
        </p:nvCxnSpPr>
        <p:spPr>
          <a:xfrm flipH="1" flipV="1">
            <a:off x="1332854" y="1272711"/>
            <a:ext cx="2820692" cy="1355678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DD2D0DC-A69C-3E47-A804-8404F48CE37A}"/>
              </a:ext>
            </a:extLst>
          </p:cNvPr>
          <p:cNvSpPr txBox="1"/>
          <p:nvPr/>
        </p:nvSpPr>
        <p:spPr>
          <a:xfrm>
            <a:off x="4262034" y="3808361"/>
            <a:ext cx="11031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15cm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933167-3C36-F14E-9BE7-3CED67EFF65C}"/>
              </a:ext>
            </a:extLst>
          </p:cNvPr>
          <p:cNvSpPr txBox="1"/>
          <p:nvPr/>
        </p:nvSpPr>
        <p:spPr>
          <a:xfrm>
            <a:off x="4386021" y="1738815"/>
            <a:ext cx="894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6cm</a:t>
            </a: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0F5902EA-0CD1-7A43-AE66-59132E369A1D}"/>
              </a:ext>
            </a:extLst>
          </p:cNvPr>
          <p:cNvSpPr/>
          <p:nvPr/>
        </p:nvSpPr>
        <p:spPr>
          <a:xfrm rot="10800000">
            <a:off x="1317356" y="1257213"/>
            <a:ext cx="2820692" cy="1358195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8893C1-872E-4B47-90F9-AA0C44F68E50}"/>
              </a:ext>
            </a:extLst>
          </p:cNvPr>
          <p:cNvCxnSpPr>
            <a:cxnSpLocks/>
          </p:cNvCxnSpPr>
          <p:nvPr/>
        </p:nvCxnSpPr>
        <p:spPr>
          <a:xfrm>
            <a:off x="4262034" y="2630903"/>
            <a:ext cx="0" cy="298133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27B91EF-4B68-B54F-92B5-2B6CCEE6E18C}"/>
                  </a:ext>
                </a:extLst>
              </p:cNvPr>
              <p:cNvSpPr/>
              <p:nvPr/>
            </p:nvSpPr>
            <p:spPr>
              <a:xfrm>
                <a:off x="6109855" y="964825"/>
                <a:ext cx="5374390" cy="3757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/>
                  <a:t>A triangle (shaded grey) with an area of 36cm</a:t>
                </a:r>
                <a:r>
                  <a:rPr lang="en-GB" sz="3200" b="1" baseline="30000" dirty="0"/>
                  <a:t>2</a:t>
                </a:r>
                <a:r>
                  <a:rPr lang="en-GB" sz="3200" b="1" dirty="0"/>
                  <a:t> is cut from a rectangular piece of paper.</a:t>
                </a:r>
              </a:p>
              <a:p>
                <a:endParaRPr lang="en-GB" sz="3200" b="1" dirty="0"/>
              </a:p>
              <a:p>
                <a:r>
                  <a:rPr lang="en-GB" sz="3200" b="1" dirty="0"/>
                  <a:t>Show that the remaining trapezium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GB" sz="32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3200" baseline="-25000" dirty="0"/>
                  <a:t>   </a:t>
                </a:r>
                <a:r>
                  <a:rPr lang="en-US" sz="3200" b="1" dirty="0"/>
                  <a:t>of the whole piece of paper.</a:t>
                </a:r>
                <a:endParaRPr lang="en-US" sz="3200" baseline="-25000" dirty="0"/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27B91EF-4B68-B54F-92B5-2B6CCEE6E1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855" y="964825"/>
                <a:ext cx="5374390" cy="3757054"/>
              </a:xfrm>
              <a:prstGeom prst="rect">
                <a:avLst/>
              </a:prstGeom>
              <a:blipFill>
                <a:blip r:embed="rId3"/>
                <a:stretch>
                  <a:fillRect l="-2830" t="-2020" r="-1179" b="-4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4602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9FFB8C-16F3-E74C-8AE4-42094B71BFF4}"/>
              </a:ext>
            </a:extLst>
          </p:cNvPr>
          <p:cNvSpPr/>
          <p:nvPr/>
        </p:nvSpPr>
        <p:spPr>
          <a:xfrm>
            <a:off x="443345" y="399307"/>
            <a:ext cx="11333019" cy="6086334"/>
          </a:xfrm>
          <a:prstGeom prst="roundRect">
            <a:avLst>
              <a:gd name="adj" fmla="val 7374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GB" sz="3200" b="1" dirty="0">
                <a:solidFill>
                  <a:schemeClr val="tx1"/>
                </a:solidFill>
              </a:rPr>
              <a:t>Alisha and Ben buy exactly the same number of bottles of water but from two different supermarkets. </a:t>
            </a:r>
          </a:p>
          <a:p>
            <a:pPr lvl="0" algn="ctr"/>
            <a:endParaRPr lang="en-GB" sz="3200" b="1" dirty="0">
              <a:solidFill>
                <a:schemeClr val="tx1"/>
              </a:solidFill>
            </a:endParaRPr>
          </a:p>
          <a:p>
            <a:pPr lvl="0" algn="ctr"/>
            <a:r>
              <a:rPr lang="en-GB" sz="3200" b="1" dirty="0">
                <a:solidFill>
                  <a:schemeClr val="tx1"/>
                </a:solidFill>
              </a:rPr>
              <a:t>Alisha buys her bottles for 45p each and also buys a 10p bag</a:t>
            </a:r>
          </a:p>
          <a:p>
            <a:pPr lvl="0" algn="ctr"/>
            <a:endParaRPr lang="en-GB" sz="3200" b="1" dirty="0">
              <a:solidFill>
                <a:schemeClr val="tx1"/>
              </a:solidFill>
            </a:endParaRPr>
          </a:p>
          <a:p>
            <a:pPr lvl="0" algn="ctr"/>
            <a:r>
              <a:rPr lang="en-GB" sz="3200" b="1" dirty="0">
                <a:solidFill>
                  <a:schemeClr val="tx1"/>
                </a:solidFill>
              </a:rPr>
              <a:t>Ben buys his bottles for 60p each but has a coupon for £2.30 off</a:t>
            </a:r>
          </a:p>
          <a:p>
            <a:pPr lvl="0" algn="ctr"/>
            <a:endParaRPr lang="en-GB" sz="3200" b="1" dirty="0">
              <a:solidFill>
                <a:schemeClr val="tx1"/>
              </a:solidFill>
            </a:endParaRPr>
          </a:p>
          <a:p>
            <a:pPr lvl="0" algn="ctr"/>
            <a:r>
              <a:rPr lang="en-GB" sz="3200" b="1" dirty="0">
                <a:solidFill>
                  <a:schemeClr val="tx1"/>
                </a:solidFill>
                <a:latin typeface="Calibri" panose="020F0502020204030204"/>
              </a:rPr>
              <a:t>If their final bill is exactly the same. </a:t>
            </a:r>
          </a:p>
          <a:p>
            <a:pPr lvl="0" algn="ctr"/>
            <a:r>
              <a:rPr lang="en-GB" sz="3200" b="1" dirty="0">
                <a:solidFill>
                  <a:schemeClr val="tx1"/>
                </a:solidFill>
                <a:latin typeface="Calibri" panose="020F0502020204030204"/>
              </a:rPr>
              <a:t>How many bottles did they each buy?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394B1212-F7DF-F54B-8EF2-178343ED6797}"/>
              </a:ext>
            </a:extLst>
          </p:cNvPr>
          <p:cNvSpPr/>
          <p:nvPr/>
        </p:nvSpPr>
        <p:spPr>
          <a:xfrm>
            <a:off x="2069432" y="5149516"/>
            <a:ext cx="2422357" cy="1187116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45p each</a:t>
            </a: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BB6D668C-448B-1244-B2C8-FA527A672A8C}"/>
              </a:ext>
            </a:extLst>
          </p:cNvPr>
          <p:cNvSpPr/>
          <p:nvPr/>
        </p:nvSpPr>
        <p:spPr>
          <a:xfrm>
            <a:off x="7194885" y="5149516"/>
            <a:ext cx="2422357" cy="1187116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60p each</a:t>
            </a:r>
          </a:p>
        </p:txBody>
      </p:sp>
    </p:spTree>
    <p:extLst>
      <p:ext uri="{BB962C8B-B14F-4D97-AF65-F5344CB8AC3E}">
        <p14:creationId xmlns:p14="http://schemas.microsoft.com/office/powerpoint/2010/main" val="2925900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9FFB8C-16F3-E74C-8AE4-42094B71BFF4}"/>
              </a:ext>
            </a:extLst>
          </p:cNvPr>
          <p:cNvSpPr/>
          <p:nvPr/>
        </p:nvSpPr>
        <p:spPr>
          <a:xfrm>
            <a:off x="443345" y="399307"/>
            <a:ext cx="11333019" cy="6086334"/>
          </a:xfrm>
          <a:prstGeom prst="roundRect">
            <a:avLst>
              <a:gd name="adj" fmla="val 7374"/>
            </a:avLst>
          </a:prstGeom>
          <a:solidFill>
            <a:srgbClr val="E0BEFB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endParaRPr lang="en-GB" sz="2800" b="1" dirty="0">
              <a:solidFill>
                <a:schemeClr val="tx1"/>
              </a:solidFill>
            </a:endParaRPr>
          </a:p>
          <a:p>
            <a:pPr lvl="0" algn="ctr"/>
            <a:endParaRPr lang="en-GB" sz="2800" b="1" dirty="0">
              <a:solidFill>
                <a:schemeClr val="tx1"/>
              </a:solidFill>
            </a:endParaRPr>
          </a:p>
          <a:p>
            <a:pPr lvl="0" algn="ctr"/>
            <a:endParaRPr lang="en-GB" sz="2800" b="1" dirty="0">
              <a:solidFill>
                <a:schemeClr val="tx1"/>
              </a:solidFill>
            </a:endParaRPr>
          </a:p>
          <a:p>
            <a:pPr lvl="0" algn="ctr"/>
            <a:r>
              <a:rPr lang="en-GB" sz="2800" b="1" dirty="0">
                <a:solidFill>
                  <a:schemeClr val="tx1"/>
                </a:solidFill>
              </a:rPr>
              <a:t>I choose 4 numbers for a PIN number.</a:t>
            </a:r>
          </a:p>
          <a:p>
            <a:pPr lvl="0" algn="ctr"/>
            <a:endParaRPr lang="en-GB" sz="2800" b="1" dirty="0">
              <a:solidFill>
                <a:schemeClr val="tx1"/>
              </a:solidFill>
            </a:endParaRPr>
          </a:p>
          <a:p>
            <a:pPr lvl="0" algn="ctr"/>
            <a:r>
              <a:rPr lang="en-GB" sz="2800" b="1" dirty="0">
                <a:solidFill>
                  <a:schemeClr val="tx1"/>
                </a:solidFill>
              </a:rPr>
              <a:t>Write down one possible PIN number that </a:t>
            </a:r>
            <a:r>
              <a:rPr lang="en-GB" sz="2800" b="1" dirty="0" err="1">
                <a:solidFill>
                  <a:schemeClr val="tx1"/>
                </a:solidFill>
              </a:rPr>
              <a:t>satisfy’s</a:t>
            </a:r>
            <a:r>
              <a:rPr lang="en-GB" sz="2800" b="1" dirty="0">
                <a:solidFill>
                  <a:schemeClr val="tx1"/>
                </a:solidFill>
              </a:rPr>
              <a:t> ALL the conditions below:</a:t>
            </a:r>
          </a:p>
          <a:p>
            <a:pPr lvl="0" algn="ctr"/>
            <a:endParaRPr lang="en-GB" sz="2800" b="1" dirty="0">
              <a:solidFill>
                <a:schemeClr val="tx1"/>
              </a:solidFill>
            </a:endParaRPr>
          </a:p>
          <a:p>
            <a:pPr lvl="0" algn="ctr"/>
            <a:r>
              <a:rPr lang="en-GB" sz="2800" b="1" dirty="0">
                <a:solidFill>
                  <a:schemeClr val="tx1"/>
                </a:solidFill>
              </a:rPr>
              <a:t>3 of the digits are </a:t>
            </a:r>
            <a:r>
              <a:rPr lang="en-GB" sz="2800" b="1" u="sng" dirty="0">
                <a:solidFill>
                  <a:srgbClr val="C00000"/>
                </a:solidFill>
              </a:rPr>
              <a:t>PRIME</a:t>
            </a:r>
            <a:r>
              <a:rPr lang="en-GB" sz="2800" b="1" dirty="0">
                <a:solidFill>
                  <a:schemeClr val="tx1"/>
                </a:solidFill>
              </a:rPr>
              <a:t> numbers and one is a </a:t>
            </a:r>
            <a:r>
              <a:rPr lang="en-GB" sz="2800" b="1" u="sng" dirty="0">
                <a:solidFill>
                  <a:srgbClr val="C00000"/>
                </a:solidFill>
              </a:rPr>
              <a:t>CUBE</a:t>
            </a:r>
            <a:r>
              <a:rPr lang="en-GB" sz="2800" b="1" dirty="0">
                <a:solidFill>
                  <a:schemeClr val="tx1"/>
                </a:solidFill>
              </a:rPr>
              <a:t> number</a:t>
            </a:r>
          </a:p>
          <a:p>
            <a:pPr lvl="0" algn="ctr"/>
            <a:endParaRPr lang="en-GB" sz="2800" b="1" dirty="0">
              <a:solidFill>
                <a:schemeClr val="tx1"/>
              </a:solidFill>
            </a:endParaRPr>
          </a:p>
          <a:p>
            <a:pPr lvl="0" algn="ctr"/>
            <a:r>
              <a:rPr lang="en-GB" sz="2800" b="1" dirty="0">
                <a:solidFill>
                  <a:schemeClr val="tx1"/>
                </a:solidFill>
              </a:rPr>
              <a:t>All of the digits are </a:t>
            </a:r>
            <a:r>
              <a:rPr lang="en-GB" sz="2800" b="1" u="sng" dirty="0">
                <a:solidFill>
                  <a:srgbClr val="C00000"/>
                </a:solidFill>
              </a:rPr>
              <a:t>DIFFERENT</a:t>
            </a:r>
            <a:r>
              <a:rPr lang="en-GB" sz="2800" b="1" dirty="0">
                <a:solidFill>
                  <a:schemeClr val="tx1"/>
                </a:solidFill>
              </a:rPr>
              <a:t> and two are </a:t>
            </a:r>
            <a:r>
              <a:rPr lang="en-GB" sz="2800" b="1" u="sng" dirty="0">
                <a:solidFill>
                  <a:srgbClr val="C00000"/>
                </a:solidFill>
              </a:rPr>
              <a:t>EVEN</a:t>
            </a:r>
            <a:r>
              <a:rPr lang="en-GB" sz="2800" b="1" dirty="0">
                <a:solidFill>
                  <a:schemeClr val="tx1"/>
                </a:solidFill>
              </a:rPr>
              <a:t> numbers</a:t>
            </a:r>
          </a:p>
          <a:p>
            <a:pPr lvl="0" algn="ctr"/>
            <a:endParaRPr lang="en-GB" sz="2800" b="1" u="sng" dirty="0">
              <a:solidFill>
                <a:schemeClr val="tx1"/>
              </a:solidFill>
            </a:endParaRPr>
          </a:p>
          <a:p>
            <a:pPr lvl="0" algn="ctr"/>
            <a:r>
              <a:rPr lang="en-GB" sz="2800" b="1" dirty="0">
                <a:solidFill>
                  <a:schemeClr val="tx1"/>
                </a:solidFill>
              </a:rPr>
              <a:t>None of the 4 digits are </a:t>
            </a:r>
            <a:r>
              <a:rPr lang="en-GB" sz="2800" b="1" u="sng" dirty="0">
                <a:solidFill>
                  <a:srgbClr val="C00000"/>
                </a:solidFill>
              </a:rPr>
              <a:t>FACTORS</a:t>
            </a:r>
            <a:r>
              <a:rPr lang="en-GB" sz="2800" b="1" dirty="0">
                <a:solidFill>
                  <a:schemeClr val="tx1"/>
                </a:solidFill>
              </a:rPr>
              <a:t> of 25</a:t>
            </a:r>
            <a:endParaRPr lang="en-GB" sz="2800" b="1" dirty="0">
              <a:solidFill>
                <a:srgbClr val="C00000"/>
              </a:solidFill>
            </a:endParaRPr>
          </a:p>
          <a:p>
            <a:pPr lvl="0" algn="ctr"/>
            <a:endParaRPr lang="en-GB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B43250-DCDF-7A4F-8DFD-778BD5452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103299"/>
              </p:ext>
            </p:extLst>
          </p:nvPr>
        </p:nvGraphicFramePr>
        <p:xfrm>
          <a:off x="3400520" y="607370"/>
          <a:ext cx="5418668" cy="1221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53290078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26574224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90121033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877570456"/>
                    </a:ext>
                  </a:extLst>
                </a:gridCol>
              </a:tblGrid>
              <a:tr h="1221429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102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388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9FFB8C-16F3-E74C-8AE4-42094B71BFF4}"/>
              </a:ext>
            </a:extLst>
          </p:cNvPr>
          <p:cNvSpPr/>
          <p:nvPr/>
        </p:nvSpPr>
        <p:spPr>
          <a:xfrm>
            <a:off x="443345" y="399307"/>
            <a:ext cx="11333019" cy="6086334"/>
          </a:xfrm>
          <a:prstGeom prst="roundRect">
            <a:avLst>
              <a:gd name="adj" fmla="val 7374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GB" sz="3200" b="1" dirty="0">
                <a:solidFill>
                  <a:schemeClr val="tx1"/>
                </a:solidFill>
              </a:rPr>
              <a:t>Put the answers to the 4 calculations in order of size, </a:t>
            </a:r>
          </a:p>
          <a:p>
            <a:pPr lvl="0" algn="ctr"/>
            <a:r>
              <a:rPr lang="en-GB" sz="3200" b="1" dirty="0">
                <a:solidFill>
                  <a:schemeClr val="tx1"/>
                </a:solidFill>
              </a:rPr>
              <a:t>starting with the smallest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6EF05FD-7F45-CE46-8AD1-B3DD12F9BB3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8974559"/>
                  </p:ext>
                </p:extLst>
              </p:nvPr>
            </p:nvGraphicFramePr>
            <p:xfrm>
              <a:off x="1133642" y="2005263"/>
              <a:ext cx="9871242" cy="36736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35621">
                      <a:extLst>
                        <a:ext uri="{9D8B030D-6E8A-4147-A177-3AD203B41FA5}">
                          <a16:colId xmlns:a16="http://schemas.microsoft.com/office/drawing/2014/main" val="3691849270"/>
                        </a:ext>
                      </a:extLst>
                    </a:gridCol>
                    <a:gridCol w="4935621">
                      <a:extLst>
                        <a:ext uri="{9D8B030D-6E8A-4147-A177-3AD203B41FA5}">
                          <a16:colId xmlns:a16="http://schemas.microsoft.com/office/drawing/2014/main" val="2337949722"/>
                        </a:ext>
                      </a:extLst>
                    </a:gridCol>
                  </a:tblGrid>
                  <a:tr h="183682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381138"/>
                      </a:ext>
                    </a:extLst>
                  </a:tr>
                  <a:tr h="183682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78160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6EF05FD-7F45-CE46-8AD1-B3DD12F9BB3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8974559"/>
                  </p:ext>
                </p:extLst>
              </p:nvPr>
            </p:nvGraphicFramePr>
            <p:xfrm>
              <a:off x="1133642" y="2005263"/>
              <a:ext cx="9871242" cy="36736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35621">
                      <a:extLst>
                        <a:ext uri="{9D8B030D-6E8A-4147-A177-3AD203B41FA5}">
                          <a16:colId xmlns:a16="http://schemas.microsoft.com/office/drawing/2014/main" val="3691849270"/>
                        </a:ext>
                      </a:extLst>
                    </a:gridCol>
                    <a:gridCol w="4935621">
                      <a:extLst>
                        <a:ext uri="{9D8B030D-6E8A-4147-A177-3AD203B41FA5}">
                          <a16:colId xmlns:a16="http://schemas.microsoft.com/office/drawing/2014/main" val="2337949722"/>
                        </a:ext>
                      </a:extLst>
                    </a:gridCol>
                  </a:tblGrid>
                  <a:tr h="18368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7" t="-685" r="-100000" b="-993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57" t="-685" b="-993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381138"/>
                      </a:ext>
                    </a:extLst>
                  </a:tr>
                  <a:tr h="18368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7" t="-101379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57" t="-1013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78160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94894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281</Words>
  <Application>Microsoft Macintosh PowerPoint</Application>
  <PresentationFormat>Widescreen</PresentationFormat>
  <Paragraphs>54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10</cp:revision>
  <dcterms:created xsi:type="dcterms:W3CDTF">2019-02-16T20:50:02Z</dcterms:created>
  <dcterms:modified xsi:type="dcterms:W3CDTF">2019-04-22T18:36:25Z</dcterms:modified>
</cp:coreProperties>
</file>