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62" r:id="rId2"/>
    <p:sldId id="276" r:id="rId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62"/>
    <p:restoredTop sz="94646"/>
  </p:normalViewPr>
  <p:slideViewPr>
    <p:cSldViewPr snapToGrid="0" snapToObjects="1">
      <p:cViewPr varScale="1">
        <p:scale>
          <a:sx n="89" d="100"/>
          <a:sy n="89" d="100"/>
        </p:scale>
        <p:origin x="2032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9BDA16-333C-FE4D-B14D-DA1626E419A4}" type="datetimeFigureOut">
              <a:rPr lang="en-US" smtClean="0"/>
              <a:t>2/25/20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76B1BB-EACB-0A40-B7D6-C9B183E738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65012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9BDA16-333C-FE4D-B14D-DA1626E419A4}" type="datetimeFigureOut">
              <a:rPr lang="en-US" smtClean="0"/>
              <a:t>2/25/20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76B1BB-EACB-0A40-B7D6-C9B183E738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74849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9BDA16-333C-FE4D-B14D-DA1626E419A4}" type="datetimeFigureOut">
              <a:rPr lang="en-US" smtClean="0"/>
              <a:t>2/25/20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76B1BB-EACB-0A40-B7D6-C9B183E738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05145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9BDA16-333C-FE4D-B14D-DA1626E419A4}" type="datetimeFigureOut">
              <a:rPr lang="en-US" smtClean="0"/>
              <a:t>2/25/20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76B1BB-EACB-0A40-B7D6-C9B183E738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23533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9BDA16-333C-FE4D-B14D-DA1626E419A4}" type="datetimeFigureOut">
              <a:rPr lang="en-US" smtClean="0"/>
              <a:t>2/25/20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76B1BB-EACB-0A40-B7D6-C9B183E738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15309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9BDA16-333C-FE4D-B14D-DA1626E419A4}" type="datetimeFigureOut">
              <a:rPr lang="en-US" smtClean="0"/>
              <a:t>2/25/20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76B1BB-EACB-0A40-B7D6-C9B183E738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14755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9BDA16-333C-FE4D-B14D-DA1626E419A4}" type="datetimeFigureOut">
              <a:rPr lang="en-US" smtClean="0"/>
              <a:t>2/25/20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76B1BB-EACB-0A40-B7D6-C9B183E738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36707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9BDA16-333C-FE4D-B14D-DA1626E419A4}" type="datetimeFigureOut">
              <a:rPr lang="en-US" smtClean="0"/>
              <a:t>2/25/20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76B1BB-EACB-0A40-B7D6-C9B183E738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65362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9BDA16-333C-FE4D-B14D-DA1626E419A4}" type="datetimeFigureOut">
              <a:rPr lang="en-US" smtClean="0"/>
              <a:t>2/25/20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76B1BB-EACB-0A40-B7D6-C9B183E738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2292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9BDA16-333C-FE4D-B14D-DA1626E419A4}" type="datetimeFigureOut">
              <a:rPr lang="en-US" smtClean="0"/>
              <a:t>2/25/20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76B1BB-EACB-0A40-B7D6-C9B183E738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71806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9BDA16-333C-FE4D-B14D-DA1626E419A4}" type="datetimeFigureOut">
              <a:rPr lang="en-US" smtClean="0"/>
              <a:t>2/25/20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76B1BB-EACB-0A40-B7D6-C9B183E738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59257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9BDA16-333C-FE4D-B14D-DA1626E419A4}" type="datetimeFigureOut">
              <a:rPr lang="en-US" smtClean="0"/>
              <a:t>2/25/20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76B1BB-EACB-0A40-B7D6-C9B183E738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09342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image" Target="NUL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" name="Table 3">
                <a:extLst>
                  <a:ext uri="{FF2B5EF4-FFF2-40B4-BE49-F238E27FC236}">
                    <a16:creationId xmlns:a16="http://schemas.microsoft.com/office/drawing/2014/main" id="{A0CEE5D4-FDE6-654C-879A-F5491BB7410E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14289" y="57152"/>
              <a:ext cx="4571999" cy="6739566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896651">
                      <a:extLst>
                        <a:ext uri="{9D8B030D-6E8A-4147-A177-3AD203B41FA5}">
                          <a16:colId xmlns:a16="http://schemas.microsoft.com/office/drawing/2014/main" val="2904417183"/>
                        </a:ext>
                      </a:extLst>
                    </a:gridCol>
                    <a:gridCol w="668837">
                      <a:extLst>
                        <a:ext uri="{9D8B030D-6E8A-4147-A177-3AD203B41FA5}">
                          <a16:colId xmlns:a16="http://schemas.microsoft.com/office/drawing/2014/main" val="3562556825"/>
                        </a:ext>
                      </a:extLst>
                    </a:gridCol>
                    <a:gridCol w="668837">
                      <a:extLst>
                        <a:ext uri="{9D8B030D-6E8A-4147-A177-3AD203B41FA5}">
                          <a16:colId xmlns:a16="http://schemas.microsoft.com/office/drawing/2014/main" val="1030485359"/>
                        </a:ext>
                      </a:extLst>
                    </a:gridCol>
                    <a:gridCol w="668837">
                      <a:extLst>
                        <a:ext uri="{9D8B030D-6E8A-4147-A177-3AD203B41FA5}">
                          <a16:colId xmlns:a16="http://schemas.microsoft.com/office/drawing/2014/main" val="2443678813"/>
                        </a:ext>
                      </a:extLst>
                    </a:gridCol>
                    <a:gridCol w="668837">
                      <a:extLst>
                        <a:ext uri="{9D8B030D-6E8A-4147-A177-3AD203B41FA5}">
                          <a16:colId xmlns:a16="http://schemas.microsoft.com/office/drawing/2014/main" val="2806350487"/>
                        </a:ext>
                      </a:extLst>
                    </a:gridCol>
                  </a:tblGrid>
                  <a:tr h="1125832">
                    <a:tc gridSpan="5"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 dirty="0">
                              <a:solidFill>
                                <a:schemeClr val="tx1"/>
                              </a:solidFill>
                            </a:rPr>
                            <a:t>Calculate the following</a:t>
                          </a:r>
                        </a:p>
                        <a:p>
                          <a:pPr algn="ctr"/>
                          <a:r>
                            <a:rPr lang="en-US" sz="2000" b="0" dirty="0">
                              <a:solidFill>
                                <a:schemeClr val="tx1"/>
                              </a:solidFill>
                            </a:rPr>
                            <a:t>Select the correct answer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pPr algn="ctr"/>
                          <a:endParaRPr lang="en-US" sz="20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pPr algn="ctr"/>
                          <a:endParaRPr lang="en-US" sz="20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pPr algn="ctr"/>
                          <a:endParaRPr lang="en-US" sz="20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pPr algn="ctr"/>
                          <a:endParaRPr lang="en-US" sz="20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554868317"/>
                      </a:ext>
                    </a:extLst>
                  </a:tr>
                  <a:tr h="400981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1.) −4+9</m:t>
                                </m:r>
                              </m:oMath>
                            </m:oMathPara>
                          </a14:m>
                          <a:endParaRPr lang="en-US" sz="20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0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−13</m:t>
                                </m:r>
                              </m:oMath>
                            </m:oMathPara>
                          </a14:m>
                          <a:endParaRPr lang="en-US" sz="20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0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−5</m:t>
                                </m:r>
                              </m:oMath>
                            </m:oMathPara>
                          </a14:m>
                          <a:endParaRPr lang="en-US" sz="20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5</m:t>
                                </m:r>
                              </m:oMath>
                            </m:oMathPara>
                          </a14:m>
                          <a:endParaRPr lang="en-US" sz="20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13</m:t>
                                </m:r>
                              </m:oMath>
                            </m:oMathPara>
                          </a14:m>
                          <a:endParaRPr lang="en-US" sz="20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725058087"/>
                      </a:ext>
                    </a:extLst>
                  </a:tr>
                  <a:tr h="400981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0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2.) 4−9</m:t>
                                </m:r>
                              </m:oMath>
                            </m:oMathPara>
                          </a14:m>
                          <a:endParaRPr kumimoji="0" lang="en-US" sz="20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0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−13</m:t>
                                </m:r>
                              </m:oMath>
                            </m:oMathPara>
                          </a14:m>
                          <a:endParaRPr lang="en-US" sz="20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0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−5</m:t>
                                </m:r>
                              </m:oMath>
                            </m:oMathPara>
                          </a14:m>
                          <a:endParaRPr lang="en-US" sz="20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5</m:t>
                                </m:r>
                              </m:oMath>
                            </m:oMathPara>
                          </a14:m>
                          <a:endParaRPr lang="en-US" sz="20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13</m:t>
                                </m:r>
                              </m:oMath>
                            </m:oMathPara>
                          </a14:m>
                          <a:endParaRPr lang="en-US" sz="20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401907032"/>
                      </a:ext>
                    </a:extLst>
                  </a:tr>
                  <a:tr h="400981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0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3.) −4</m:t>
                                </m:r>
                                <m:r>
                                  <a:rPr kumimoji="0" lang="en-GB" sz="20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−9</m:t>
                                </m:r>
                              </m:oMath>
                            </m:oMathPara>
                          </a14:m>
                          <a:endParaRPr kumimoji="0" lang="en-US" sz="20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0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−13</m:t>
                                </m:r>
                              </m:oMath>
                            </m:oMathPara>
                          </a14:m>
                          <a:endParaRPr lang="en-US" sz="20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0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−5</m:t>
                                </m:r>
                              </m:oMath>
                            </m:oMathPara>
                          </a14:m>
                          <a:endParaRPr lang="en-US" sz="20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5</m:t>
                                </m:r>
                              </m:oMath>
                            </m:oMathPara>
                          </a14:m>
                          <a:endParaRPr lang="en-US" sz="20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13</m:t>
                                </m:r>
                              </m:oMath>
                            </m:oMathPara>
                          </a14:m>
                          <a:endParaRPr lang="en-US" sz="20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079686255"/>
                      </a:ext>
                    </a:extLst>
                  </a:tr>
                  <a:tr h="400981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0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4.) −4−(</m:t>
                                </m:r>
                                <m:r>
                                  <a:rPr kumimoji="0" lang="en-GB" sz="20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−9)</m:t>
                                </m:r>
                              </m:oMath>
                            </m:oMathPara>
                          </a14:m>
                          <a:endParaRPr kumimoji="0" lang="en-US" sz="20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0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−13</m:t>
                                </m:r>
                              </m:oMath>
                            </m:oMathPara>
                          </a14:m>
                          <a:endParaRPr lang="en-US" sz="20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0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−5</m:t>
                                </m:r>
                              </m:oMath>
                            </m:oMathPara>
                          </a14:m>
                          <a:endParaRPr lang="en-US" sz="20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5</m:t>
                                </m:r>
                              </m:oMath>
                            </m:oMathPara>
                          </a14:m>
                          <a:endParaRPr lang="en-US" sz="20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13</m:t>
                                </m:r>
                              </m:oMath>
                            </m:oMathPara>
                          </a14:m>
                          <a:endParaRPr lang="en-US" sz="20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209457220"/>
                      </a:ext>
                    </a:extLst>
                  </a:tr>
                  <a:tr h="400981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0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5.) 4−(</m:t>
                                </m:r>
                                <m:r>
                                  <a:rPr kumimoji="0" lang="en-GB" sz="20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−9)</m:t>
                                </m:r>
                              </m:oMath>
                            </m:oMathPara>
                          </a14:m>
                          <a:endParaRPr kumimoji="0" lang="en-US" sz="20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0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−13</m:t>
                                </m:r>
                              </m:oMath>
                            </m:oMathPara>
                          </a14:m>
                          <a:endParaRPr lang="en-US" sz="20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0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−5</m:t>
                                </m:r>
                              </m:oMath>
                            </m:oMathPara>
                          </a14:m>
                          <a:endParaRPr lang="en-US" sz="20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5</m:t>
                                </m:r>
                              </m:oMath>
                            </m:oMathPara>
                          </a14:m>
                          <a:endParaRPr lang="en-US" sz="20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13</m:t>
                                </m:r>
                              </m:oMath>
                            </m:oMathPara>
                          </a14:m>
                          <a:endParaRPr lang="en-US" sz="20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354030350"/>
                      </a:ext>
                    </a:extLst>
                  </a:tr>
                  <a:tr h="400981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0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6.) −9 </m:t>
                                </m:r>
                                <m:r>
                                  <a:rPr kumimoji="0" lang="en-GB" sz="20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× 4</m:t>
                                </m:r>
                              </m:oMath>
                            </m:oMathPara>
                          </a14:m>
                          <a:endParaRPr kumimoji="0" lang="en-US" sz="20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0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−36</m:t>
                                </m:r>
                              </m:oMath>
                            </m:oMathPara>
                          </a14:m>
                          <a:endParaRPr lang="en-US" sz="20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0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−4</m:t>
                                </m:r>
                              </m:oMath>
                            </m:oMathPara>
                          </a14:m>
                          <a:endParaRPr lang="en-US" sz="20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9</m:t>
                                </m:r>
                              </m:oMath>
                            </m:oMathPara>
                          </a14:m>
                          <a:endParaRPr lang="en-US" sz="20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36</m:t>
                                </m:r>
                              </m:oMath>
                            </m:oMathPara>
                          </a14:m>
                          <a:endParaRPr lang="en-US" sz="20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073410618"/>
                      </a:ext>
                    </a:extLst>
                  </a:tr>
                  <a:tr h="400981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0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7.) 36</m:t>
                                </m:r>
                                <m:r>
                                  <a:rPr kumimoji="0" lang="en-GB" sz="20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÷−9</m:t>
                                </m:r>
                              </m:oMath>
                            </m:oMathPara>
                          </a14:m>
                          <a:endParaRPr kumimoji="0" lang="en-US" sz="20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0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−27</m:t>
                                </m:r>
                              </m:oMath>
                            </m:oMathPara>
                          </a14:m>
                          <a:endParaRPr lang="en-US" sz="20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0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−4</m:t>
                                </m:r>
                              </m:oMath>
                            </m:oMathPara>
                          </a14:m>
                          <a:endParaRPr lang="en-US" sz="20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4</m:t>
                                </m:r>
                              </m:oMath>
                            </m:oMathPara>
                          </a14:m>
                          <a:endParaRPr lang="en-US" sz="20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27</m:t>
                                </m:r>
                              </m:oMath>
                            </m:oMathPara>
                          </a14:m>
                          <a:endParaRPr lang="en-US" sz="20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771391151"/>
                      </a:ext>
                    </a:extLst>
                  </a:tr>
                  <a:tr h="400981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8.)</m:t>
                                </m:r>
                                <m:r>
                                  <a:rPr kumimoji="0" lang="en-GB" sz="20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−36</m:t>
                                </m:r>
                                <m:r>
                                  <a:rPr kumimoji="0" lang="en-GB" sz="20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÷−4</m:t>
                                </m:r>
                              </m:oMath>
                            </m:oMathPara>
                          </a14:m>
                          <a:endParaRPr lang="en-US" sz="20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0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−32</m:t>
                                </m:r>
                              </m:oMath>
                            </m:oMathPara>
                          </a14:m>
                          <a:endParaRPr lang="en-US" sz="20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0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−9</m:t>
                                </m:r>
                              </m:oMath>
                            </m:oMathPara>
                          </a14:m>
                          <a:endParaRPr lang="en-US" sz="20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9</m:t>
                                </m:r>
                              </m:oMath>
                            </m:oMathPara>
                          </a14:m>
                          <a:endParaRPr lang="en-US" sz="20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32</m:t>
                                </m:r>
                              </m:oMath>
                            </m:oMathPara>
                          </a14:m>
                          <a:endParaRPr lang="en-US" sz="20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170360472"/>
                      </a:ext>
                    </a:extLst>
                  </a:tr>
                  <a:tr h="400981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0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9.) −9 </m:t>
                                </m:r>
                                <m:r>
                                  <a:rPr kumimoji="0" lang="en-GB" sz="20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× −4</m:t>
                                </m:r>
                              </m:oMath>
                            </m:oMathPara>
                          </a14:m>
                          <a:endParaRPr kumimoji="0" lang="en-US" sz="20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0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−36</m:t>
                                </m:r>
                              </m:oMath>
                            </m:oMathPara>
                          </a14:m>
                          <a:endParaRPr lang="en-US" sz="20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0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−13</m:t>
                                </m:r>
                              </m:oMath>
                            </m:oMathPara>
                          </a14:m>
                          <a:endParaRPr lang="en-US" sz="20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13</m:t>
                                </m:r>
                              </m:oMath>
                            </m:oMathPara>
                          </a14:m>
                          <a:endParaRPr lang="en-US" sz="20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36</m:t>
                                </m:r>
                              </m:oMath>
                            </m:oMathPara>
                          </a14:m>
                          <a:endParaRPr lang="en-US" sz="20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516543460"/>
                      </a:ext>
                    </a:extLst>
                  </a:tr>
                  <a:tr h="400981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0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10.) 9 </m:t>
                                </m:r>
                                <m:r>
                                  <a:rPr kumimoji="0" lang="en-GB" sz="20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× −4</m:t>
                                </m:r>
                              </m:oMath>
                            </m:oMathPara>
                          </a14:m>
                          <a:endParaRPr kumimoji="0" lang="en-US" sz="20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0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−36</m:t>
                                </m:r>
                              </m:oMath>
                            </m:oMathPara>
                          </a14:m>
                          <a:endParaRPr lang="en-US" sz="20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0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−13</m:t>
                                </m:r>
                              </m:oMath>
                            </m:oMathPara>
                          </a14:m>
                          <a:endParaRPr lang="en-US" sz="20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13</m:t>
                                </m:r>
                              </m:oMath>
                            </m:oMathPara>
                          </a14:m>
                          <a:endParaRPr lang="en-US" sz="20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36</m:t>
                                </m:r>
                              </m:oMath>
                            </m:oMathPara>
                          </a14:m>
                          <a:endParaRPr lang="en-US" sz="20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60226087"/>
                      </a:ext>
                    </a:extLst>
                  </a:tr>
                  <a:tr h="400981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11.)</m:t>
                                </m:r>
                                <m:r>
                                  <a:rPr kumimoji="0" lang="en-GB" sz="20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−36</m:t>
                                </m:r>
                                <m:r>
                                  <a:rPr kumimoji="0" lang="en-GB" sz="20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÷9</m:t>
                                </m:r>
                              </m:oMath>
                            </m:oMathPara>
                          </a14:m>
                          <a:endParaRPr lang="en-US" sz="20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0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−27</m:t>
                                </m:r>
                              </m:oMath>
                            </m:oMathPara>
                          </a14:m>
                          <a:endParaRPr lang="en-US" sz="20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0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−4</m:t>
                                </m:r>
                              </m:oMath>
                            </m:oMathPara>
                          </a14:m>
                          <a:endParaRPr lang="en-US" sz="20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4</m:t>
                                </m:r>
                              </m:oMath>
                            </m:oMathPara>
                          </a14:m>
                          <a:endParaRPr lang="en-US" sz="20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27</m:t>
                                </m:r>
                              </m:oMath>
                            </m:oMathPara>
                          </a14:m>
                          <a:endParaRPr lang="en-US" sz="20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899850099"/>
                      </a:ext>
                    </a:extLst>
                  </a:tr>
                  <a:tr h="400981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0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12.) −(</m:t>
                                </m:r>
                                <m:sSup>
                                  <m:sSupPr>
                                    <m:ctrlPr>
                                      <a:rPr kumimoji="0" lang="en-GB" sz="20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sSupPr>
                                  <m:e>
                                    <m:r>
                                      <a:rPr kumimoji="0" lang="en-GB" sz="20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4</m:t>
                                    </m:r>
                                  </m:e>
                                  <m:sup>
                                    <m:r>
                                      <a:rPr kumimoji="0" lang="en-GB" sz="20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2</m:t>
                                    </m:r>
                                  </m:sup>
                                </m:sSup>
                                <m:r>
                                  <a:rPr kumimoji="0" lang="en-GB" sz="20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kumimoji="0" lang="en-US" sz="20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0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−8</m:t>
                                </m:r>
                              </m:oMath>
                            </m:oMathPara>
                          </a14:m>
                          <a:endParaRPr lang="en-US" sz="20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0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−16</m:t>
                                </m:r>
                              </m:oMath>
                            </m:oMathPara>
                          </a14:m>
                          <a:endParaRPr lang="en-US" sz="20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8</m:t>
                                </m:r>
                              </m:oMath>
                            </m:oMathPara>
                          </a14:m>
                          <a:endParaRPr lang="en-US" sz="20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16</m:t>
                                </m:r>
                              </m:oMath>
                            </m:oMathPara>
                          </a14:m>
                          <a:endParaRPr lang="en-US" sz="20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374707087"/>
                      </a:ext>
                    </a:extLst>
                  </a:tr>
                  <a:tr h="400981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0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13.)</m:t>
                                </m:r>
                                <m:sSup>
                                  <m:sSupPr>
                                    <m:ctrlPr>
                                      <a:rPr kumimoji="0" lang="en-GB" sz="20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sSupPr>
                                  <m:e>
                                    <m:r>
                                      <a:rPr kumimoji="0" lang="en-GB" sz="20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 (−4)</m:t>
                                    </m:r>
                                  </m:e>
                                  <m:sup>
                                    <m:r>
                                      <a:rPr kumimoji="0" lang="en-GB" sz="20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2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kumimoji="0" lang="en-US" sz="20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0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−8</m:t>
                                </m:r>
                              </m:oMath>
                            </m:oMathPara>
                          </a14:m>
                          <a:endParaRPr lang="en-US" sz="20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0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−16</m:t>
                                </m:r>
                              </m:oMath>
                            </m:oMathPara>
                          </a14:m>
                          <a:endParaRPr lang="en-US" sz="20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8</m:t>
                                </m:r>
                              </m:oMath>
                            </m:oMathPara>
                          </a14:m>
                          <a:endParaRPr lang="en-US" sz="20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16</m:t>
                                </m:r>
                              </m:oMath>
                            </m:oMathPara>
                          </a14:m>
                          <a:endParaRPr lang="en-US" sz="20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750722149"/>
                      </a:ext>
                    </a:extLst>
                  </a:tr>
                  <a:tr h="400981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14.)</m:t>
                                </m:r>
                                <m:r>
                                  <a:rPr kumimoji="0" lang="en-GB" sz="20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−</m:t>
                                </m:r>
                                <m:sSup>
                                  <m:sSupPr>
                                    <m:ctrlPr>
                                      <a:rPr kumimoji="0" lang="en-GB" sz="20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sSupPr>
                                  <m:e>
                                    <m:r>
                                      <a:rPr kumimoji="0" lang="en-GB" sz="20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(−4)</m:t>
                                    </m:r>
                                  </m:e>
                                  <m:sup>
                                    <m:r>
                                      <a:rPr kumimoji="0" lang="en-GB" sz="20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2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US" sz="20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0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−8</m:t>
                                </m:r>
                              </m:oMath>
                            </m:oMathPara>
                          </a14:m>
                          <a:endParaRPr lang="en-US" sz="20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0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−16</m:t>
                                </m:r>
                              </m:oMath>
                            </m:oMathPara>
                          </a14:m>
                          <a:endParaRPr lang="en-US" sz="20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8</m:t>
                                </m:r>
                              </m:oMath>
                            </m:oMathPara>
                          </a14:m>
                          <a:endParaRPr lang="en-US" sz="20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16</m:t>
                                </m:r>
                              </m:oMath>
                            </m:oMathPara>
                          </a14:m>
                          <a:endParaRPr lang="en-US" sz="20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357086585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4" name="Table 3">
                <a:extLst>
                  <a:ext uri="{FF2B5EF4-FFF2-40B4-BE49-F238E27FC236}">
                    <a16:creationId xmlns:a16="http://schemas.microsoft.com/office/drawing/2014/main" id="{A0CEE5D4-FDE6-654C-879A-F5491BB7410E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938282273"/>
                  </p:ext>
                </p:extLst>
              </p:nvPr>
            </p:nvGraphicFramePr>
            <p:xfrm>
              <a:off x="14289" y="57152"/>
              <a:ext cx="4571999" cy="6739566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896651">
                      <a:extLst>
                        <a:ext uri="{9D8B030D-6E8A-4147-A177-3AD203B41FA5}">
                          <a16:colId xmlns:a16="http://schemas.microsoft.com/office/drawing/2014/main" val="2904417183"/>
                        </a:ext>
                      </a:extLst>
                    </a:gridCol>
                    <a:gridCol w="668837">
                      <a:extLst>
                        <a:ext uri="{9D8B030D-6E8A-4147-A177-3AD203B41FA5}">
                          <a16:colId xmlns:a16="http://schemas.microsoft.com/office/drawing/2014/main" val="3562556825"/>
                        </a:ext>
                      </a:extLst>
                    </a:gridCol>
                    <a:gridCol w="668837">
                      <a:extLst>
                        <a:ext uri="{9D8B030D-6E8A-4147-A177-3AD203B41FA5}">
                          <a16:colId xmlns:a16="http://schemas.microsoft.com/office/drawing/2014/main" val="1030485359"/>
                        </a:ext>
                      </a:extLst>
                    </a:gridCol>
                    <a:gridCol w="668837">
                      <a:extLst>
                        <a:ext uri="{9D8B030D-6E8A-4147-A177-3AD203B41FA5}">
                          <a16:colId xmlns:a16="http://schemas.microsoft.com/office/drawing/2014/main" val="2443678813"/>
                        </a:ext>
                      </a:extLst>
                    </a:gridCol>
                    <a:gridCol w="668837">
                      <a:extLst>
                        <a:ext uri="{9D8B030D-6E8A-4147-A177-3AD203B41FA5}">
                          <a16:colId xmlns:a16="http://schemas.microsoft.com/office/drawing/2014/main" val="2806350487"/>
                        </a:ext>
                      </a:extLst>
                    </a:gridCol>
                  </a:tblGrid>
                  <a:tr h="1125832">
                    <a:tc gridSpan="5"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 dirty="0">
                              <a:solidFill>
                                <a:schemeClr val="tx1"/>
                              </a:solidFill>
                            </a:rPr>
                            <a:t>Calculate the following</a:t>
                          </a:r>
                        </a:p>
                        <a:p>
                          <a:pPr algn="ctr"/>
                          <a:r>
                            <a:rPr lang="en-US" sz="2000" b="0" dirty="0">
                              <a:solidFill>
                                <a:schemeClr val="tx1"/>
                              </a:solidFill>
                            </a:rPr>
                            <a:t>Select the correct answer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pPr algn="ctr"/>
                          <a:endParaRPr lang="en-US" sz="20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pPr algn="ctr"/>
                          <a:endParaRPr lang="en-US" sz="20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pPr algn="ctr"/>
                          <a:endParaRPr lang="en-US" sz="20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pPr algn="ctr"/>
                          <a:endParaRPr lang="en-US" sz="20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554868317"/>
                      </a:ext>
                    </a:extLst>
                  </a:tr>
                  <a:tr h="400981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667" t="-281250" r="-140667" b="-129375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284906" t="-281250" r="-298113" b="-129375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392308" t="-281250" r="-203846" b="-129375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483019" t="-281250" r="-100000" b="-129375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583019" t="-281250" b="-129375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725058087"/>
                      </a:ext>
                    </a:extLst>
                  </a:tr>
                  <a:tr h="400981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667" t="-393548" r="-140667" b="-123548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284906" t="-393548" r="-298113" b="-123548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392308" t="-393548" r="-203846" b="-123548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483019" t="-393548" r="-100000" b="-123548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583019" t="-393548" b="-1235484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401907032"/>
                      </a:ext>
                    </a:extLst>
                  </a:tr>
                  <a:tr h="400981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667" t="-478125" r="-140667" b="-109687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284906" t="-478125" r="-298113" b="-109687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392308" t="-478125" r="-203846" b="-109687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483019" t="-478125" r="-100000" b="-109687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583019" t="-478125" b="-109687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079686255"/>
                      </a:ext>
                    </a:extLst>
                  </a:tr>
                  <a:tr h="400981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667" t="-596774" r="-140667" b="-103225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284906" t="-596774" r="-298113" b="-103225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392308" t="-596774" r="-203846" b="-103225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483019" t="-596774" r="-100000" b="-103225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583019" t="-596774" b="-103225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209457220"/>
                      </a:ext>
                    </a:extLst>
                  </a:tr>
                  <a:tr h="400981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667" t="-675000" r="-140667" b="-9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284906" t="-675000" r="-298113" b="-9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392308" t="-675000" r="-203846" b="-9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483019" t="-675000" r="-100000" b="-9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583019" t="-675000" b="-900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354030350"/>
                      </a:ext>
                    </a:extLst>
                  </a:tr>
                  <a:tr h="400981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667" t="-775000" r="-140667" b="-8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284906" t="-775000" r="-298113" b="-8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392308" t="-775000" r="-203846" b="-8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483019" t="-775000" r="-100000" b="-8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583019" t="-775000" b="-800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4073410618"/>
                      </a:ext>
                    </a:extLst>
                  </a:tr>
                  <a:tr h="400981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667" t="-903226" r="-140667" b="-72580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284906" t="-903226" r="-298113" b="-72580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392308" t="-903226" r="-203846" b="-72580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483019" t="-903226" r="-100000" b="-72580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583019" t="-903226" b="-725806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771391151"/>
                      </a:ext>
                    </a:extLst>
                  </a:tr>
                  <a:tr h="400981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667" t="-971875" r="-140667" b="-60312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284906" t="-971875" r="-298113" b="-60312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392308" t="-971875" r="-203846" b="-60312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483019" t="-971875" r="-100000" b="-60312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583019" t="-971875" b="-60312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170360472"/>
                      </a:ext>
                    </a:extLst>
                  </a:tr>
                  <a:tr h="400981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667" t="-1071875" r="-140667" b="-50312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284906" t="-1071875" r="-298113" b="-50312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392308" t="-1071875" r="-203846" b="-50312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483019" t="-1071875" r="-100000" b="-50312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583019" t="-1071875" b="-50312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516543460"/>
                      </a:ext>
                    </a:extLst>
                  </a:tr>
                  <a:tr h="400981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667" t="-1209677" r="-140667" b="-41935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284906" t="-1209677" r="-298113" b="-41935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392308" t="-1209677" r="-203846" b="-41935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483019" t="-1209677" r="-100000" b="-41935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583019" t="-1209677" b="-41935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60226087"/>
                      </a:ext>
                    </a:extLst>
                  </a:tr>
                  <a:tr h="400981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667" t="-1268750" r="-140667" b="-30625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284906" t="-1268750" r="-298113" b="-30625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392308" t="-1268750" r="-203846" b="-30625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483019" t="-1268750" r="-100000" b="-30625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583019" t="-1268750" b="-30625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899850099"/>
                      </a:ext>
                    </a:extLst>
                  </a:tr>
                  <a:tr h="400981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667" t="-1368750" r="-140667" b="-20625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284906" t="-1368750" r="-298113" b="-20625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392308" t="-1368750" r="-203846" b="-20625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483019" t="-1368750" r="-100000" b="-20625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583019" t="-1368750" b="-20625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374707087"/>
                      </a:ext>
                    </a:extLst>
                  </a:tr>
                  <a:tr h="400981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667" t="-1516129" r="-140667" b="-11290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284906" t="-1516129" r="-298113" b="-11290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392308" t="-1516129" r="-203846" b="-11290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483019" t="-1516129" r="-100000" b="-11290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583019" t="-1516129" b="-11290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750722149"/>
                      </a:ext>
                    </a:extLst>
                  </a:tr>
                  <a:tr h="400981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667" t="-1565625" r="-140667" b="-937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284906" t="-1565625" r="-298113" b="-937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392308" t="-1565625" r="-203846" b="-937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483019" t="-1565625" r="-100000" b="-937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583019" t="-1565625" b="-937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357086585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5" name="Table 4">
                <a:extLst>
                  <a:ext uri="{FF2B5EF4-FFF2-40B4-BE49-F238E27FC236}">
                    <a16:creationId xmlns:a16="http://schemas.microsoft.com/office/drawing/2014/main" id="{4DEB56C1-D8F8-A846-87CA-D5CF667E3491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4581526" y="57152"/>
              <a:ext cx="4571999" cy="6739573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896651">
                      <a:extLst>
                        <a:ext uri="{9D8B030D-6E8A-4147-A177-3AD203B41FA5}">
                          <a16:colId xmlns:a16="http://schemas.microsoft.com/office/drawing/2014/main" val="2904417183"/>
                        </a:ext>
                      </a:extLst>
                    </a:gridCol>
                    <a:gridCol w="668837">
                      <a:extLst>
                        <a:ext uri="{9D8B030D-6E8A-4147-A177-3AD203B41FA5}">
                          <a16:colId xmlns:a16="http://schemas.microsoft.com/office/drawing/2014/main" val="3562556825"/>
                        </a:ext>
                      </a:extLst>
                    </a:gridCol>
                    <a:gridCol w="668837">
                      <a:extLst>
                        <a:ext uri="{9D8B030D-6E8A-4147-A177-3AD203B41FA5}">
                          <a16:colId xmlns:a16="http://schemas.microsoft.com/office/drawing/2014/main" val="1030485359"/>
                        </a:ext>
                      </a:extLst>
                    </a:gridCol>
                    <a:gridCol w="668837">
                      <a:extLst>
                        <a:ext uri="{9D8B030D-6E8A-4147-A177-3AD203B41FA5}">
                          <a16:colId xmlns:a16="http://schemas.microsoft.com/office/drawing/2014/main" val="2443678813"/>
                        </a:ext>
                      </a:extLst>
                    </a:gridCol>
                    <a:gridCol w="668837">
                      <a:extLst>
                        <a:ext uri="{9D8B030D-6E8A-4147-A177-3AD203B41FA5}">
                          <a16:colId xmlns:a16="http://schemas.microsoft.com/office/drawing/2014/main" val="2806350487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0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15.) (−</m:t>
                                </m:r>
                                <m:sSup>
                                  <m:sSupPr>
                                    <m:ctrlPr>
                                      <a:rPr kumimoji="0" lang="en-GB" sz="20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sSupPr>
                                  <m:e>
                                    <m:r>
                                      <a:rPr kumimoji="0" lang="en-GB" sz="20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9)</m:t>
                                    </m:r>
                                  </m:e>
                                  <m:sup>
                                    <m:r>
                                      <a:rPr kumimoji="0" lang="en-GB" sz="20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2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kumimoji="0" lang="en-US" sz="20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0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−18</m:t>
                                </m:r>
                              </m:oMath>
                            </m:oMathPara>
                          </a14:m>
                          <a:endParaRPr lang="en-US" sz="20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0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−81</m:t>
                                </m:r>
                              </m:oMath>
                            </m:oMathPara>
                          </a14:m>
                          <a:endParaRPr lang="en-US" sz="20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81</m:t>
                                </m:r>
                              </m:oMath>
                            </m:oMathPara>
                          </a14:m>
                          <a:endParaRPr lang="en-US" sz="20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18</m:t>
                                </m:r>
                              </m:oMath>
                            </m:oMathPara>
                          </a14:m>
                          <a:endParaRPr lang="en-US" sz="20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55486831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0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16.)</m:t>
                                </m:r>
                                <m:sSup>
                                  <m:sSupPr>
                                    <m:ctrlPr>
                                      <a:rPr kumimoji="0" lang="en-GB" sz="20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sSupPr>
                                  <m:e>
                                    <m:r>
                                      <a:rPr kumimoji="0" lang="en-GB" sz="20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 −(9</m:t>
                                    </m:r>
                                  </m:e>
                                  <m:sup>
                                    <m:r>
                                      <a:rPr kumimoji="0" lang="en-GB" sz="20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2</m:t>
                                    </m:r>
                                  </m:sup>
                                </m:sSup>
                                <m:r>
                                  <a:rPr kumimoji="0" lang="en-GB" sz="20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kumimoji="0" lang="en-US" sz="20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0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−18</m:t>
                                </m:r>
                              </m:oMath>
                            </m:oMathPara>
                          </a14:m>
                          <a:endParaRPr lang="en-US" sz="20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0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−81</m:t>
                                </m:r>
                              </m:oMath>
                            </m:oMathPara>
                          </a14:m>
                          <a:endParaRPr lang="en-US" sz="20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81</m:t>
                                </m:r>
                              </m:oMath>
                            </m:oMathPara>
                          </a14:m>
                          <a:endParaRPr lang="en-US" sz="20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18</m:t>
                                </m:r>
                              </m:oMath>
                            </m:oMathPara>
                          </a14:m>
                          <a:endParaRPr lang="en-US" sz="20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815348956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17.)</m:t>
                                </m:r>
                                <m:r>
                                  <a:rPr kumimoji="0" lang="en-GB" sz="20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−</m:t>
                                </m:r>
                                <m:sSup>
                                  <m:sSupPr>
                                    <m:ctrlPr>
                                      <a:rPr kumimoji="0" lang="en-GB" sz="20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sSupPr>
                                  <m:e>
                                    <m:r>
                                      <a:rPr kumimoji="0" lang="en-GB" sz="20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(−9)</m:t>
                                    </m:r>
                                  </m:e>
                                  <m:sup>
                                    <m:r>
                                      <a:rPr kumimoji="0" lang="en-GB" sz="20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2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US" sz="20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0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−18</m:t>
                                </m:r>
                              </m:oMath>
                            </m:oMathPara>
                          </a14:m>
                          <a:endParaRPr lang="en-US" sz="20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0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−81</m:t>
                                </m:r>
                              </m:oMath>
                            </m:oMathPara>
                          </a14:m>
                          <a:endParaRPr lang="en-US" sz="20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81</m:t>
                                </m:r>
                              </m:oMath>
                            </m:oMathPara>
                          </a14:m>
                          <a:endParaRPr lang="en-US" sz="20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18</m:t>
                                </m:r>
                              </m:oMath>
                            </m:oMathPara>
                          </a14:m>
                          <a:endParaRPr lang="en-US" sz="20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344697368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18.)</m:t>
                                </m:r>
                                <m:sSup>
                                  <m:sSupPr>
                                    <m:ctrlPr>
                                      <a:rPr kumimoji="0" lang="en-GB" sz="20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sSupPr>
                                  <m:e>
                                    <m:r>
                                      <a:rPr kumimoji="0" lang="en-GB" sz="20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 (−1)</m:t>
                                    </m:r>
                                  </m:e>
                                  <m:sup>
                                    <m:r>
                                      <a:rPr kumimoji="0" lang="en-GB" sz="20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23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US" sz="20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0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−23</m:t>
                                </m:r>
                              </m:oMath>
                            </m:oMathPara>
                          </a14:m>
                          <a:endParaRPr lang="en-US" sz="20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0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−1</m:t>
                                </m:r>
                              </m:oMath>
                            </m:oMathPara>
                          </a14:m>
                          <a:endParaRPr lang="en-US" sz="20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 lang="en-US" sz="20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23</m:t>
                                </m:r>
                              </m:oMath>
                            </m:oMathPara>
                          </a14:m>
                          <a:endParaRPr lang="en-US" sz="20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72505808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0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19.)</m:t>
                                </m:r>
                                <m:sSup>
                                  <m:sSupPr>
                                    <m:ctrlPr>
                                      <a:rPr kumimoji="0" lang="en-GB" sz="20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sSupPr>
                                  <m:e>
                                    <m:r>
                                      <a:rPr kumimoji="0" lang="en-GB" sz="20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 (−2)</m:t>
                                    </m:r>
                                  </m:e>
                                  <m:sup>
                                    <m:r>
                                      <a:rPr kumimoji="0" lang="en-GB" sz="20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5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kumimoji="0" lang="en-US" sz="20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0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−32</m:t>
                                </m:r>
                              </m:oMath>
                            </m:oMathPara>
                          </a14:m>
                          <a:endParaRPr lang="en-US" sz="20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 xmlns:m="http://schemas.openxmlformats.org/officeDocument/2006/math">
                              <m:r>
                                <a:rPr kumimoji="0" lang="en-GB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−</m:t>
                              </m:r>
                            </m:oMath>
                          </a14:m>
                          <a:r>
                            <a:rPr lang="en-US" sz="2000" b="0" dirty="0">
                              <a:solidFill>
                                <a:schemeClr val="tx1"/>
                              </a:solidFill>
                            </a:rPr>
                            <a:t>10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10</m:t>
                                </m:r>
                              </m:oMath>
                            </m:oMathPara>
                          </a14:m>
                          <a:endParaRPr lang="en-US" sz="20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32</m:t>
                                </m:r>
                              </m:oMath>
                            </m:oMathPara>
                          </a14:m>
                          <a:endParaRPr lang="en-US" sz="20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401907032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0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20.)</m:t>
                                </m:r>
                                <m:sSup>
                                  <m:sSupPr>
                                    <m:ctrlPr>
                                      <a:rPr kumimoji="0" lang="en-GB" sz="20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sSupPr>
                                  <m:e>
                                    <m:r>
                                      <a:rPr kumimoji="0" lang="en-GB" sz="20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 (−1)</m:t>
                                    </m:r>
                                  </m:e>
                                  <m:sup>
                                    <m:r>
                                      <a:rPr kumimoji="0" lang="en-GB" sz="20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38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kumimoji="0" lang="en-US" sz="20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0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−38</m:t>
                                </m:r>
                              </m:oMath>
                            </m:oMathPara>
                          </a14:m>
                          <a:endParaRPr lang="en-US" sz="20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38</m:t>
                                </m:r>
                              </m:oMath>
                            </m:oMathPara>
                          </a14:m>
                          <a:endParaRPr lang="en-US" sz="20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−1</m:t>
                                </m:r>
                              </m:oMath>
                            </m:oMathPara>
                          </a14:m>
                          <a:endParaRPr lang="en-US" sz="20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 lang="en-US" sz="20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079686255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0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21.)</m:t>
                                </m:r>
                                <m:sSup>
                                  <m:sSupPr>
                                    <m:ctrlPr>
                                      <a:rPr kumimoji="0" lang="en-GB" sz="20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sSupPr>
                                  <m:e>
                                    <m:r>
                                      <a:rPr kumimoji="0" lang="en-GB" sz="20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 (−2)</m:t>
                                    </m:r>
                                  </m:e>
                                  <m:sup>
                                    <m:r>
                                      <a:rPr kumimoji="0" lang="en-GB" sz="20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6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kumimoji="0" lang="en-US" sz="20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0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−64</m:t>
                                </m:r>
                              </m:oMath>
                            </m:oMathPara>
                          </a14:m>
                          <a:endParaRPr lang="en-US" sz="20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0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−12</m:t>
                                </m:r>
                              </m:oMath>
                            </m:oMathPara>
                          </a14:m>
                          <a:endParaRPr lang="en-US" sz="20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32</m:t>
                                </m:r>
                              </m:oMath>
                            </m:oMathPara>
                          </a14:m>
                          <a:endParaRPr lang="en-US" sz="20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64</m:t>
                                </m:r>
                              </m:oMath>
                            </m:oMathPara>
                          </a14:m>
                          <a:endParaRPr lang="en-US" sz="20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20945722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0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22.) −9+9</m:t>
                                </m:r>
                              </m:oMath>
                            </m:oMathPara>
                          </a14:m>
                          <a:endParaRPr kumimoji="0" lang="en-US" sz="20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0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−18</m:t>
                                </m:r>
                              </m:oMath>
                            </m:oMathPara>
                          </a14:m>
                          <a:endParaRPr lang="en-US" sz="20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0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−9</m:t>
                                </m:r>
                              </m:oMath>
                            </m:oMathPara>
                          </a14:m>
                          <a:endParaRPr lang="en-US" sz="20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oMath>
                            </m:oMathPara>
                          </a14:m>
                          <a:endParaRPr lang="en-US" sz="20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18</m:t>
                                </m:r>
                              </m:oMath>
                            </m:oMathPara>
                          </a14:m>
                          <a:endParaRPr lang="en-US" sz="20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35403035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0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23.) −9 </m:t>
                                </m:r>
                                <m:r>
                                  <a:rPr kumimoji="0" lang="en-GB" sz="20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× 0</m:t>
                                </m:r>
                              </m:oMath>
                            </m:oMathPara>
                          </a14:m>
                          <a:endParaRPr kumimoji="0" lang="en-US" sz="20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0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−18</m:t>
                                </m:r>
                              </m:oMath>
                            </m:oMathPara>
                          </a14:m>
                          <a:endParaRPr lang="en-US" sz="20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0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−9</m:t>
                                </m:r>
                              </m:oMath>
                            </m:oMathPara>
                          </a14:m>
                          <a:endParaRPr lang="en-US" sz="20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oMath>
                            </m:oMathPara>
                          </a14:m>
                          <a:endParaRPr lang="en-US" sz="20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18</m:t>
                                </m:r>
                              </m:oMath>
                            </m:oMathPara>
                          </a14:m>
                          <a:endParaRPr lang="en-US" sz="20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073410618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0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24.) 0</m:t>
                                </m:r>
                                <m:r>
                                  <a:rPr kumimoji="0" lang="en-GB" sz="20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−9</m:t>
                                </m:r>
                              </m:oMath>
                            </m:oMathPara>
                          </a14:m>
                          <a:endParaRPr kumimoji="0" lang="en-US" sz="20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0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−18</m:t>
                                </m:r>
                              </m:oMath>
                            </m:oMathPara>
                          </a14:m>
                          <a:endParaRPr lang="en-US" sz="20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0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−9</m:t>
                                </m:r>
                              </m:oMath>
                            </m:oMathPara>
                          </a14:m>
                          <a:endParaRPr lang="en-US" sz="20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oMath>
                            </m:oMathPara>
                          </a14:m>
                          <a:endParaRPr lang="en-US" sz="20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18</m:t>
                                </m:r>
                              </m:oMath>
                            </m:oMathPara>
                          </a14:m>
                          <a:endParaRPr lang="en-US" sz="20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771391151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0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25</m:t>
                                </m:r>
                                <m:r>
                                  <a:rPr kumimoji="0" lang="en-GB" sz="20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.) 4−(</m:t>
                                </m:r>
                                <m:sSup>
                                  <m:sSupPr>
                                    <m:ctrlPr>
                                      <a:rPr kumimoji="0" lang="en-GB" sz="20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sSupPr>
                                  <m:e>
                                    <m:r>
                                      <a:rPr kumimoji="0" lang="en-GB" sz="20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−2)</m:t>
                                    </m:r>
                                  </m:e>
                                  <m:sup>
                                    <m:r>
                                      <a:rPr kumimoji="0" lang="en-GB" sz="20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2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kumimoji="0" lang="en-US" sz="20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0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−8</m:t>
                                </m:r>
                              </m:oMath>
                            </m:oMathPara>
                          </a14:m>
                          <a:endParaRPr lang="en-US" sz="20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oMath>
                            </m:oMathPara>
                          </a14:m>
                          <a:endParaRPr lang="en-US" sz="20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4</m:t>
                                </m:r>
                              </m:oMath>
                            </m:oMathPara>
                          </a14:m>
                          <a:endParaRPr lang="en-US" sz="20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8</m:t>
                                </m:r>
                              </m:oMath>
                            </m:oMathPara>
                          </a14:m>
                          <a:endParaRPr lang="en-US" sz="20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170360472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0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26</m:t>
                                </m:r>
                                <m:r>
                                  <a:rPr kumimoji="0" lang="en-GB" sz="20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.) 4+(</m:t>
                                </m:r>
                                <m:sSup>
                                  <m:sSupPr>
                                    <m:ctrlPr>
                                      <a:rPr kumimoji="0" lang="en-GB" sz="20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sSupPr>
                                  <m:e>
                                    <m:r>
                                      <a:rPr kumimoji="0" lang="en-GB" sz="20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−2)</m:t>
                                    </m:r>
                                  </m:e>
                                  <m:sup>
                                    <m:r>
                                      <a:rPr kumimoji="0" lang="en-GB" sz="20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2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kumimoji="0" lang="en-US" sz="20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0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−8</m:t>
                                </m:r>
                              </m:oMath>
                            </m:oMathPara>
                          </a14:m>
                          <a:endParaRPr lang="en-US" sz="20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oMath>
                            </m:oMathPara>
                          </a14:m>
                          <a:endParaRPr lang="en-US" sz="20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4</m:t>
                                </m:r>
                              </m:oMath>
                            </m:oMathPara>
                          </a14:m>
                          <a:endParaRPr lang="en-US" sz="20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8</m:t>
                                </m:r>
                              </m:oMath>
                            </m:oMathPara>
                          </a14:m>
                          <a:endParaRPr lang="en-US" sz="20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51654346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0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27</m:t>
                                </m:r>
                                <m:r>
                                  <a:rPr kumimoji="0" lang="en-GB" sz="20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.) 4−(</m:t>
                                </m:r>
                                <m:sSup>
                                  <m:sSupPr>
                                    <m:ctrlPr>
                                      <a:rPr kumimoji="0" lang="en-GB" sz="20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sSupPr>
                                  <m:e>
                                    <m:r>
                                      <a:rPr kumimoji="0" lang="en-GB" sz="20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2)</m:t>
                                    </m:r>
                                  </m:e>
                                  <m:sup>
                                    <m:r>
                                      <a:rPr kumimoji="0" lang="en-GB" sz="20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2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kumimoji="0" lang="en-US" sz="20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0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−8</m:t>
                                </m:r>
                              </m:oMath>
                            </m:oMathPara>
                          </a14:m>
                          <a:endParaRPr lang="en-US" sz="20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oMath>
                            </m:oMathPara>
                          </a14:m>
                          <a:endParaRPr lang="en-US" sz="20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4</m:t>
                                </m:r>
                              </m:oMath>
                            </m:oMathPara>
                          </a14:m>
                          <a:endParaRPr lang="en-US" sz="20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8</m:t>
                                </m:r>
                              </m:oMath>
                            </m:oMathPara>
                          </a14:m>
                          <a:endParaRPr lang="en-US" sz="20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6022608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28</m:t>
                                </m:r>
                                <m:r>
                                  <a:rPr lang="en-GB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.)−</m:t>
                                </m:r>
                                <m:r>
                                  <a:rPr kumimoji="0" lang="en-GB" sz="20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4−(</m:t>
                                </m:r>
                                <m:sSup>
                                  <m:sSupPr>
                                    <m:ctrlPr>
                                      <a:rPr kumimoji="0" lang="en-GB" sz="20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sSupPr>
                                  <m:e>
                                    <m:r>
                                      <a:rPr kumimoji="0" lang="en-GB" sz="20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2)</m:t>
                                    </m:r>
                                  </m:e>
                                  <m:sup>
                                    <m:r>
                                      <a:rPr kumimoji="0" lang="en-GB" sz="20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2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US" sz="20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0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−8</m:t>
                                </m:r>
                              </m:oMath>
                            </m:oMathPara>
                          </a14:m>
                          <a:endParaRPr lang="en-US" sz="20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oMath>
                            </m:oMathPara>
                          </a14:m>
                          <a:endParaRPr lang="en-US" sz="20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4</m:t>
                                </m:r>
                              </m:oMath>
                            </m:oMathPara>
                          </a14:m>
                          <a:endParaRPr lang="en-US" sz="20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8</m:t>
                                </m:r>
                              </m:oMath>
                            </m:oMathPara>
                          </a14:m>
                          <a:endParaRPr lang="en-US" sz="20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899850099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0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29</m:t>
                                </m:r>
                                <m:r>
                                  <a:rPr kumimoji="0" lang="en-GB" sz="20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.)</m:t>
                                </m:r>
                                <m:sSup>
                                  <m:sSupPr>
                                    <m:ctrlPr>
                                      <a:rPr kumimoji="0" lang="en-GB" sz="20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sSupPr>
                                  <m:e>
                                    <m:r>
                                      <a:rPr kumimoji="0" lang="en-GB" sz="20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 4</m:t>
                                    </m:r>
                                    <m:r>
                                      <a:rPr kumimoji="0" lang="en-GB" sz="20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+mn-cs"/>
                                      </a:rPr>
                                      <m:t>×(−3</m:t>
                                    </m:r>
                                    <m:r>
                                      <a:rPr kumimoji="0" lang="en-GB" sz="20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)</m:t>
                                    </m:r>
                                  </m:e>
                                  <m:sup>
                                    <m:r>
                                      <a:rPr kumimoji="0" lang="en-GB" sz="20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2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kumimoji="0" lang="en-US" sz="20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0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−36</m:t>
                                </m:r>
                              </m:oMath>
                            </m:oMathPara>
                          </a14:m>
                          <a:endParaRPr lang="en-US" sz="20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0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−144</m:t>
                                </m:r>
                              </m:oMath>
                            </m:oMathPara>
                          </a14:m>
                          <a:endParaRPr lang="en-US" sz="20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144</m:t>
                                </m:r>
                              </m:oMath>
                            </m:oMathPara>
                          </a14:m>
                          <a:endParaRPr lang="en-US" sz="20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36</m:t>
                                </m:r>
                              </m:oMath>
                            </m:oMathPara>
                          </a14:m>
                          <a:endParaRPr lang="en-US" sz="20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37470708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0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30</m:t>
                                </m:r>
                                <m:r>
                                  <a:rPr kumimoji="0" lang="en-GB" sz="20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.)</m:t>
                                </m:r>
                                <m:sSup>
                                  <m:sSupPr>
                                    <m:ctrlPr>
                                      <a:rPr kumimoji="0" lang="en-GB" sz="20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sSupPr>
                                  <m:e>
                                    <m:r>
                                      <a:rPr kumimoji="0" lang="en-GB" sz="20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 −(4 </m:t>
                                    </m:r>
                                    <m:r>
                                      <a:rPr kumimoji="0" lang="en-GB" sz="20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+mn-cs"/>
                                      </a:rPr>
                                      <m:t>× 3</m:t>
                                    </m:r>
                                  </m:e>
                                  <m:sup>
                                    <m:r>
                                      <a:rPr kumimoji="0" lang="en-GB" sz="20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2</m:t>
                                    </m:r>
                                  </m:sup>
                                </m:sSup>
                                <m:r>
                                  <a:rPr kumimoji="0" lang="en-GB" sz="20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kumimoji="0" lang="en-US" sz="20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0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−36</m:t>
                                </m:r>
                              </m:oMath>
                            </m:oMathPara>
                          </a14:m>
                          <a:endParaRPr lang="en-US" sz="20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0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−144</m:t>
                                </m:r>
                              </m:oMath>
                            </m:oMathPara>
                          </a14:m>
                          <a:endParaRPr lang="en-US" sz="20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144</m:t>
                                </m:r>
                              </m:oMath>
                            </m:oMathPara>
                          </a14:m>
                          <a:endParaRPr lang="en-US" sz="20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36</m:t>
                                </m:r>
                              </m:oMath>
                            </m:oMathPara>
                          </a14:m>
                          <a:endParaRPr lang="en-US" sz="20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750722149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31</m:t>
                                </m:r>
                                <m:r>
                                  <a:rPr lang="en-GB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.)</m:t>
                                </m:r>
                                <m:sSup>
                                  <m:sSupPr>
                                    <m:ctrlPr>
                                      <a:rPr kumimoji="0" lang="en-GB" sz="20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sSupPr>
                                  <m:e>
                                    <m:r>
                                      <a:rPr kumimoji="0" lang="en-GB" sz="20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 −4 </m:t>
                                    </m:r>
                                    <m:r>
                                      <a:rPr kumimoji="0" lang="en-GB" sz="20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+mn-cs"/>
                                      </a:rPr>
                                      <m:t>× 3</m:t>
                                    </m:r>
                                  </m:e>
                                  <m:sup>
                                    <m:r>
                                      <a:rPr kumimoji="0" lang="en-GB" sz="20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2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US" sz="20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0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−36</m:t>
                                </m:r>
                              </m:oMath>
                            </m:oMathPara>
                          </a14:m>
                          <a:endParaRPr lang="en-US" sz="20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0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−144</m:t>
                                </m:r>
                              </m:oMath>
                            </m:oMathPara>
                          </a14:m>
                          <a:endParaRPr lang="en-US" sz="20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144</m:t>
                                </m:r>
                              </m:oMath>
                            </m:oMathPara>
                          </a14:m>
                          <a:endParaRPr lang="en-US" sz="20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36</m:t>
                                </m:r>
                              </m:oMath>
                            </m:oMathPara>
                          </a14:m>
                          <a:endParaRPr lang="en-US" sz="20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357086585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5" name="Table 4">
                <a:extLst>
                  <a:ext uri="{FF2B5EF4-FFF2-40B4-BE49-F238E27FC236}">
                    <a16:creationId xmlns:a16="http://schemas.microsoft.com/office/drawing/2014/main" id="{4DEB56C1-D8F8-A846-87CA-D5CF667E3491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4581526" y="57152"/>
              <a:ext cx="4571999" cy="6739573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896651">
                      <a:extLst>
                        <a:ext uri="{9D8B030D-6E8A-4147-A177-3AD203B41FA5}">
                          <a16:colId xmlns:a16="http://schemas.microsoft.com/office/drawing/2014/main" val="2904417183"/>
                        </a:ext>
                      </a:extLst>
                    </a:gridCol>
                    <a:gridCol w="668837">
                      <a:extLst>
                        <a:ext uri="{9D8B030D-6E8A-4147-A177-3AD203B41FA5}">
                          <a16:colId xmlns:a16="http://schemas.microsoft.com/office/drawing/2014/main" val="3562556825"/>
                        </a:ext>
                      </a:extLst>
                    </a:gridCol>
                    <a:gridCol w="668837">
                      <a:extLst>
                        <a:ext uri="{9D8B030D-6E8A-4147-A177-3AD203B41FA5}">
                          <a16:colId xmlns:a16="http://schemas.microsoft.com/office/drawing/2014/main" val="1030485359"/>
                        </a:ext>
                      </a:extLst>
                    </a:gridCol>
                    <a:gridCol w="668837">
                      <a:extLst>
                        <a:ext uri="{9D8B030D-6E8A-4147-A177-3AD203B41FA5}">
                          <a16:colId xmlns:a16="http://schemas.microsoft.com/office/drawing/2014/main" val="2443678813"/>
                        </a:ext>
                      </a:extLst>
                    </a:gridCol>
                    <a:gridCol w="668837">
                      <a:extLst>
                        <a:ext uri="{9D8B030D-6E8A-4147-A177-3AD203B41FA5}">
                          <a16:colId xmlns:a16="http://schemas.microsoft.com/office/drawing/2014/main" val="2806350487"/>
                        </a:ext>
                      </a:extLst>
                    </a:gridCol>
                  </a:tblGrid>
                  <a:tr h="3962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t="-3226" r="-140667" b="-163225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283019" t="-3226" r="-298113" b="-163225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390385" t="-3226" r="-203846" b="-163225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481132" t="-3226" r="-100000" b="-163225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581132" t="-3226" b="-163225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554868317"/>
                      </a:ext>
                    </a:extLst>
                  </a:tr>
                  <a:tr h="3962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t="-100000" r="-140667" b="-148125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283019" t="-100000" r="-298113" b="-148125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390385" t="-100000" r="-203846" b="-148125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481132" t="-100000" r="-100000" b="-148125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581132" t="-100000" b="-148125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815348956"/>
                      </a:ext>
                    </a:extLst>
                  </a:tr>
                  <a:tr h="3962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t="-206452" r="-140667" b="-142903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283019" t="-206452" r="-298113" b="-142903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390385" t="-206452" r="-203846" b="-142903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481132" t="-206452" r="-100000" b="-142903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581132" t="-206452" b="-142903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344697368"/>
                      </a:ext>
                    </a:extLst>
                  </a:tr>
                  <a:tr h="3962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t="-306452" r="-140667" b="-132903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283019" t="-306452" r="-298113" b="-132903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390385" t="-306452" r="-203846" b="-132903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481132" t="-306452" r="-100000" b="-132903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581132" t="-306452" b="-132903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725058087"/>
                      </a:ext>
                    </a:extLst>
                  </a:tr>
                  <a:tr h="399733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t="-393750" r="-140667" b="-11875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283019" t="-393750" r="-298113" b="-11875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390385" t="-393750" r="-203846" b="-11875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481132" t="-393750" r="-100000" b="-11875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581132" t="-393750" b="-11875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401907032"/>
                      </a:ext>
                    </a:extLst>
                  </a:tr>
                  <a:tr h="3962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t="-509677" r="-140667" b="-112580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283019" t="-509677" r="-298113" b="-112580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390385" t="-509677" r="-203846" b="-112580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481132" t="-509677" r="-100000" b="-112580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581132" t="-509677" b="-1125806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079686255"/>
                      </a:ext>
                    </a:extLst>
                  </a:tr>
                  <a:tr h="3962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t="-609677" r="-140667" b="-102580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283019" t="-609677" r="-298113" b="-102580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390385" t="-609677" r="-203846" b="-102580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481132" t="-609677" r="-100000" b="-102580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581132" t="-609677" b="-1025806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209457220"/>
                      </a:ext>
                    </a:extLst>
                  </a:tr>
                  <a:tr h="3962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t="-709677" r="-140667" b="-92580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283019" t="-709677" r="-298113" b="-92580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390385" t="-709677" r="-203846" b="-92580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481132" t="-709677" r="-100000" b="-92580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581132" t="-709677" b="-925806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354030350"/>
                      </a:ext>
                    </a:extLst>
                  </a:tr>
                  <a:tr h="3962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t="-784375" r="-140667" b="-79687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283019" t="-784375" r="-298113" b="-79687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390385" t="-784375" r="-203846" b="-79687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481132" t="-784375" r="-100000" b="-79687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581132" t="-784375" b="-79687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4073410618"/>
                      </a:ext>
                    </a:extLst>
                  </a:tr>
                  <a:tr h="3962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t="-912903" r="-140667" b="-72258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283019" t="-912903" r="-298113" b="-72258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390385" t="-912903" r="-203846" b="-72258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481132" t="-912903" r="-100000" b="-72258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581132" t="-912903" b="-722581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771391151"/>
                      </a:ext>
                    </a:extLst>
                  </a:tr>
                  <a:tr h="3962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t="-1012903" r="-140667" b="-62258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283019" t="-1012903" r="-298113" b="-62258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390385" t="-1012903" r="-203846" b="-62258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481132" t="-1012903" r="-100000" b="-62258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581132" t="-1012903" b="-622581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170360472"/>
                      </a:ext>
                    </a:extLst>
                  </a:tr>
                  <a:tr h="3962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t="-1078125" r="-140667" b="-50312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283019" t="-1078125" r="-298113" b="-50312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390385" t="-1078125" r="-203846" b="-50312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481132" t="-1078125" r="-100000" b="-50312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581132" t="-1078125" b="-50312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516543460"/>
                      </a:ext>
                    </a:extLst>
                  </a:tr>
                  <a:tr h="3962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t="-1216129" r="-140667" b="-41935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283019" t="-1216129" r="-298113" b="-41935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390385" t="-1216129" r="-203846" b="-41935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481132" t="-1216129" r="-100000" b="-41935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581132" t="-1216129" b="-41935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60226087"/>
                      </a:ext>
                    </a:extLst>
                  </a:tr>
                  <a:tr h="3962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t="-1316129" r="-140667" b="-31935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283019" t="-1316129" r="-298113" b="-31935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390385" t="-1316129" r="-203846" b="-31935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481132" t="-1316129" r="-100000" b="-31935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581132" t="-1316129" b="-31935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899850099"/>
                      </a:ext>
                    </a:extLst>
                  </a:tr>
                  <a:tr h="3962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t="-1416129" r="-140667" b="-21935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283019" t="-1416129" r="-298113" b="-21935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390385" t="-1416129" r="-203846" b="-21935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481132" t="-1416129" r="-100000" b="-21935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581132" t="-1416129" b="-21935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374707087"/>
                      </a:ext>
                    </a:extLst>
                  </a:tr>
                  <a:tr h="3962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t="-1468750" r="-140667" b="-1125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283019" t="-1468750" r="-298113" b="-1125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390385" t="-1468750" r="-203846" b="-1125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481132" t="-1468750" r="-100000" b="-1125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581132" t="-1468750" b="-1125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750722149"/>
                      </a:ext>
                    </a:extLst>
                  </a:tr>
                  <a:tr h="3962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t="-1619355" r="-140667" b="-1612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283019" t="-1619355" r="-298113" b="-1612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390385" t="-1619355" r="-203846" b="-1612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481132" t="-1619355" r="-100000" b="-1612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581132" t="-1619355" b="-1612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357086585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24723662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" name="Table 3">
                <a:extLst>
                  <a:ext uri="{FF2B5EF4-FFF2-40B4-BE49-F238E27FC236}">
                    <a16:creationId xmlns:a16="http://schemas.microsoft.com/office/drawing/2014/main" id="{A0CEE5D4-FDE6-654C-879A-F5491BB7410E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9746" y="28136"/>
              <a:ext cx="4571780" cy="6829858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065800">
                      <a:extLst>
                        <a:ext uri="{9D8B030D-6E8A-4147-A177-3AD203B41FA5}">
                          <a16:colId xmlns:a16="http://schemas.microsoft.com/office/drawing/2014/main" val="2904417183"/>
                        </a:ext>
                      </a:extLst>
                    </a:gridCol>
                    <a:gridCol w="592774">
                      <a:extLst>
                        <a:ext uri="{9D8B030D-6E8A-4147-A177-3AD203B41FA5}">
                          <a16:colId xmlns:a16="http://schemas.microsoft.com/office/drawing/2014/main" val="3562556825"/>
                        </a:ext>
                      </a:extLst>
                    </a:gridCol>
                    <a:gridCol w="633046">
                      <a:extLst>
                        <a:ext uri="{9D8B030D-6E8A-4147-A177-3AD203B41FA5}">
                          <a16:colId xmlns:a16="http://schemas.microsoft.com/office/drawing/2014/main" val="1030485359"/>
                        </a:ext>
                      </a:extLst>
                    </a:gridCol>
                    <a:gridCol w="703384">
                      <a:extLst>
                        <a:ext uri="{9D8B030D-6E8A-4147-A177-3AD203B41FA5}">
                          <a16:colId xmlns:a16="http://schemas.microsoft.com/office/drawing/2014/main" val="2443678813"/>
                        </a:ext>
                      </a:extLst>
                    </a:gridCol>
                    <a:gridCol w="576776">
                      <a:extLst>
                        <a:ext uri="{9D8B030D-6E8A-4147-A177-3AD203B41FA5}">
                          <a16:colId xmlns:a16="http://schemas.microsoft.com/office/drawing/2014/main" val="2806350487"/>
                        </a:ext>
                      </a:extLst>
                    </a:gridCol>
                  </a:tblGrid>
                  <a:tr h="1140916">
                    <a:tc gridSpan="5"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 dirty="0">
                              <a:solidFill>
                                <a:schemeClr val="tx1"/>
                              </a:solidFill>
                            </a:rPr>
                            <a:t>Calculate the following</a:t>
                          </a:r>
                        </a:p>
                        <a:p>
                          <a:pPr algn="ctr"/>
                          <a:r>
                            <a:rPr lang="en-US" sz="2000" b="0" dirty="0">
                              <a:solidFill>
                                <a:schemeClr val="tx1"/>
                              </a:solidFill>
                            </a:rPr>
                            <a:t>Select the correct answer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pPr algn="ctr"/>
                          <a:endParaRPr lang="en-US" sz="20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pPr algn="ctr"/>
                          <a:endParaRPr lang="en-US" sz="20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pPr algn="ctr"/>
                          <a:endParaRPr lang="en-US" sz="20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pPr algn="ctr"/>
                          <a:endParaRPr lang="en-US" sz="20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554868317"/>
                      </a:ext>
                    </a:extLst>
                  </a:tr>
                  <a:tr h="406353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1.) 9−7+3</m:t>
                                </m:r>
                              </m:oMath>
                            </m:oMathPara>
                          </a14:m>
                          <a:endParaRPr lang="en-US" sz="20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−1</m:t>
                                </m:r>
                              </m:oMath>
                            </m:oMathPara>
                          </a14:m>
                          <a:endParaRPr lang="en-US" sz="18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5</m:t>
                                </m:r>
                              </m:oMath>
                            </m:oMathPara>
                          </a14:m>
                          <a:endParaRPr lang="en-US" sz="18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8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 lang="en-US" sz="18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8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19</m:t>
                                </m:r>
                              </m:oMath>
                            </m:oMathPara>
                          </a14:m>
                          <a:endParaRPr lang="en-US" sz="18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725058087"/>
                      </a:ext>
                    </a:extLst>
                  </a:tr>
                  <a:tr h="406353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0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2.) 9−7−3</m:t>
                                </m:r>
                              </m:oMath>
                            </m:oMathPara>
                          </a14:m>
                          <a:endParaRPr kumimoji="0" lang="en-US" sz="20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−1</m:t>
                                </m:r>
                              </m:oMath>
                            </m:oMathPara>
                          </a14:m>
                          <a:endParaRPr lang="en-US" sz="18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−5</m:t>
                                </m:r>
                              </m:oMath>
                            </m:oMathPara>
                          </a14:m>
                          <a:endParaRPr lang="en-US" sz="18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8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5</m:t>
                                </m:r>
                              </m:oMath>
                            </m:oMathPara>
                          </a14:m>
                          <a:endParaRPr lang="en-US" sz="18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8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19</m:t>
                                </m:r>
                              </m:oMath>
                            </m:oMathPara>
                          </a14:m>
                          <a:endParaRPr lang="en-US" sz="18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401907032"/>
                      </a:ext>
                    </a:extLst>
                  </a:tr>
                  <a:tr h="406353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0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3.) 9−(7+3)</m:t>
                                </m:r>
                              </m:oMath>
                            </m:oMathPara>
                          </a14:m>
                          <a:endParaRPr kumimoji="0" lang="en-US" sz="20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−1</m:t>
                                </m:r>
                              </m:oMath>
                            </m:oMathPara>
                          </a14:m>
                          <a:endParaRPr lang="en-US" sz="18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5</m:t>
                                </m:r>
                              </m:oMath>
                            </m:oMathPara>
                          </a14:m>
                          <a:endParaRPr lang="en-US" sz="18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8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 lang="en-US" sz="18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8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19</m:t>
                                </m:r>
                              </m:oMath>
                            </m:oMathPara>
                          </a14:m>
                          <a:endParaRPr lang="en-US" sz="18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079686255"/>
                      </a:ext>
                    </a:extLst>
                  </a:tr>
                  <a:tr h="406353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0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4.) 9−(7−3)</m:t>
                                </m:r>
                              </m:oMath>
                            </m:oMathPara>
                          </a14:m>
                          <a:endParaRPr kumimoji="0" lang="en-US" sz="20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−13</m:t>
                                </m:r>
                              </m:oMath>
                            </m:oMathPara>
                          </a14:m>
                          <a:endParaRPr lang="en-US" sz="18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−5</m:t>
                                </m:r>
                              </m:oMath>
                            </m:oMathPara>
                          </a14:m>
                          <a:endParaRPr lang="en-US" sz="18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8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5</m:t>
                                </m:r>
                              </m:oMath>
                            </m:oMathPara>
                          </a14:m>
                          <a:endParaRPr lang="en-US" sz="18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8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13</m:t>
                                </m:r>
                              </m:oMath>
                            </m:oMathPara>
                          </a14:m>
                          <a:endParaRPr lang="en-US" sz="18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209457220"/>
                      </a:ext>
                    </a:extLst>
                  </a:tr>
                  <a:tr h="406353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0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5.) 9−(−7−3)</m:t>
                                </m:r>
                              </m:oMath>
                            </m:oMathPara>
                          </a14:m>
                          <a:endParaRPr kumimoji="0" lang="en-US" sz="20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−13</m:t>
                                </m:r>
                              </m:oMath>
                            </m:oMathPara>
                          </a14:m>
                          <a:endParaRPr lang="en-US" sz="18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−5</m:t>
                                </m:r>
                              </m:oMath>
                            </m:oMathPara>
                          </a14:m>
                          <a:endParaRPr lang="en-US" sz="18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8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5</m:t>
                                </m:r>
                              </m:oMath>
                            </m:oMathPara>
                          </a14:m>
                          <a:endParaRPr lang="en-US" sz="18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8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13</m:t>
                                </m:r>
                              </m:oMath>
                            </m:oMathPara>
                          </a14:m>
                          <a:endParaRPr lang="en-US" sz="18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354030350"/>
                      </a:ext>
                    </a:extLst>
                  </a:tr>
                  <a:tr h="406353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0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6.) 9+3</m:t>
                                </m:r>
                                <m:r>
                                  <a:rPr kumimoji="0" lang="en-GB" sz="20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×2</m:t>
                                </m:r>
                              </m:oMath>
                            </m:oMathPara>
                          </a14:m>
                          <a:endParaRPr kumimoji="0" lang="en-US" sz="20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8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24</m:t>
                                </m:r>
                              </m:oMath>
                            </m:oMathPara>
                          </a14:m>
                          <a:endParaRPr lang="en-US" sz="18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12</m:t>
                                </m:r>
                              </m:oMath>
                            </m:oMathPara>
                          </a14:m>
                          <a:endParaRPr lang="en-US" sz="18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8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14</m:t>
                                </m:r>
                              </m:oMath>
                            </m:oMathPara>
                          </a14:m>
                          <a:endParaRPr lang="en-US" sz="18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8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15</m:t>
                                </m:r>
                              </m:oMath>
                            </m:oMathPara>
                          </a14:m>
                          <a:endParaRPr lang="en-US" sz="18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073410618"/>
                      </a:ext>
                    </a:extLst>
                  </a:tr>
                  <a:tr h="406353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0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7.)  9−3</m:t>
                                </m:r>
                                <m:r>
                                  <a:rPr kumimoji="0" lang="en-GB" sz="20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×2</m:t>
                                </m:r>
                              </m:oMath>
                            </m:oMathPara>
                          </a14:m>
                          <a:endParaRPr kumimoji="0" lang="en-US" sz="20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+mn-lt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12</m:t>
                                </m:r>
                              </m:oMath>
                            </m:oMathPara>
                          </a14:m>
                          <a:endParaRPr lang="en-US" sz="18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3</m:t>
                                </m:r>
                              </m:oMath>
                            </m:oMathPara>
                          </a14:m>
                          <a:endParaRPr lang="en-US" sz="18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8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15</m:t>
                                </m:r>
                              </m:oMath>
                            </m:oMathPara>
                          </a14:m>
                          <a:endParaRPr lang="en-US" sz="18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8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−3</m:t>
                                </m:r>
                              </m:oMath>
                            </m:oMathPara>
                          </a14:m>
                          <a:endParaRPr lang="en-US" sz="18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771391151"/>
                      </a:ext>
                    </a:extLst>
                  </a:tr>
                  <a:tr h="406353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8.) (</m:t>
                                </m:r>
                                <m:r>
                                  <a:rPr kumimoji="0" lang="en-GB" sz="20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9−3)</m:t>
                                </m:r>
                                <m:r>
                                  <a:rPr kumimoji="0" lang="en-GB" sz="20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×2</m:t>
                                </m:r>
                              </m:oMath>
                            </m:oMathPara>
                          </a14:m>
                          <a:endParaRPr kumimoji="0" lang="en-US" sz="20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+mn-lt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12</m:t>
                                </m:r>
                              </m:oMath>
                            </m:oMathPara>
                          </a14:m>
                          <a:endParaRPr lang="en-US" sz="18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3</m:t>
                                </m:r>
                              </m:oMath>
                            </m:oMathPara>
                          </a14:m>
                          <a:endParaRPr lang="en-US" sz="18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8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15</m:t>
                                </m:r>
                              </m:oMath>
                            </m:oMathPara>
                          </a14:m>
                          <a:endParaRPr lang="en-US" sz="18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8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−12</m:t>
                                </m:r>
                              </m:oMath>
                            </m:oMathPara>
                          </a14:m>
                          <a:endParaRPr lang="en-US" sz="18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170360472"/>
                      </a:ext>
                    </a:extLst>
                  </a:tr>
                  <a:tr h="406353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0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9.) (3−9)</m:t>
                                </m:r>
                                <m:r>
                                  <a:rPr kumimoji="0" lang="en-GB" sz="20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×2</m:t>
                                </m:r>
                              </m:oMath>
                            </m:oMathPara>
                          </a14:m>
                          <a:endParaRPr kumimoji="0" lang="en-US" sz="20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+mn-lt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12</m:t>
                                </m:r>
                              </m:oMath>
                            </m:oMathPara>
                          </a14:m>
                          <a:endParaRPr lang="en-US" sz="18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3</m:t>
                                </m:r>
                              </m:oMath>
                            </m:oMathPara>
                          </a14:m>
                          <a:endParaRPr lang="en-US" sz="18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8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15</m:t>
                                </m:r>
                              </m:oMath>
                            </m:oMathPara>
                          </a14:m>
                          <a:endParaRPr lang="en-US" sz="18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8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−12</m:t>
                                </m:r>
                              </m:oMath>
                            </m:oMathPara>
                          </a14:m>
                          <a:endParaRPr lang="en-US" sz="18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516543460"/>
                      </a:ext>
                    </a:extLst>
                  </a:tr>
                  <a:tr h="406353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0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10.) −2</m:t>
                                </m:r>
                                <m:d>
                                  <m:dPr>
                                    <m:ctrlPr>
                                      <a:rPr kumimoji="0" lang="en-GB" sz="20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dPr>
                                  <m:e>
                                    <m:r>
                                      <a:rPr kumimoji="0" lang="en-GB" sz="20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3−9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kumimoji="0" lang="en-US" sz="20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+mn-lt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12</m:t>
                                </m:r>
                              </m:oMath>
                            </m:oMathPara>
                          </a14:m>
                          <a:endParaRPr lang="en-US" sz="18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3</m:t>
                                </m:r>
                              </m:oMath>
                            </m:oMathPara>
                          </a14:m>
                          <a:endParaRPr lang="en-US" sz="18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8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15</m:t>
                                </m:r>
                              </m:oMath>
                            </m:oMathPara>
                          </a14:m>
                          <a:endParaRPr lang="en-US" sz="18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8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−12</m:t>
                                </m:r>
                              </m:oMath>
                            </m:oMathPara>
                          </a14:m>
                          <a:endParaRPr lang="en-US" sz="18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60226087"/>
                      </a:ext>
                    </a:extLst>
                  </a:tr>
                  <a:tr h="406353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11.) </m:t>
                                </m:r>
                                <m:r>
                                  <a:rPr kumimoji="0" lang="en-GB" sz="20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4</m:t>
                                </m:r>
                                <m:r>
                                  <a:rPr kumimoji="0" lang="en-GB" sz="20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×</m:t>
                                </m:r>
                                <m:sSup>
                                  <m:sSupPr>
                                    <m:ctrlPr>
                                      <a:rPr kumimoji="0" lang="en-GB" sz="20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+mn-cs"/>
                                      </a:rPr>
                                    </m:ctrlPr>
                                  </m:sSupPr>
                                  <m:e>
                                    <m:r>
                                      <a:rPr kumimoji="0" lang="en-GB" sz="20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+mn-cs"/>
                                      </a:rPr>
                                      <m:t>3</m:t>
                                    </m:r>
                                  </m:e>
                                  <m:sup>
                                    <m:r>
                                      <a:rPr kumimoji="0" lang="en-GB" sz="20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+mn-cs"/>
                                      </a:rPr>
                                      <m:t>2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US" sz="20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8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24</m:t>
                                </m:r>
                              </m:oMath>
                            </m:oMathPara>
                          </a14:m>
                          <a:endParaRPr lang="en-US" sz="18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36</m:t>
                                </m:r>
                              </m:oMath>
                            </m:oMathPara>
                          </a14:m>
                          <a:endParaRPr lang="en-US" sz="18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8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144</m:t>
                                </m:r>
                              </m:oMath>
                            </m:oMathPara>
                          </a14:m>
                          <a:endParaRPr lang="en-US" sz="18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8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13</m:t>
                                </m:r>
                              </m:oMath>
                            </m:oMathPara>
                          </a14:m>
                          <a:endParaRPr lang="en-US" sz="18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899850099"/>
                      </a:ext>
                    </a:extLst>
                  </a:tr>
                  <a:tr h="406353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0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12.) 4</m:t>
                                </m:r>
                                <m:r>
                                  <a:rPr kumimoji="0" lang="en-GB" sz="20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×</m:t>
                                </m:r>
                                <m:r>
                                  <a:rPr kumimoji="0" lang="en-GB" sz="20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(</m:t>
                                </m:r>
                                <m:sSup>
                                  <m:sSupPr>
                                    <m:ctrlPr>
                                      <a:rPr kumimoji="0" lang="en-GB" sz="20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sSupPr>
                                  <m:e>
                                    <m:r>
                                      <a:rPr kumimoji="0" lang="en-GB" sz="20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−3)</m:t>
                                    </m:r>
                                  </m:e>
                                  <m:sup>
                                    <m:r>
                                      <a:rPr kumimoji="0" lang="en-GB" sz="20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2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kumimoji="0" lang="en-US" sz="20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8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−144</m:t>
                                </m:r>
                              </m:oMath>
                            </m:oMathPara>
                          </a14:m>
                          <a:endParaRPr lang="en-US" sz="18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36</m:t>
                                </m:r>
                              </m:oMath>
                            </m:oMathPara>
                          </a14:m>
                          <a:endParaRPr lang="en-US" sz="18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8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144</m:t>
                                </m:r>
                              </m:oMath>
                            </m:oMathPara>
                          </a14:m>
                          <a:endParaRPr lang="en-US" sz="18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8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−36</m:t>
                                </m:r>
                              </m:oMath>
                            </m:oMathPara>
                          </a14:m>
                          <a:endParaRPr lang="en-US" sz="18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374707087"/>
                      </a:ext>
                    </a:extLst>
                  </a:tr>
                  <a:tr h="406353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0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13.)−4</m:t>
                                </m:r>
                                <m:r>
                                  <a:rPr kumimoji="0" lang="en-GB" sz="20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×</m:t>
                                </m:r>
                                <m:sSup>
                                  <m:sSupPr>
                                    <m:ctrlPr>
                                      <a:rPr kumimoji="0" lang="en-GB" sz="20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sSupPr>
                                  <m:e>
                                    <m:r>
                                      <a:rPr kumimoji="0" lang="en-GB" sz="20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−(3</m:t>
                                    </m:r>
                                  </m:e>
                                  <m:sup>
                                    <m:r>
                                      <a:rPr kumimoji="0" lang="en-GB" sz="20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2</m:t>
                                    </m:r>
                                  </m:sup>
                                </m:sSup>
                                <m:r>
                                  <a:rPr kumimoji="0" lang="en-GB" sz="20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kumimoji="0" lang="en-US" sz="20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8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−144</m:t>
                                </m:r>
                              </m:oMath>
                            </m:oMathPara>
                          </a14:m>
                          <a:endParaRPr lang="en-US" sz="18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36</m:t>
                                </m:r>
                              </m:oMath>
                            </m:oMathPara>
                          </a14:m>
                          <a:endParaRPr lang="en-US" sz="18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8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144</m:t>
                                </m:r>
                              </m:oMath>
                            </m:oMathPara>
                          </a14:m>
                          <a:endParaRPr lang="en-US" sz="18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8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−36</m:t>
                                </m:r>
                              </m:oMath>
                            </m:oMathPara>
                          </a14:m>
                          <a:endParaRPr lang="en-US" sz="18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750722149"/>
                      </a:ext>
                    </a:extLst>
                  </a:tr>
                  <a:tr h="406353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14.)</m:t>
                                </m:r>
                                <m:r>
                                  <a:rPr kumimoji="0" lang="en-GB" sz="20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−4</m:t>
                                </m:r>
                                <m:r>
                                  <a:rPr kumimoji="0" lang="en-GB" sz="20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×</m:t>
                                </m:r>
                                <m:sSup>
                                  <m:sSupPr>
                                    <m:ctrlPr>
                                      <a:rPr kumimoji="0" lang="en-GB" sz="20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sSupPr>
                                  <m:e>
                                    <m:r>
                                      <a:rPr kumimoji="0" lang="en-GB" sz="20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(−3)</m:t>
                                    </m:r>
                                  </m:e>
                                  <m:sup>
                                    <m:r>
                                      <a:rPr kumimoji="0" lang="en-GB" sz="20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2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kumimoji="0" lang="en-US" sz="20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+mn-lt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8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−144</m:t>
                                </m:r>
                              </m:oMath>
                            </m:oMathPara>
                          </a14:m>
                          <a:endParaRPr lang="en-US" sz="18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36</m:t>
                                </m:r>
                              </m:oMath>
                            </m:oMathPara>
                          </a14:m>
                          <a:endParaRPr lang="en-US" sz="18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8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144</m:t>
                                </m:r>
                              </m:oMath>
                            </m:oMathPara>
                          </a14:m>
                          <a:endParaRPr lang="en-US" sz="18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8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−36</m:t>
                                </m:r>
                              </m:oMath>
                            </m:oMathPara>
                          </a14:m>
                          <a:endParaRPr lang="en-US" sz="18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357086585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4" name="Table 3">
                <a:extLst>
                  <a:ext uri="{FF2B5EF4-FFF2-40B4-BE49-F238E27FC236}">
                    <a16:creationId xmlns:a16="http://schemas.microsoft.com/office/drawing/2014/main" id="{A0CEE5D4-FDE6-654C-879A-F5491BB7410E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247360694"/>
                  </p:ext>
                </p:extLst>
              </p:nvPr>
            </p:nvGraphicFramePr>
            <p:xfrm>
              <a:off x="9746" y="28136"/>
              <a:ext cx="4571780" cy="6829858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065800">
                      <a:extLst>
                        <a:ext uri="{9D8B030D-6E8A-4147-A177-3AD203B41FA5}">
                          <a16:colId xmlns:a16="http://schemas.microsoft.com/office/drawing/2014/main" val="2904417183"/>
                        </a:ext>
                      </a:extLst>
                    </a:gridCol>
                    <a:gridCol w="592774">
                      <a:extLst>
                        <a:ext uri="{9D8B030D-6E8A-4147-A177-3AD203B41FA5}">
                          <a16:colId xmlns:a16="http://schemas.microsoft.com/office/drawing/2014/main" val="3562556825"/>
                        </a:ext>
                      </a:extLst>
                    </a:gridCol>
                    <a:gridCol w="633046">
                      <a:extLst>
                        <a:ext uri="{9D8B030D-6E8A-4147-A177-3AD203B41FA5}">
                          <a16:colId xmlns:a16="http://schemas.microsoft.com/office/drawing/2014/main" val="1030485359"/>
                        </a:ext>
                      </a:extLst>
                    </a:gridCol>
                    <a:gridCol w="703384">
                      <a:extLst>
                        <a:ext uri="{9D8B030D-6E8A-4147-A177-3AD203B41FA5}">
                          <a16:colId xmlns:a16="http://schemas.microsoft.com/office/drawing/2014/main" val="2443678813"/>
                        </a:ext>
                      </a:extLst>
                    </a:gridCol>
                    <a:gridCol w="576776">
                      <a:extLst>
                        <a:ext uri="{9D8B030D-6E8A-4147-A177-3AD203B41FA5}">
                          <a16:colId xmlns:a16="http://schemas.microsoft.com/office/drawing/2014/main" val="2806350487"/>
                        </a:ext>
                      </a:extLst>
                    </a:gridCol>
                  </a:tblGrid>
                  <a:tr h="1140916">
                    <a:tc gridSpan="5"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 dirty="0">
                              <a:solidFill>
                                <a:schemeClr val="tx1"/>
                              </a:solidFill>
                            </a:rPr>
                            <a:t>Calculate the following</a:t>
                          </a:r>
                        </a:p>
                        <a:p>
                          <a:pPr algn="ctr"/>
                          <a:r>
                            <a:rPr lang="en-US" sz="2000" b="0" dirty="0">
                              <a:solidFill>
                                <a:schemeClr val="tx1"/>
                              </a:solidFill>
                            </a:rPr>
                            <a:t>Select the correct answer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pPr algn="ctr"/>
                          <a:endParaRPr lang="en-US" sz="20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pPr algn="ctr"/>
                          <a:endParaRPr lang="en-US" sz="20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pPr algn="ctr"/>
                          <a:endParaRPr lang="en-US" sz="20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pPr algn="ctr"/>
                          <a:endParaRPr lang="en-US" sz="20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554868317"/>
                      </a:ext>
                    </a:extLst>
                  </a:tr>
                  <a:tr h="406353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295" t="-280597" r="-122124" b="-130895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346939" t="-280597" r="-322449" b="-130895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421154" t="-280597" r="-203846" b="-130895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471304" t="-280597" r="-84348" b="-130895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691579" t="-280597" r="-2105" b="-130895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725058087"/>
                      </a:ext>
                    </a:extLst>
                  </a:tr>
                  <a:tr h="406353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295" t="-380597" r="-122124" b="-120895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346939" t="-380597" r="-322449" b="-120895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421154" t="-380597" r="-203846" b="-120895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471304" t="-380597" r="-84348" b="-120895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691579" t="-380597" r="-2105" b="-120895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401907032"/>
                      </a:ext>
                    </a:extLst>
                  </a:tr>
                  <a:tr h="406353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295" t="-487879" r="-122124" b="-112727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346939" t="-487879" r="-322449" b="-112727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421154" t="-487879" r="-203846" b="-112727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471304" t="-487879" r="-84348" b="-112727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691579" t="-487879" r="-2105" b="-112727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079686255"/>
                      </a:ext>
                    </a:extLst>
                  </a:tr>
                  <a:tr h="406353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295" t="-579104" r="-122124" b="-1010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346939" t="-579104" r="-322449" b="-1010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421154" t="-579104" r="-203846" b="-1010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471304" t="-579104" r="-84348" b="-1010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691579" t="-579104" r="-2105" b="-101044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209457220"/>
                      </a:ext>
                    </a:extLst>
                  </a:tr>
                  <a:tr h="406353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295" t="-679104" r="-122124" b="-910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346939" t="-679104" r="-322449" b="-910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421154" t="-679104" r="-203846" b="-910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471304" t="-679104" r="-84348" b="-910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691579" t="-679104" r="-2105" b="-91044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354030350"/>
                      </a:ext>
                    </a:extLst>
                  </a:tr>
                  <a:tr h="406353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295" t="-790909" r="-122124" b="-82424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346939" t="-790909" r="-322449" b="-82424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421154" t="-790909" r="-203846" b="-82424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471304" t="-790909" r="-84348" b="-82424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691579" t="-790909" r="-2105" b="-82424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4073410618"/>
                      </a:ext>
                    </a:extLst>
                  </a:tr>
                  <a:tr h="406353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295" t="-877612" r="-122124" b="-71194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346939" t="-877612" r="-322449" b="-71194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421154" t="-877612" r="-203846" b="-71194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471304" t="-877612" r="-84348" b="-71194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691579" t="-877612" r="-2105" b="-71194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771391151"/>
                      </a:ext>
                    </a:extLst>
                  </a:tr>
                  <a:tr h="406353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295" t="-977612" r="-122124" b="-61194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346939" t="-977612" r="-322449" b="-61194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421154" t="-977612" r="-203846" b="-61194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471304" t="-977612" r="-84348" b="-61194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691579" t="-977612" r="-2105" b="-61194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170360472"/>
                      </a:ext>
                    </a:extLst>
                  </a:tr>
                  <a:tr h="406353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295" t="-1077612" r="-122124" b="-51194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346939" t="-1077612" r="-322449" b="-51194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421154" t="-1077612" r="-203846" b="-51194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471304" t="-1077612" r="-84348" b="-51194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691579" t="-1077612" r="-2105" b="-51194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516543460"/>
                      </a:ext>
                    </a:extLst>
                  </a:tr>
                  <a:tr h="406353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295" t="-1195455" r="-122124" b="-41969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346939" t="-1195455" r="-322449" b="-41969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421154" t="-1195455" r="-203846" b="-41969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471304" t="-1195455" r="-84348" b="-41969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691579" t="-1195455" r="-2105" b="-41969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60226087"/>
                      </a:ext>
                    </a:extLst>
                  </a:tr>
                  <a:tr h="406353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295" t="-1276119" r="-122124" b="-3134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346939" t="-1276119" r="-322449" b="-3134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421154" t="-1276119" r="-203846" b="-3134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471304" t="-1276119" r="-84348" b="-3134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691579" t="-1276119" r="-2105" b="-31343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899850099"/>
                      </a:ext>
                    </a:extLst>
                  </a:tr>
                  <a:tr h="406353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295" t="-1376119" r="-122124" b="-2134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346939" t="-1376119" r="-322449" b="-2134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421154" t="-1376119" r="-203846" b="-2134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471304" t="-1376119" r="-84348" b="-2134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691579" t="-1376119" r="-2105" b="-21343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374707087"/>
                      </a:ext>
                    </a:extLst>
                  </a:tr>
                  <a:tr h="406353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295" t="-1498485" r="-122124" b="-116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346939" t="-1498485" r="-322449" b="-116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421154" t="-1498485" r="-203846" b="-116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471304" t="-1498485" r="-84348" b="-116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691579" t="-1498485" r="-2105" b="-11666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750722149"/>
                      </a:ext>
                    </a:extLst>
                  </a:tr>
                  <a:tr h="406353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295" t="-1574627" r="-122124" b="-1492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346939" t="-1574627" r="-322449" b="-1492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421154" t="-1574627" r="-203846" b="-1492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471304" t="-1574627" r="-84348" b="-1492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691579" t="-1574627" r="-2105" b="-1492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357086585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5" name="Table 4">
                <a:extLst>
                  <a:ext uri="{FF2B5EF4-FFF2-40B4-BE49-F238E27FC236}">
                    <a16:creationId xmlns:a16="http://schemas.microsoft.com/office/drawing/2014/main" id="{4DEB56C1-D8F8-A846-87CA-D5CF667E3491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4581526" y="28135"/>
              <a:ext cx="4571999" cy="6829861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896651">
                      <a:extLst>
                        <a:ext uri="{9D8B030D-6E8A-4147-A177-3AD203B41FA5}">
                          <a16:colId xmlns:a16="http://schemas.microsoft.com/office/drawing/2014/main" val="2904417183"/>
                        </a:ext>
                      </a:extLst>
                    </a:gridCol>
                    <a:gridCol w="668837">
                      <a:extLst>
                        <a:ext uri="{9D8B030D-6E8A-4147-A177-3AD203B41FA5}">
                          <a16:colId xmlns:a16="http://schemas.microsoft.com/office/drawing/2014/main" val="3562556825"/>
                        </a:ext>
                      </a:extLst>
                    </a:gridCol>
                    <a:gridCol w="668837">
                      <a:extLst>
                        <a:ext uri="{9D8B030D-6E8A-4147-A177-3AD203B41FA5}">
                          <a16:colId xmlns:a16="http://schemas.microsoft.com/office/drawing/2014/main" val="1030485359"/>
                        </a:ext>
                      </a:extLst>
                    </a:gridCol>
                    <a:gridCol w="668837">
                      <a:extLst>
                        <a:ext uri="{9D8B030D-6E8A-4147-A177-3AD203B41FA5}">
                          <a16:colId xmlns:a16="http://schemas.microsoft.com/office/drawing/2014/main" val="2443678813"/>
                        </a:ext>
                      </a:extLst>
                    </a:gridCol>
                    <a:gridCol w="668837">
                      <a:extLst>
                        <a:ext uri="{9D8B030D-6E8A-4147-A177-3AD203B41FA5}">
                          <a16:colId xmlns:a16="http://schemas.microsoft.com/office/drawing/2014/main" val="2806350487"/>
                        </a:ext>
                      </a:extLst>
                    </a:gridCol>
                  </a:tblGrid>
                  <a:tr h="758131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0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15.) </m:t>
                                </m:r>
                                <m:f>
                                  <m:fPr>
                                    <m:ctrlPr>
                                      <a:rPr kumimoji="0" lang="en-GB" sz="20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fPr>
                                  <m:num>
                                    <m:r>
                                      <a:rPr kumimoji="0" lang="en-GB" sz="20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36</m:t>
                                    </m:r>
                                  </m:num>
                                  <m:den>
                                    <m:r>
                                      <a:rPr kumimoji="0" lang="en-GB" sz="20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3</m:t>
                                    </m:r>
                                    <m:r>
                                      <a:rPr kumimoji="0" lang="en-GB" sz="20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+mn-cs"/>
                                      </a:rPr>
                                      <m:t>×</m:t>
                                    </m:r>
                                    <m:r>
                                      <a:rPr kumimoji="0" lang="en-GB" sz="20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4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kumimoji="0" lang="en-US" sz="20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3</m:t>
                                </m:r>
                              </m:oMath>
                            </m:oMathPara>
                          </a14:m>
                          <a:endParaRPr lang="en-US" sz="18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27</m:t>
                                </m:r>
                              </m:oMath>
                            </m:oMathPara>
                          </a14:m>
                          <a:endParaRPr lang="en-US" sz="18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8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−3</m:t>
                                </m:r>
                              </m:oMath>
                            </m:oMathPara>
                          </a14:m>
                          <a:endParaRPr lang="en-US" sz="18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8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48</m:t>
                                </m:r>
                              </m:oMath>
                            </m:oMathPara>
                          </a14:m>
                          <a:endParaRPr lang="en-US" sz="18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554868317"/>
                      </a:ext>
                    </a:extLst>
                  </a:tr>
                  <a:tr h="758131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0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16.) </m:t>
                                </m:r>
                                <m:f>
                                  <m:fPr>
                                    <m:ctrlPr>
                                      <a:rPr kumimoji="0" lang="en-GB" sz="20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fPr>
                                  <m:num>
                                    <m:r>
                                      <a:rPr kumimoji="0" lang="en-GB" sz="20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36</m:t>
                                    </m:r>
                                  </m:num>
                                  <m:den>
                                    <m:r>
                                      <a:rPr kumimoji="0" lang="en-GB" sz="20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+mn-cs"/>
                                      </a:rPr>
                                      <m:t>3</m:t>
                                    </m:r>
                                  </m:den>
                                </m:f>
                                <m:r>
                                  <a:rPr kumimoji="0" lang="en-GB" sz="20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×4</m:t>
                                </m:r>
                              </m:oMath>
                            </m:oMathPara>
                          </a14:m>
                          <a:endParaRPr kumimoji="0" lang="en-US" sz="20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3</m:t>
                                </m:r>
                              </m:oMath>
                            </m:oMathPara>
                          </a14:m>
                          <a:endParaRPr lang="en-US" sz="18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27</m:t>
                                </m:r>
                              </m:oMath>
                            </m:oMathPara>
                          </a14:m>
                          <a:endParaRPr lang="en-US" sz="18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8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−3</m:t>
                                </m:r>
                              </m:oMath>
                            </m:oMathPara>
                          </a14:m>
                          <a:endParaRPr lang="en-US" sz="18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8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48</m:t>
                                </m:r>
                              </m:oMath>
                            </m:oMathPara>
                          </a14:m>
                          <a:endParaRPr lang="en-US" sz="18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815348956"/>
                      </a:ext>
                    </a:extLst>
                  </a:tr>
                  <a:tr h="758131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17.) 3</m:t>
                                </m:r>
                                <m:r>
                                  <a:rPr lang="en-GB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×</m:t>
                                </m:r>
                                <m:f>
                                  <m:fPr>
                                    <m:ctrlPr>
                                      <a:rPr kumimoji="0" lang="en-GB" sz="20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fPr>
                                  <m:num>
                                    <m:r>
                                      <a:rPr kumimoji="0" lang="en-GB" sz="20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36</m:t>
                                    </m:r>
                                  </m:num>
                                  <m:den>
                                    <m:r>
                                      <a:rPr kumimoji="0" lang="en-GB" sz="20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4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US" sz="20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3</m:t>
                                </m:r>
                              </m:oMath>
                            </m:oMathPara>
                          </a14:m>
                          <a:endParaRPr lang="en-US" sz="18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27</m:t>
                                </m:r>
                              </m:oMath>
                            </m:oMathPara>
                          </a14:m>
                          <a:endParaRPr lang="en-US" sz="18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8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−3</m:t>
                                </m:r>
                              </m:oMath>
                            </m:oMathPara>
                          </a14:m>
                          <a:endParaRPr lang="en-US" sz="18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8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48</m:t>
                                </m:r>
                              </m:oMath>
                            </m:oMathPara>
                          </a14:m>
                          <a:endParaRPr lang="en-US" sz="18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344697368"/>
                      </a:ext>
                    </a:extLst>
                  </a:tr>
                  <a:tr h="758131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18.) −3</m:t>
                                </m:r>
                                <m:r>
                                  <a:rPr lang="en-GB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×</m:t>
                                </m:r>
                                <m:f>
                                  <m:fPr>
                                    <m:ctrlPr>
                                      <a:rPr kumimoji="0" lang="en-GB" sz="20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fPr>
                                  <m:num>
                                    <m:r>
                                      <a:rPr kumimoji="0" lang="en-GB" sz="20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36</m:t>
                                    </m:r>
                                  </m:num>
                                  <m:den>
                                    <m:r>
                                      <a:rPr kumimoji="0" lang="en-GB" sz="20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−4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US" sz="20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−3</m:t>
                                </m:r>
                              </m:oMath>
                            </m:oMathPara>
                          </a14:m>
                          <a:endParaRPr lang="en-US" sz="18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−27</m:t>
                                </m:r>
                              </m:oMath>
                            </m:oMathPara>
                          </a14:m>
                          <a:endParaRPr lang="en-US" sz="18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8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27</m:t>
                                </m:r>
                              </m:oMath>
                            </m:oMathPara>
                          </a14:m>
                          <a:endParaRPr lang="en-US" sz="18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8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oMath>
                            </m:oMathPara>
                          </a14:m>
                          <a:endParaRPr lang="en-US" sz="18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725058087"/>
                      </a:ext>
                    </a:extLst>
                  </a:tr>
                  <a:tr h="764813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0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19.)</m:t>
                                </m:r>
                                <m:r>
                                  <a:rPr lang="en-GB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−3</m:t>
                                </m:r>
                                <m:r>
                                  <a:rPr lang="en-GB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×</m:t>
                                </m:r>
                                <m:f>
                                  <m:fPr>
                                    <m:ctrlPr>
                                      <a:rPr kumimoji="0" lang="en-GB" sz="20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fPr>
                                  <m:num>
                                    <m:r>
                                      <a:rPr kumimoji="0" lang="en-GB" sz="20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−36</m:t>
                                    </m:r>
                                  </m:num>
                                  <m:den>
                                    <m:r>
                                      <a:rPr kumimoji="0" lang="en-GB" sz="20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4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kumimoji="0" lang="en-US" sz="20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−3</m:t>
                                </m:r>
                              </m:oMath>
                            </m:oMathPara>
                          </a14:m>
                          <a:endParaRPr lang="en-US" sz="18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−27</m:t>
                                </m:r>
                              </m:oMath>
                            </m:oMathPara>
                          </a14:m>
                          <a:endParaRPr lang="en-US" sz="18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8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27</m:t>
                                </m:r>
                              </m:oMath>
                            </m:oMathPara>
                          </a14:m>
                          <a:endParaRPr lang="en-US" sz="18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8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oMath>
                            </m:oMathPara>
                          </a14:m>
                          <a:endParaRPr lang="en-US" sz="18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401907032"/>
                      </a:ext>
                    </a:extLst>
                  </a:tr>
                  <a:tr h="758131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0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20.) </m:t>
                                </m:r>
                                <m:f>
                                  <m:fPr>
                                    <m:ctrlPr>
                                      <a:rPr kumimoji="0" lang="en-GB" sz="20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fPr>
                                  <m:num>
                                    <m:r>
                                      <a:rPr kumimoji="0" lang="en-GB" sz="20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36</m:t>
                                    </m:r>
                                  </m:num>
                                  <m:den>
                                    <m:r>
                                      <a:rPr kumimoji="0" lang="en-GB" sz="20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3</m:t>
                                    </m:r>
                                    <m:r>
                                      <a:rPr kumimoji="0" lang="en-GB" sz="20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+mn-cs"/>
                                      </a:rPr>
                                      <m:t>×−</m:t>
                                    </m:r>
                                    <m:r>
                                      <a:rPr kumimoji="0" lang="en-GB" sz="20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4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kumimoji="0" lang="en-US" sz="20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−3</m:t>
                                </m:r>
                              </m:oMath>
                            </m:oMathPara>
                          </a14:m>
                          <a:endParaRPr lang="en-US" sz="18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−27</m:t>
                                </m:r>
                              </m:oMath>
                            </m:oMathPara>
                          </a14:m>
                          <a:endParaRPr lang="en-US" sz="18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8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−48</m:t>
                                </m:r>
                              </m:oMath>
                            </m:oMathPara>
                          </a14:m>
                          <a:endParaRPr lang="en-US" sz="18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8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oMath>
                            </m:oMathPara>
                          </a14:m>
                          <a:endParaRPr lang="en-US" sz="18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079686255"/>
                      </a:ext>
                    </a:extLst>
                  </a:tr>
                  <a:tr h="758131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0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21.)</m:t>
                                </m:r>
                                <m:r>
                                  <a:rPr lang="en-GB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−3</m:t>
                                </m:r>
                                <m:r>
                                  <a:rPr lang="en-GB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×</m:t>
                                </m:r>
                                <m:f>
                                  <m:fPr>
                                    <m:ctrlPr>
                                      <a:rPr kumimoji="0" lang="en-GB" sz="20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fPr>
                                  <m:num>
                                    <m:r>
                                      <a:rPr kumimoji="0" lang="en-GB" sz="20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−36</m:t>
                                    </m:r>
                                  </m:num>
                                  <m:den>
                                    <m:r>
                                      <a:rPr kumimoji="0" lang="en-GB" sz="20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−4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kumimoji="0" lang="en-US" sz="20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−3</m:t>
                                </m:r>
                              </m:oMath>
                            </m:oMathPara>
                          </a14:m>
                          <a:endParaRPr lang="en-US" sz="18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−27</m:t>
                                </m:r>
                              </m:oMath>
                            </m:oMathPara>
                          </a14:m>
                          <a:endParaRPr lang="en-US" sz="18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8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−48</m:t>
                                </m:r>
                              </m:oMath>
                            </m:oMathPara>
                          </a14:m>
                          <a:endParaRPr lang="en-US" sz="18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8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oMath>
                            </m:oMathPara>
                          </a14:m>
                          <a:endParaRPr lang="en-US" sz="18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209457220"/>
                      </a:ext>
                    </a:extLst>
                  </a:tr>
                  <a:tr h="758131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0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22.)</m:t>
                                </m:r>
                                <m:f>
                                  <m:fPr>
                                    <m:ctrlPr>
                                      <a:rPr kumimoji="0" lang="en-GB" sz="20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fPr>
                                  <m:num>
                                    <m:r>
                                      <a:rPr kumimoji="0" lang="en-GB" sz="20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36</m:t>
                                    </m:r>
                                  </m:num>
                                  <m:den>
                                    <m:r>
                                      <a:rPr kumimoji="0" lang="en-GB" sz="20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−</m:t>
                                    </m:r>
                                    <m:r>
                                      <a:rPr kumimoji="0" lang="en-GB" sz="20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+mn-cs"/>
                                      </a:rPr>
                                      <m:t>3</m:t>
                                    </m:r>
                                  </m:den>
                                </m:f>
                                <m:r>
                                  <a:rPr kumimoji="0" lang="en-GB" sz="20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×4</m:t>
                                </m:r>
                              </m:oMath>
                            </m:oMathPara>
                          </a14:m>
                          <a:endParaRPr kumimoji="0" lang="en-US" sz="20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−3</m:t>
                                </m:r>
                              </m:oMath>
                            </m:oMathPara>
                          </a14:m>
                          <a:endParaRPr lang="en-US" sz="18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−27</m:t>
                                </m:r>
                              </m:oMath>
                            </m:oMathPara>
                          </a14:m>
                          <a:endParaRPr lang="en-US" sz="18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8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−48</m:t>
                                </m:r>
                              </m:oMath>
                            </m:oMathPara>
                          </a14:m>
                          <a:endParaRPr lang="en-US" sz="18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8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oMath>
                            </m:oMathPara>
                          </a14:m>
                          <a:endParaRPr lang="en-US" sz="18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354030350"/>
                      </a:ext>
                    </a:extLst>
                  </a:tr>
                  <a:tr h="758131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0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23.) −</m:t>
                                </m:r>
                                <m:f>
                                  <m:fPr>
                                    <m:ctrlPr>
                                      <a:rPr kumimoji="0" lang="en-GB" sz="20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fPr>
                                  <m:num>
                                    <m:r>
                                      <a:rPr kumimoji="0" lang="en-GB" sz="20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36</m:t>
                                    </m:r>
                                  </m:num>
                                  <m:den>
                                    <m:r>
                                      <a:rPr kumimoji="0" lang="en-GB" sz="20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3</m:t>
                                    </m:r>
                                    <m:r>
                                      <a:rPr kumimoji="0" lang="en-GB" sz="20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+mn-cs"/>
                                      </a:rPr>
                                      <m:t>×−</m:t>
                                    </m:r>
                                    <m:r>
                                      <a:rPr kumimoji="0" lang="en-GB" sz="20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4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kumimoji="0" lang="en-US" sz="20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−3</m:t>
                                </m:r>
                              </m:oMath>
                            </m:oMathPara>
                          </a14:m>
                          <a:endParaRPr lang="en-US" sz="18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−27</m:t>
                                </m:r>
                              </m:oMath>
                            </m:oMathPara>
                          </a14:m>
                          <a:endParaRPr lang="en-US" sz="18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8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27</m:t>
                                </m:r>
                              </m:oMath>
                            </m:oMathPara>
                          </a14:m>
                          <a:endParaRPr lang="en-US" sz="18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8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oMath>
                            </m:oMathPara>
                          </a14:m>
                          <a:endParaRPr lang="en-US" sz="18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073410618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5" name="Table 4">
                <a:extLst>
                  <a:ext uri="{FF2B5EF4-FFF2-40B4-BE49-F238E27FC236}">
                    <a16:creationId xmlns:a16="http://schemas.microsoft.com/office/drawing/2014/main" id="{4DEB56C1-D8F8-A846-87CA-D5CF667E3491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887429359"/>
                  </p:ext>
                </p:extLst>
              </p:nvPr>
            </p:nvGraphicFramePr>
            <p:xfrm>
              <a:off x="4581526" y="28135"/>
              <a:ext cx="4571999" cy="6829861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896651">
                      <a:extLst>
                        <a:ext uri="{9D8B030D-6E8A-4147-A177-3AD203B41FA5}">
                          <a16:colId xmlns:a16="http://schemas.microsoft.com/office/drawing/2014/main" val="2904417183"/>
                        </a:ext>
                      </a:extLst>
                    </a:gridCol>
                    <a:gridCol w="668837">
                      <a:extLst>
                        <a:ext uri="{9D8B030D-6E8A-4147-A177-3AD203B41FA5}">
                          <a16:colId xmlns:a16="http://schemas.microsoft.com/office/drawing/2014/main" val="3562556825"/>
                        </a:ext>
                      </a:extLst>
                    </a:gridCol>
                    <a:gridCol w="668837">
                      <a:extLst>
                        <a:ext uri="{9D8B030D-6E8A-4147-A177-3AD203B41FA5}">
                          <a16:colId xmlns:a16="http://schemas.microsoft.com/office/drawing/2014/main" val="1030485359"/>
                        </a:ext>
                      </a:extLst>
                    </a:gridCol>
                    <a:gridCol w="668837">
                      <a:extLst>
                        <a:ext uri="{9D8B030D-6E8A-4147-A177-3AD203B41FA5}">
                          <a16:colId xmlns:a16="http://schemas.microsoft.com/office/drawing/2014/main" val="2443678813"/>
                        </a:ext>
                      </a:extLst>
                    </a:gridCol>
                    <a:gridCol w="668837">
                      <a:extLst>
                        <a:ext uri="{9D8B030D-6E8A-4147-A177-3AD203B41FA5}">
                          <a16:colId xmlns:a16="http://schemas.microsoft.com/office/drawing/2014/main" val="2806350487"/>
                        </a:ext>
                      </a:extLst>
                    </a:gridCol>
                  </a:tblGrid>
                  <a:tr h="758131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321" t="-806" r="-141346" b="-80645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287156" t="-806" r="-304587" b="-80645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383636" t="-806" r="-201818" b="-80645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483636" t="-806" r="-101818" b="-80645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583636" t="-806" r="-1818" b="-80645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554868317"/>
                      </a:ext>
                    </a:extLst>
                  </a:tr>
                  <a:tr h="758131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321" t="-100000" r="-141346" b="-7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287156" t="-100000" r="-304587" b="-7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383636" t="-100000" r="-201818" b="-7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483636" t="-100000" r="-101818" b="-7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583636" t="-100000" r="-1818" b="-700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815348956"/>
                      </a:ext>
                    </a:extLst>
                  </a:tr>
                  <a:tr h="758131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321" t="-201613" r="-141346" b="-60564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287156" t="-201613" r="-304587" b="-60564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383636" t="-201613" r="-201818" b="-60564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483636" t="-201613" r="-101818" b="-60564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583636" t="-201613" r="-1818" b="-60564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344697368"/>
                      </a:ext>
                    </a:extLst>
                  </a:tr>
                  <a:tr h="758131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321" t="-299200" r="-141346" b="-5008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287156" t="-299200" r="-304587" b="-5008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383636" t="-299200" r="-201818" b="-5008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483636" t="-299200" r="-101818" b="-5008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583636" t="-299200" r="-1818" b="-5008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725058087"/>
                      </a:ext>
                    </a:extLst>
                  </a:tr>
                  <a:tr h="764813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321" t="-399200" r="-141346" b="-4008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287156" t="-399200" r="-304587" b="-4008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383636" t="-399200" r="-201818" b="-4008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483636" t="-399200" r="-101818" b="-4008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583636" t="-399200" r="-1818" b="-4008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401907032"/>
                      </a:ext>
                    </a:extLst>
                  </a:tr>
                  <a:tr h="758131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321" t="-499200" r="-141346" b="-3008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287156" t="-499200" r="-304587" b="-3008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383636" t="-499200" r="-201818" b="-3008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483636" t="-499200" r="-101818" b="-3008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583636" t="-499200" r="-1818" b="-3008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079686255"/>
                      </a:ext>
                    </a:extLst>
                  </a:tr>
                  <a:tr h="758131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321" t="-604032" r="-141346" b="-20322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287156" t="-604032" r="-304587" b="-20322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383636" t="-604032" r="-201818" b="-20322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483636" t="-604032" r="-101818" b="-20322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583636" t="-604032" r="-1818" b="-203226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209457220"/>
                      </a:ext>
                    </a:extLst>
                  </a:tr>
                  <a:tr h="758131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321" t="-698400" r="-141346" b="-1016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287156" t="-698400" r="-304587" b="-1016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383636" t="-698400" r="-201818" b="-1016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483636" t="-698400" r="-101818" b="-1016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583636" t="-698400" r="-1818" b="-1016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354030350"/>
                      </a:ext>
                    </a:extLst>
                  </a:tr>
                  <a:tr h="758131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321" t="-804839" r="-141346" b="-241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287156" t="-804839" r="-304587" b="-241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383636" t="-804839" r="-201818" b="-241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483636" t="-804839" r="-101818" b="-241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583636" t="-804839" r="-1818" b="-241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4073410618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350068926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</TotalTime>
  <Words>612</Words>
  <Application>Microsoft Macintosh PowerPoint</Application>
  <PresentationFormat>On-screen Show (4:3)</PresentationFormat>
  <Paragraphs>274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7" baseType="lpstr">
      <vt:lpstr>Arial</vt:lpstr>
      <vt:lpstr>Calibri</vt:lpstr>
      <vt:lpstr>Calibri Light</vt:lpstr>
      <vt:lpstr>Cambria Math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Konstantine H</dc:creator>
  <cp:lastModifiedBy>Konstantine H</cp:lastModifiedBy>
  <cp:revision>1</cp:revision>
  <dcterms:created xsi:type="dcterms:W3CDTF">2020-02-25T20:24:10Z</dcterms:created>
  <dcterms:modified xsi:type="dcterms:W3CDTF">2020-02-25T20:27:23Z</dcterms:modified>
</cp:coreProperties>
</file>