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83FF"/>
    <a:srgbClr val="9437FF"/>
    <a:srgbClr val="73FE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6"/>
    <p:restoredTop sz="94837"/>
  </p:normalViewPr>
  <p:slideViewPr>
    <p:cSldViewPr snapToGrid="0" snapToObjects="1">
      <p:cViewPr varScale="1">
        <p:scale>
          <a:sx n="89" d="100"/>
          <a:sy n="89" d="100"/>
        </p:scale>
        <p:origin x="1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686BE-F3DC-864C-8FCB-15CE8596A825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C3F58-DB4E-B344-A641-6CD6DB6A2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2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C3F58-DB4E-B344-A641-6CD6DB6A2E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36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C3F58-DB4E-B344-A641-6CD6DB6A2E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2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C3F58-DB4E-B344-A641-6CD6DB6A2E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15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8C3F58-DB4E-B344-A641-6CD6DB6A2E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95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41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77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2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0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40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7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0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8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D39AE-001B-E64D-821F-F6D8F812FDCC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C589A-FEDC-0B43-8471-380FC8BD3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4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8751307"/>
                  </p:ext>
                </p:extLst>
              </p:nvPr>
            </p:nvGraphicFramePr>
            <p:xfrm>
              <a:off x="959049" y="696911"/>
              <a:ext cx="7225901" cy="583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5053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</a:tblGrid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29053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𝑺𝒒𝒖𝒂𝒓𝒆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𝒏𝒖𝒎𝒃𝒆𝒓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𝟖𝟒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𝑷𝒓𝒊𝒎𝒆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𝑪𝒖𝒃𝒆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𝟒𝟖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𝑷𝒓𝒊𝒎𝒆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𝑺𝒒𝒖𝒂𝒓𝒆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𝒏𝒖𝒎𝒃𝒆𝒓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𝑶𝒅𝒅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𝑷𝒓𝒊𝒎𝒆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𝑬𝒗𝒆𝒏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𝑪𝒖𝒃𝒆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8751307"/>
                  </p:ext>
                </p:extLst>
              </p:nvPr>
            </p:nvGraphicFramePr>
            <p:xfrm>
              <a:off x="959049" y="696911"/>
              <a:ext cx="7225901" cy="583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5053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29053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24" t="-101304" r="-157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2121" t="-101304" r="-15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5882" t="-101304" r="-137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152" t="-101304" r="-1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941" t="-101304" r="-11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18182" t="-101304" r="-11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0" t="-101304" r="-98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1212" t="-101304" r="-9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97059" t="-101304" r="-78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24242" t="-101304" r="-7121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4118" t="-101304" r="-59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27273" t="-101304" r="-5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91176" t="-101304" r="-3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0303" t="-101304" r="-30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88235" t="-101304" r="-197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3333" t="-101304" r="-10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85294" t="-1013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9279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C19BC7-4FB6-E147-BB04-A7BD894D601F}"/>
              </a:ext>
            </a:extLst>
          </p:cNvPr>
          <p:cNvSpPr/>
          <p:nvPr/>
        </p:nvSpPr>
        <p:spPr>
          <a:xfrm>
            <a:off x="130378" y="142875"/>
            <a:ext cx="8840387" cy="658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8583026"/>
                  </p:ext>
                </p:extLst>
              </p:nvPr>
            </p:nvGraphicFramePr>
            <p:xfrm>
              <a:off x="1716288" y="856190"/>
              <a:ext cx="7225901" cy="583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5053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</a:tblGrid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218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29053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𝑺𝒒𝒖𝒂𝒓𝒆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𝒏𝒖𝒎𝒃𝒆𝒓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1961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𝟖𝟒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𝑷𝒓𝒊𝒎𝒆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𝑪𝒖𝒃𝒆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𝟒𝟖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𝑷𝒓𝒊𝒎𝒆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𝑺𝒒𝒖𝒂𝒓𝒆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𝒏𝒖𝒎𝒃𝒆𝒓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5098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𝑶𝒅𝒅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𝑷𝒓𝒊𝒎𝒆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𝑬𝒗𝒆𝒏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73FEFF">
                            <a:alpha val="23137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𝑪𝒖𝒃𝒆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𝑵𝒖𝒎𝒃𝒆𝒓𝒔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𝑭𝒂𝒄𝒕𝒐𝒓𝒔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𝑴𝒖𝒍𝒕𝒊𝒑𝒍𝒆𝒔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8583026"/>
                  </p:ext>
                </p:extLst>
              </p:nvPr>
            </p:nvGraphicFramePr>
            <p:xfrm>
              <a:off x="1716288" y="856190"/>
              <a:ext cx="7225901" cy="58314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5053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5053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29053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24" t="-101747" r="-1576471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2121" t="-101747" r="-1524242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5882" t="-101747" r="-1379412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152" t="-101747" r="-1321212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941" t="-101747" r="-1182353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18182" t="-101747" r="-1118182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0" t="-101747" r="-985294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1212" t="-101747" r="-915152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97059" t="-101747" r="-788235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24242" t="-101747" r="-712121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4118" t="-101747" r="-591176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27273" t="-101747" r="-509091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91176" t="-101747" r="-394118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0303" t="-101747" r="-306061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88235" t="-101747" r="-197059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3333" t="-101747" r="-103030" b="-4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85294" t="-101747" b="-4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B6CAF4A-E92A-464B-ABB1-FB673F0396AD}"/>
              </a:ext>
            </a:extLst>
          </p:cNvPr>
          <p:cNvSpPr txBox="1"/>
          <p:nvPr/>
        </p:nvSpPr>
        <p:spPr>
          <a:xfrm>
            <a:off x="130378" y="787580"/>
            <a:ext cx="161448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Colour the  numbers in each column that match the description with RED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Colour the ones that don’t match the description with BLUE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EVEN Numbers has been done for you.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9DA2B-002B-0949-81ED-7365840DAE03}"/>
              </a:ext>
            </a:extLst>
          </p:cNvPr>
          <p:cNvSpPr txBox="1"/>
          <p:nvPr/>
        </p:nvSpPr>
        <p:spPr>
          <a:xfrm>
            <a:off x="2638132" y="214853"/>
            <a:ext cx="4211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Colour the Numbers Puzzle</a:t>
            </a:r>
          </a:p>
        </p:txBody>
      </p:sp>
    </p:spTree>
    <p:extLst>
      <p:ext uri="{BB962C8B-B14F-4D97-AF65-F5344CB8AC3E}">
        <p14:creationId xmlns:p14="http://schemas.microsoft.com/office/powerpoint/2010/main" val="78987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C19BC7-4FB6-E147-BB04-A7BD894D601F}"/>
              </a:ext>
            </a:extLst>
          </p:cNvPr>
          <p:cNvSpPr/>
          <p:nvPr/>
        </p:nvSpPr>
        <p:spPr>
          <a:xfrm>
            <a:off x="116090" y="142875"/>
            <a:ext cx="8840387" cy="658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2525897"/>
                  </p:ext>
                </p:extLst>
              </p:nvPr>
            </p:nvGraphicFramePr>
            <p:xfrm>
              <a:off x="1500185" y="810051"/>
              <a:ext cx="7384850" cy="5833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1350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𝟏𝟖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𝟑𝟓𝟎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0.08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3.4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0.875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1.18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𝟒</m:t>
                                  </m:r>
                                </m:den>
                              </m:f>
                            </m:oMath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0.005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112%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𝟑𝟓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̇"/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acc>
                              <m:acc>
                                <m:accPr>
                                  <m:chr m:val="̇"/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</m:acc>
                            </m:oMath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𝟒𝟗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𝟑𝟗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24%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𝟗</m:t>
                                  </m:r>
                                </m:den>
                              </m:f>
                            </m:oMath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𝟏𝟔𝟎𝟎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120%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3.40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𝟗𝟔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𝟏𝟑𝟎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6.25</a:t>
                          </a: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𝟑𝟒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</m:acc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acc>
                            </m:oMath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𝟕𝟐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0.02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225%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0.48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87.5%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acc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09838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0.5%</a:t>
                          </a:r>
                          <a:endPara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1.2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340%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48%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2525897"/>
                  </p:ext>
                </p:extLst>
              </p:nvPr>
            </p:nvGraphicFramePr>
            <p:xfrm>
              <a:off x="1500185" y="810051"/>
              <a:ext cx="7384850" cy="5833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1350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1887" r="-9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1887" r="-8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1887" r="-7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1887" r="-5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0.08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1887" r="-400000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3.4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1887" r="-200000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0.875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1887" b="-7698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100000" r="-998113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100000" r="-898113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100000" r="-509615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100000" r="-400000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100000" r="-300000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100000" r="-200000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1.18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203774" r="-998113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203774" r="-898113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887" t="-203774" r="-698113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0.005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203774" r="-509615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112%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203774" r="-300000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0000" t="-203774" r="-100000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203774" b="-5679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298148" r="-9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298148" r="-8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298148" r="-7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298148" r="-5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298148" r="-509615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298148" r="-300000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298148" r="-200000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0000" t="-298148" r="-100000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298148" b="-45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24%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405660" r="-8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405660" r="-7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887" t="-405660" r="-6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405660" r="-5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405660" r="-509615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120%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3.40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405660" r="-200000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405660" b="-3660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6.25</a:t>
                          </a: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496296" r="-898113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496296" r="-798113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496296" r="-598113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496296" r="-400000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496296" r="-300000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496296" b="-2592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607547" r="-998113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607547" r="-898113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0.02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225%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607547" r="-598113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607547" r="-400000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607547" r="-300000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0.48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87.5%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607547" b="-1641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0983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431034" r="-9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887" t="-431034" r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0.5%</a:t>
                          </a:r>
                          <a:endPara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431034" r="-509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1.2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340%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48%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0000" t="-431034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4310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B6CAF4A-E92A-464B-ABB1-FB673F0396AD}"/>
              </a:ext>
            </a:extLst>
          </p:cNvPr>
          <p:cNvSpPr txBox="1"/>
          <p:nvPr/>
        </p:nvSpPr>
        <p:spPr>
          <a:xfrm>
            <a:off x="101795" y="981505"/>
            <a:ext cx="14555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Look at each column and colour the equivalent fraction, decimal and percentage.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You can choose what colour you use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Leave the rest blank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9DA2B-002B-0949-81ED-7365840DAE03}"/>
              </a:ext>
            </a:extLst>
          </p:cNvPr>
          <p:cNvSpPr txBox="1"/>
          <p:nvPr/>
        </p:nvSpPr>
        <p:spPr>
          <a:xfrm>
            <a:off x="2638132" y="214853"/>
            <a:ext cx="4211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 the Numbers Puzzle</a:t>
            </a:r>
          </a:p>
        </p:txBody>
      </p:sp>
    </p:spTree>
    <p:extLst>
      <p:ext uri="{BB962C8B-B14F-4D97-AF65-F5344CB8AC3E}">
        <p14:creationId xmlns:p14="http://schemas.microsoft.com/office/powerpoint/2010/main" val="168592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C19BC7-4FB6-E147-BB04-A7BD894D601F}"/>
              </a:ext>
            </a:extLst>
          </p:cNvPr>
          <p:cNvSpPr/>
          <p:nvPr/>
        </p:nvSpPr>
        <p:spPr>
          <a:xfrm>
            <a:off x="116090" y="142875"/>
            <a:ext cx="8840387" cy="658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7993903"/>
                  </p:ext>
                </p:extLst>
              </p:nvPr>
            </p:nvGraphicFramePr>
            <p:xfrm>
              <a:off x="1500185" y="810051"/>
              <a:ext cx="7384850" cy="5833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1350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𝟏𝟖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𝟑𝟓𝟎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0.08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3.4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0.875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1.18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𝟒</m:t>
                                  </m:r>
                                </m:den>
                              </m:f>
                            </m:oMath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0.005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112%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𝟑𝟓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̇"/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acc>
                              <m:acc>
                                <m:accPr>
                                  <m:chr m:val="̇"/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</m:acc>
                            </m:oMath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𝟒𝟗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𝟑𝟗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24%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𝟗</m:t>
                                  </m:r>
                                </m:den>
                              </m:f>
                            </m:oMath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𝟏𝟔𝟎𝟎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120%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3.40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𝟗𝟔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𝟏𝟑𝟎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6.25</a:t>
                          </a: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𝟑𝟒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</m:acc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acc>
                            </m:oMath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𝟕𝟐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0.02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225%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f>
                                  <m:f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0.48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87.5%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acc>
                              <m:acc>
                                <m:accPr>
                                  <m:chr m:val="̇"/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09838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0.5%</a:t>
                          </a:r>
                          <a:endPara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1.2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340%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48%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</m:t>
                                    </m:r>
                                  </m:num>
                                  <m:den>
                                    <m:r>
                                      <a:rPr kumimoji="0" lang="en-GB" sz="20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7993903"/>
                  </p:ext>
                </p:extLst>
              </p:nvPr>
            </p:nvGraphicFramePr>
            <p:xfrm>
              <a:off x="1500185" y="810051"/>
              <a:ext cx="7384850" cy="5833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1350">
                      <a:extLst>
                        <a:ext uri="{9D8B030D-6E8A-4147-A177-3AD203B41FA5}">
                          <a16:colId xmlns:a16="http://schemas.microsoft.com/office/drawing/2014/main" val="377826264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671350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1887" r="-9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1887" r="-8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1887" r="-7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1887" r="-598113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0.08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1887" r="-400000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3.4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1887" r="-200000" b="-7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0.875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1887" b="-7698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100000" r="-998113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100000" r="-898113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9.4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100000" r="-509615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100000" r="-400000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100000" r="-300000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100000" r="-200000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8.75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1.18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203774" r="-998113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203774" r="-898113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887" t="-203774" r="-698113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0.005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203774" r="-509615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112%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203774" r="-300000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0000" t="-203774" r="-100000" b="-567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203774" b="-5679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298148" r="-9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298148" r="-8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298148" r="-7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298148" r="-598113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298148" r="-509615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298148" r="-300000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298148" r="-200000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0000" t="-298148" r="-100000" b="-45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298148" b="-45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24%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405660" r="-8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405660" r="-7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887" t="-405660" r="-6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405660" r="-598113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405660" r="-509615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120%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3.40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0000" t="-405660" r="-200000" b="-366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405660" b="-3660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6.25</a:t>
                          </a: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496296" r="-898113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887" t="-496296" r="-798113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496296" r="-598113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0.8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496296" r="-400000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496296" r="-300000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7.8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496296" b="-2592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676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607547" r="-998113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887" t="-607547" r="-898113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0.02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225%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887" t="-607547" r="-598113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000" t="-607547" r="-400000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0000" t="-607547" r="-300000" b="-16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0.48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87.5%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607547" b="-1641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0983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87" t="-431034" r="-9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2%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887" t="-431034" r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0.5%</a:t>
                          </a:r>
                          <a:endPara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538" t="-431034" r="-509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1.2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340%</a:t>
                          </a: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Arial Narrow" panose="020B0604020202020204" pitchFamily="34" charset="0"/>
                            </a:rPr>
                            <a:t>48%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0000" t="-431034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0" t="-4310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B6CAF4A-E92A-464B-ABB1-FB673F0396AD}"/>
              </a:ext>
            </a:extLst>
          </p:cNvPr>
          <p:cNvSpPr txBox="1"/>
          <p:nvPr/>
        </p:nvSpPr>
        <p:spPr>
          <a:xfrm>
            <a:off x="101795" y="981505"/>
            <a:ext cx="14555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Look at each column and colour the equivalent fraction, decimal and percentage.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You can choose what colour you use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Leave the rest blank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9DA2B-002B-0949-81ED-7365840DAE03}"/>
              </a:ext>
            </a:extLst>
          </p:cNvPr>
          <p:cNvSpPr txBox="1"/>
          <p:nvPr/>
        </p:nvSpPr>
        <p:spPr>
          <a:xfrm>
            <a:off x="2638132" y="214853"/>
            <a:ext cx="4211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 the Numbers Puzzle</a:t>
            </a:r>
          </a:p>
        </p:txBody>
      </p:sp>
    </p:spTree>
    <p:extLst>
      <p:ext uri="{BB962C8B-B14F-4D97-AF65-F5344CB8AC3E}">
        <p14:creationId xmlns:p14="http://schemas.microsoft.com/office/powerpoint/2010/main" val="687056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C19BC7-4FB6-E147-BB04-A7BD894D601F}"/>
              </a:ext>
            </a:extLst>
          </p:cNvPr>
          <p:cNvSpPr/>
          <p:nvPr/>
        </p:nvSpPr>
        <p:spPr>
          <a:xfrm>
            <a:off x="116090" y="142875"/>
            <a:ext cx="8840387" cy="658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5867441"/>
                  </p:ext>
                </p:extLst>
              </p:nvPr>
            </p:nvGraphicFramePr>
            <p:xfrm>
              <a:off x="1571625" y="759252"/>
              <a:ext cx="7318377" cy="58838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31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(9, 5)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(2.5, 2.6)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-6)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(-6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65111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(0.5, 1.5)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(6, 4)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(-0.5, 0.5)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(1.5, 0.5)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(-9,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3276628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730531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 Narrow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 Narrow" panose="020B0604020202020204" pitchFamily="34" charset="0"/>
                                      </a:rPr>
                                      <m:t>𝒙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 Narrow" panose="020B0604020202020204" pitchFamily="34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5867441"/>
                  </p:ext>
                </p:extLst>
              </p:nvPr>
            </p:nvGraphicFramePr>
            <p:xfrm>
              <a:off x="1571625" y="759252"/>
              <a:ext cx="7318377" cy="58838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31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(9, 5)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(2.5, 2.6)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-6)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(-6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65111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(0.5, 1.5)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(6, 4)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(-0.5, 0.5)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(1.5, 0.5)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(-9,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3276628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7305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63" t="-239416" r="-8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563" t="-239416" r="-7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8462" t="-239416" r="-5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3125" t="-239416" r="-50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3125" t="-239416" r="-40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3125" t="-239416" r="-30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3846" t="-239416" r="-19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4688" t="-239416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4688" t="-2394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B6CAF4A-E92A-464B-ABB1-FB673F0396AD}"/>
              </a:ext>
            </a:extLst>
          </p:cNvPr>
          <p:cNvSpPr txBox="1"/>
          <p:nvPr/>
        </p:nvSpPr>
        <p:spPr>
          <a:xfrm>
            <a:off x="116090" y="214853"/>
            <a:ext cx="145553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Look at each column and colour the co-ordinates that satisfy the equation at the bottom of each column.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You can choose which colour to use for this work.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Leave the rest blank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9DA2B-002B-0949-81ED-7365840DAE03}"/>
              </a:ext>
            </a:extLst>
          </p:cNvPr>
          <p:cNvSpPr txBox="1"/>
          <p:nvPr/>
        </p:nvSpPr>
        <p:spPr>
          <a:xfrm>
            <a:off x="2638132" y="214853"/>
            <a:ext cx="4211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 the Numbers Puzzle</a:t>
            </a:r>
          </a:p>
        </p:txBody>
      </p:sp>
    </p:spTree>
    <p:extLst>
      <p:ext uri="{BB962C8B-B14F-4D97-AF65-F5344CB8AC3E}">
        <p14:creationId xmlns:p14="http://schemas.microsoft.com/office/powerpoint/2010/main" val="3547314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C19BC7-4FB6-E147-BB04-A7BD894D601F}"/>
              </a:ext>
            </a:extLst>
          </p:cNvPr>
          <p:cNvSpPr/>
          <p:nvPr/>
        </p:nvSpPr>
        <p:spPr>
          <a:xfrm>
            <a:off x="116090" y="142875"/>
            <a:ext cx="8840387" cy="658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7848692"/>
                  </p:ext>
                </p:extLst>
              </p:nvPr>
            </p:nvGraphicFramePr>
            <p:xfrm>
              <a:off x="1571625" y="759252"/>
              <a:ext cx="7318377" cy="58838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31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(9, 5)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(2.5, 2.6)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-6)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(-6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65111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(0.5, 1.5)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(6, 4)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(-0.5, 0.5)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(1.5, 0.5)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(-9,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3276628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730531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𝒚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 Narrow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 Narrow" panose="020B0604020202020204" pitchFamily="34" charset="0"/>
                                      </a:rPr>
                                      <m:t>𝒙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 Narrow" panose="020B0604020202020204" pitchFamily="34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 Narrow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Arial Narrow" panose="020B0604020202020204" pitchFamily="34" charset="0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7848692"/>
                  </p:ext>
                </p:extLst>
              </p:nvPr>
            </p:nvGraphicFramePr>
            <p:xfrm>
              <a:off x="1571625" y="759252"/>
              <a:ext cx="7318377" cy="58838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3153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813153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</a:tblGrid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(9, 5)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(2.5, 2.6)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-6)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6)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(-6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65111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(1.5, 2.5)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(0.5, 1.5)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-7)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(2,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(-2, 9)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(6, 4)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(-0.5, 0.5)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-4)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(1.5, 0.5)</a:t>
                          </a:r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Gill Sans MT Condensed" panose="020B0506020104020203" pitchFamily="34" charset="77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(-9, -1)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3276628"/>
                      </a:ext>
                    </a:extLst>
                  </a:tr>
                  <a:tr h="461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(4, 8)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(5, 13)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(4, 0)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(7,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(0, 2)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(-4, 13)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Gill Sans MT Condensed" panose="020B0506020104020203" pitchFamily="34" charset="77"/>
                              <a:ea typeface="+mn-ea"/>
                              <a:cs typeface="+mn-cs"/>
                            </a:rPr>
                            <a:t>(-3,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17305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63" t="-239416" r="-8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563" t="-239416" r="-7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8462" t="-239416" r="-5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3125" t="-239416" r="-50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3125" t="-239416" r="-40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3125" t="-239416" r="-30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3846" t="-239416" r="-19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4688" t="-239416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4688" t="-2394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B6CAF4A-E92A-464B-ABB1-FB673F0396AD}"/>
              </a:ext>
            </a:extLst>
          </p:cNvPr>
          <p:cNvSpPr txBox="1"/>
          <p:nvPr/>
        </p:nvSpPr>
        <p:spPr>
          <a:xfrm>
            <a:off x="116090" y="214853"/>
            <a:ext cx="145553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 at each column and colour the co-ordinates that satisfy the equation at the bottom of each column.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choose which colour to use for this work.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Leave the rest blank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9DA2B-002B-0949-81ED-7365840DAE03}"/>
              </a:ext>
            </a:extLst>
          </p:cNvPr>
          <p:cNvSpPr txBox="1"/>
          <p:nvPr/>
        </p:nvSpPr>
        <p:spPr>
          <a:xfrm>
            <a:off x="2638132" y="214853"/>
            <a:ext cx="4211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 the Numbers Puzzle</a:t>
            </a:r>
          </a:p>
        </p:txBody>
      </p:sp>
    </p:spTree>
    <p:extLst>
      <p:ext uri="{BB962C8B-B14F-4D97-AF65-F5344CB8AC3E}">
        <p14:creationId xmlns:p14="http://schemas.microsoft.com/office/powerpoint/2010/main" val="396740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D179CB8-2617-944B-8A2B-1566D3456DC8}"/>
              </a:ext>
            </a:extLst>
          </p:cNvPr>
          <p:cNvSpPr/>
          <p:nvPr/>
        </p:nvSpPr>
        <p:spPr>
          <a:xfrm>
            <a:off x="116090" y="142875"/>
            <a:ext cx="8840387" cy="658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DB4617-F30C-8446-88ED-70FC17D69783}"/>
              </a:ext>
            </a:extLst>
          </p:cNvPr>
          <p:cNvSpPr txBox="1"/>
          <p:nvPr/>
        </p:nvSpPr>
        <p:spPr>
          <a:xfrm>
            <a:off x="166229" y="1355200"/>
            <a:ext cx="14555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Look at each column and colour in </a:t>
            </a:r>
            <a:r>
              <a:rPr lang="en-US" sz="2000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</a:rPr>
              <a:t>YELLOW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 ALL the answers for the question at the bottom of each column.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Colour the rest in </a:t>
            </a:r>
            <a:r>
              <a:rPr lang="en-US" sz="2000" b="1" dirty="0">
                <a:solidFill>
                  <a:prstClr val="black"/>
                </a:solidFill>
                <a:highlight>
                  <a:srgbClr val="D883FF"/>
                </a:highlight>
                <a:latin typeface="Calibri" panose="020F0502020204030204"/>
              </a:rPr>
              <a:t>PURPLE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D883FF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7F8BF9-21E2-8F4E-BA15-D3A2F00C6621}"/>
              </a:ext>
            </a:extLst>
          </p:cNvPr>
          <p:cNvSpPr txBox="1"/>
          <p:nvPr/>
        </p:nvSpPr>
        <p:spPr>
          <a:xfrm>
            <a:off x="2638132" y="214853"/>
            <a:ext cx="4211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 the Numbers Puzzle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9641533"/>
                  </p:ext>
                </p:extLst>
              </p:nvPr>
            </p:nvGraphicFramePr>
            <p:xfrm>
              <a:off x="1736068" y="738073"/>
              <a:ext cx="7179338" cy="5933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2314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6317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381455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601212292"/>
                        </a:ext>
                      </a:extLst>
                    </a:gridCol>
                  </a:tblGrid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7-3n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4n-3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6.1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192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4.86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6n+5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3n-2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1+n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108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3145855"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Terms of the sequence 3n + 1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5, 9, 13, 17..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n</a:t>
                          </a:r>
                          <a:r>
                            <a:rPr kumimoji="0" lang="en-US" sz="1600" b="1" i="0" u="none" strike="noStrike" kern="1200" cap="none" spc="0" normalizeH="0" baseline="3000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8n – 3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7, 9, 11, 13..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1, 7, 13, 19…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9n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0, -1, -2, -3…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5n - 2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1, 9, 17, 25…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Starting at 3 and then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  <m:r>
                                <a:rPr kumimoji="0" lang="en-GB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</m:oMath>
                          </a14:m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in this sequence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1, 4, 7, 10…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8 - 5n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 4, 1, -2, -5…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Starting at 1 and then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</m:oMath>
                          </a14:m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in this sequence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1.2, 1.4, 1.6, 1.8…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den>
                              </m:f>
                            </m:oMath>
                          </a14:m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 + 5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9641533"/>
                  </p:ext>
                </p:extLst>
              </p:nvPr>
            </p:nvGraphicFramePr>
            <p:xfrm>
              <a:off x="1736068" y="738073"/>
              <a:ext cx="7179338" cy="5933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2314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6317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381455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601212292"/>
                        </a:ext>
                      </a:extLst>
                    </a:gridCol>
                  </a:tblGrid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7-3n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4n-3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6.1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192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4.86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6n+5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3n-2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1+n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108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3145855">
                    <a:tc>
                      <a:txBody>
                        <a:bodyPr/>
                        <a:lstStyle/>
                        <a:p>
                          <a:pPr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Terms of the sequence 3n + 1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5, 9, 13, 17..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n</a:t>
                          </a:r>
                          <a:r>
                            <a:rPr kumimoji="0" lang="en-US" sz="1600" b="1" i="0" u="none" strike="noStrike" kern="1200" cap="none" spc="0" normalizeH="0" baseline="3000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8n – 3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7, 9, 11, 13..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1, 7, 13, 19…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9n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0, -1, -2, -3…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5n - 2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1, 9, 17, 25…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8182" t="-89113" r="-60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1, 4, 7, 10…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8 - 5n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 4, 1, -2, -5…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1212" t="-89113" r="-20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1.2, 1.4, 1.6, 1.8…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24242" t="-891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4388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D179CB8-2617-944B-8A2B-1566D3456DC8}"/>
              </a:ext>
            </a:extLst>
          </p:cNvPr>
          <p:cNvSpPr/>
          <p:nvPr/>
        </p:nvSpPr>
        <p:spPr>
          <a:xfrm>
            <a:off x="116090" y="142875"/>
            <a:ext cx="8840387" cy="658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DB4617-F30C-8446-88ED-70FC17D69783}"/>
              </a:ext>
            </a:extLst>
          </p:cNvPr>
          <p:cNvSpPr txBox="1"/>
          <p:nvPr/>
        </p:nvSpPr>
        <p:spPr>
          <a:xfrm>
            <a:off x="166229" y="1355200"/>
            <a:ext cx="14555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Look at each column and colour in </a:t>
            </a:r>
            <a:r>
              <a:rPr lang="en-US" sz="2000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</a:rPr>
              <a:t>YELLOW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 ALL the answers for the question at the bottom of each column.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Colour the rest in </a:t>
            </a:r>
            <a:r>
              <a:rPr lang="en-US" sz="2000" b="1" dirty="0">
                <a:solidFill>
                  <a:prstClr val="black"/>
                </a:solidFill>
                <a:highlight>
                  <a:srgbClr val="D883FF"/>
                </a:highlight>
                <a:latin typeface="Calibri" panose="020F0502020204030204"/>
              </a:rPr>
              <a:t>PURPLE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D883FF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7F8BF9-21E2-8F4E-BA15-D3A2F00C6621}"/>
              </a:ext>
            </a:extLst>
          </p:cNvPr>
          <p:cNvSpPr txBox="1"/>
          <p:nvPr/>
        </p:nvSpPr>
        <p:spPr>
          <a:xfrm>
            <a:off x="2638132" y="214853"/>
            <a:ext cx="4211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 the Numbers Puzzle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9903960"/>
                  </p:ext>
                </p:extLst>
              </p:nvPr>
            </p:nvGraphicFramePr>
            <p:xfrm>
              <a:off x="1736068" y="738073"/>
              <a:ext cx="7179338" cy="5933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2314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6317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381455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601212292"/>
                        </a:ext>
                      </a:extLst>
                    </a:gridCol>
                  </a:tblGrid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7-3n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4n-3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6.1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192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4.86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6n+5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3n-2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1+n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108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3145855"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Terms of the sequence 3n + 1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5, 9, 13, 17..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n</a:t>
                          </a:r>
                          <a:r>
                            <a:rPr kumimoji="0" lang="en-US" sz="1600" b="1" i="0" u="none" strike="noStrike" kern="1200" cap="none" spc="0" normalizeH="0" baseline="3000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8n – 3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7, 9, 11, 13..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1, 7, 13, 19…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9n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0, -1, -2, -3…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5n - 2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1, 9, 17, 25…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Starting at 3 and then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  <m:r>
                                <a:rPr kumimoji="0" lang="en-GB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</m:oMath>
                          </a14:m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in this sequence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1, 4, 7, 10…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8 - 5n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 4, 1, -2, -5…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Starting at 1 and then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𝟑</m:t>
                              </m:r>
                            </m:oMath>
                          </a14:m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in this sequence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1.2, 1.4, 1.6, 1.8…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den>
                              </m:f>
                            </m:oMath>
                          </a14:m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 + 5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68693-6367-804B-B108-3BD68389C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9903960"/>
                  </p:ext>
                </p:extLst>
              </p:nvPr>
            </p:nvGraphicFramePr>
            <p:xfrm>
              <a:off x="1736068" y="738073"/>
              <a:ext cx="7179338" cy="5933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2314">
                      <a:extLst>
                        <a:ext uri="{9D8B030D-6E8A-4147-A177-3AD203B41FA5}">
                          <a16:colId xmlns:a16="http://schemas.microsoft.com/office/drawing/2014/main" val="2169787398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56663766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996684370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93632729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766604762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46828741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482154710"/>
                        </a:ext>
                      </a:extLst>
                    </a:gridCol>
                    <a:gridCol w="463173">
                      <a:extLst>
                        <a:ext uri="{9D8B030D-6E8A-4147-A177-3AD203B41FA5}">
                          <a16:colId xmlns:a16="http://schemas.microsoft.com/office/drawing/2014/main" val="3359397507"/>
                        </a:ext>
                      </a:extLst>
                    </a:gridCol>
                    <a:gridCol w="381455">
                      <a:extLst>
                        <a:ext uri="{9D8B030D-6E8A-4147-A177-3AD203B41FA5}">
                          <a16:colId xmlns:a16="http://schemas.microsoft.com/office/drawing/2014/main" val="360455004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08400272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1153300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55626103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871775377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3197135736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448781379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2207575473"/>
                        </a:ext>
                      </a:extLst>
                    </a:gridCol>
                    <a:gridCol w="422314">
                      <a:extLst>
                        <a:ext uri="{9D8B030D-6E8A-4147-A177-3AD203B41FA5}">
                          <a16:colId xmlns:a16="http://schemas.microsoft.com/office/drawing/2014/main" val="1601212292"/>
                        </a:ext>
                      </a:extLst>
                    </a:gridCol>
                  </a:tblGrid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2.28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16687356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n-6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7-3n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144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4n-3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6.1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0796301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n+6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-1n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192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243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4.86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5859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6n+5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-12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4.2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689544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72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n+3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n-3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8459150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1-n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96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3n-2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-3n+7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7801459"/>
                      </a:ext>
                    </a:extLst>
                  </a:tr>
                  <a:tr h="3485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6n-1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1+n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85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108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-3n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1.3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6438543"/>
                      </a:ext>
                    </a:extLst>
                  </a:tr>
                  <a:tr h="3145855">
                    <a:tc>
                      <a:txBody>
                        <a:bodyPr/>
                        <a:lstStyle/>
                        <a:p>
                          <a:pPr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Terms of the sequence 3n + 1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5, 9, 13, 17..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n</a:t>
                          </a:r>
                          <a:r>
                            <a:rPr kumimoji="0" lang="en-US" sz="1600" b="1" i="0" u="none" strike="noStrike" kern="1200" cap="none" spc="0" normalizeH="0" baseline="3000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Terms of the sequence 8n – 3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7, 9, 11, 13..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1, 7, 13, 19…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9n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0, -1, -2, -3…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5n - 2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In the sequence: 1, 9, 17, 25…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8182" t="-89113" r="-60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nth term of sequence: 1, 4, 7, 10…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Terms of the sequence 8 - 5n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nth term of sequence:  4, 1, -2, -5…</a:t>
                          </a: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21212" t="-89113" r="-20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In the sequence: 1.2, 1.4, 1.6, 1.8…</a:t>
                          </a:r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vert="vert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24242" t="-891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63620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98869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1575</TotalTime>
  <Words>2520</Words>
  <Application>Microsoft Macintosh PowerPoint</Application>
  <PresentationFormat>On-screen Show (4:3)</PresentationFormat>
  <Paragraphs>1010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Gill Sans MT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37</cp:revision>
  <dcterms:created xsi:type="dcterms:W3CDTF">2020-05-20T16:53:35Z</dcterms:created>
  <dcterms:modified xsi:type="dcterms:W3CDTF">2020-05-27T20:08:49Z</dcterms:modified>
</cp:coreProperties>
</file>