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E79"/>
    <a:srgbClr val="FFF2CC"/>
    <a:srgbClr val="DEEBF7"/>
    <a:srgbClr val="E2F0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62"/>
    <p:restoredTop sz="94646"/>
  </p:normalViewPr>
  <p:slideViewPr>
    <p:cSldViewPr snapToGrid="0" snapToObjects="1">
      <p:cViewPr varScale="1">
        <p:scale>
          <a:sx n="89" d="100"/>
          <a:sy n="89" d="100"/>
        </p:scale>
        <p:origin x="203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B981E-EA5D-124E-9D2A-745385A1003C}" type="datetimeFigureOut">
              <a:rPr lang="en-US" smtClean="0"/>
              <a:t>5/16/20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E39B-6FF1-B443-805E-9C446B36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407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B981E-EA5D-124E-9D2A-745385A1003C}" type="datetimeFigureOut">
              <a:rPr lang="en-US" smtClean="0"/>
              <a:t>5/16/20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E39B-6FF1-B443-805E-9C446B36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62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B981E-EA5D-124E-9D2A-745385A1003C}" type="datetimeFigureOut">
              <a:rPr lang="en-US" smtClean="0"/>
              <a:t>5/16/20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E39B-6FF1-B443-805E-9C446B36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594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B981E-EA5D-124E-9D2A-745385A1003C}" type="datetimeFigureOut">
              <a:rPr lang="en-US" smtClean="0"/>
              <a:t>5/16/20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E39B-6FF1-B443-805E-9C446B36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117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B981E-EA5D-124E-9D2A-745385A1003C}" type="datetimeFigureOut">
              <a:rPr lang="en-US" smtClean="0"/>
              <a:t>5/16/20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E39B-6FF1-B443-805E-9C446B36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114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B981E-EA5D-124E-9D2A-745385A1003C}" type="datetimeFigureOut">
              <a:rPr lang="en-US" smtClean="0"/>
              <a:t>5/16/20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E39B-6FF1-B443-805E-9C446B36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853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B981E-EA5D-124E-9D2A-745385A1003C}" type="datetimeFigureOut">
              <a:rPr lang="en-US" smtClean="0"/>
              <a:t>5/16/20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E39B-6FF1-B443-805E-9C446B36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44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B981E-EA5D-124E-9D2A-745385A1003C}" type="datetimeFigureOut">
              <a:rPr lang="en-US" smtClean="0"/>
              <a:t>5/16/20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E39B-6FF1-B443-805E-9C446B36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936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B981E-EA5D-124E-9D2A-745385A1003C}" type="datetimeFigureOut">
              <a:rPr lang="en-US" smtClean="0"/>
              <a:t>5/16/20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E39B-6FF1-B443-805E-9C446B36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535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B981E-EA5D-124E-9D2A-745385A1003C}" type="datetimeFigureOut">
              <a:rPr lang="en-US" smtClean="0"/>
              <a:t>5/16/20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E39B-6FF1-B443-805E-9C446B36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1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B981E-EA5D-124E-9D2A-745385A1003C}" type="datetimeFigureOut">
              <a:rPr lang="en-US" smtClean="0"/>
              <a:t>5/16/20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E39B-6FF1-B443-805E-9C446B36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063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B981E-EA5D-124E-9D2A-745385A1003C}" type="datetimeFigureOut">
              <a:rPr lang="en-US" smtClean="0"/>
              <a:t>5/16/20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FE39B-6FF1-B443-805E-9C446B364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410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8">
            <a:extLst>
              <a:ext uri="{FF2B5EF4-FFF2-40B4-BE49-F238E27FC236}">
                <a16:creationId xmlns:a16="http://schemas.microsoft.com/office/drawing/2014/main" id="{DFFC70EE-BE81-0949-A5DC-F7E617FE152B}"/>
              </a:ext>
            </a:extLst>
          </p:cNvPr>
          <p:cNvSpPr/>
          <p:nvPr/>
        </p:nvSpPr>
        <p:spPr>
          <a:xfrm>
            <a:off x="128588" y="155259"/>
            <a:ext cx="8886824" cy="656009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43C74C-5035-AC4D-B7FF-A313A8DA4FB2}"/>
              </a:ext>
            </a:extLst>
          </p:cNvPr>
          <p:cNvSpPr/>
          <p:nvPr/>
        </p:nvSpPr>
        <p:spPr>
          <a:xfrm>
            <a:off x="128588" y="5009287"/>
            <a:ext cx="4443412" cy="1694525"/>
          </a:xfrm>
          <a:prstGeom prst="rect">
            <a:avLst/>
          </a:prstGeom>
          <a:solidFill>
            <a:srgbClr val="DEEBF7">
              <a:alpha val="2392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26D54EE1-7C0B-FA42-B2C2-C6E89C9A593B}"/>
              </a:ext>
            </a:extLst>
          </p:cNvPr>
          <p:cNvSpPr/>
          <p:nvPr/>
        </p:nvSpPr>
        <p:spPr>
          <a:xfrm>
            <a:off x="128588" y="143719"/>
            <a:ext cx="8886824" cy="656009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5924EE9-10BA-DA4A-818F-12F0CB581EE1}"/>
              </a:ext>
            </a:extLst>
          </p:cNvPr>
          <p:cNvSpPr/>
          <p:nvPr/>
        </p:nvSpPr>
        <p:spPr>
          <a:xfrm>
            <a:off x="128588" y="3399400"/>
            <a:ext cx="4443412" cy="1621587"/>
          </a:xfrm>
          <a:prstGeom prst="rect">
            <a:avLst/>
          </a:prstGeom>
          <a:solidFill>
            <a:schemeClr val="accent2">
              <a:lumMod val="20000"/>
              <a:lumOff val="80000"/>
              <a:alpha val="21961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AAA8E86-EAEA-F446-AA66-67E7ED18EF94}"/>
              </a:ext>
            </a:extLst>
          </p:cNvPr>
          <p:cNvSpPr/>
          <p:nvPr/>
        </p:nvSpPr>
        <p:spPr>
          <a:xfrm>
            <a:off x="128588" y="1773573"/>
            <a:ext cx="4443412" cy="1621587"/>
          </a:xfrm>
          <a:prstGeom prst="rect">
            <a:avLst/>
          </a:prstGeom>
          <a:solidFill>
            <a:srgbClr val="E2F0D9">
              <a:alpha val="2392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84CEE84-B98B-7242-AAA6-93701019DCC7}"/>
              </a:ext>
            </a:extLst>
          </p:cNvPr>
          <p:cNvSpPr/>
          <p:nvPr/>
        </p:nvSpPr>
        <p:spPr>
          <a:xfrm>
            <a:off x="4572000" y="1773573"/>
            <a:ext cx="4443412" cy="1621587"/>
          </a:xfrm>
          <a:prstGeom prst="rect">
            <a:avLst/>
          </a:prstGeom>
          <a:solidFill>
            <a:srgbClr val="DEEBF7">
              <a:alpha val="2392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8" name="Table 137">
            <a:extLst>
              <a:ext uri="{FF2B5EF4-FFF2-40B4-BE49-F238E27FC236}">
                <a16:creationId xmlns:a16="http://schemas.microsoft.com/office/drawing/2014/main" id="{DC52E522-94A2-F942-96AE-8DE8D0E02F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812322"/>
              </p:ext>
            </p:extLst>
          </p:nvPr>
        </p:nvGraphicFramePr>
        <p:xfrm>
          <a:off x="5059263" y="2687952"/>
          <a:ext cx="306467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810">
                  <a:extLst>
                    <a:ext uri="{9D8B030D-6E8A-4147-A177-3AD203B41FA5}">
                      <a16:colId xmlns:a16="http://schemas.microsoft.com/office/drawing/2014/main" val="3036696698"/>
                    </a:ext>
                  </a:extLst>
                </a:gridCol>
                <a:gridCol w="437810">
                  <a:extLst>
                    <a:ext uri="{9D8B030D-6E8A-4147-A177-3AD203B41FA5}">
                      <a16:colId xmlns:a16="http://schemas.microsoft.com/office/drawing/2014/main" val="3040267842"/>
                    </a:ext>
                  </a:extLst>
                </a:gridCol>
                <a:gridCol w="437810">
                  <a:extLst>
                    <a:ext uri="{9D8B030D-6E8A-4147-A177-3AD203B41FA5}">
                      <a16:colId xmlns:a16="http://schemas.microsoft.com/office/drawing/2014/main" val="1243272633"/>
                    </a:ext>
                  </a:extLst>
                </a:gridCol>
                <a:gridCol w="437810">
                  <a:extLst>
                    <a:ext uri="{9D8B030D-6E8A-4147-A177-3AD203B41FA5}">
                      <a16:colId xmlns:a16="http://schemas.microsoft.com/office/drawing/2014/main" val="164357295"/>
                    </a:ext>
                  </a:extLst>
                </a:gridCol>
                <a:gridCol w="437810">
                  <a:extLst>
                    <a:ext uri="{9D8B030D-6E8A-4147-A177-3AD203B41FA5}">
                      <a16:colId xmlns:a16="http://schemas.microsoft.com/office/drawing/2014/main" val="3957346547"/>
                    </a:ext>
                  </a:extLst>
                </a:gridCol>
                <a:gridCol w="437810">
                  <a:extLst>
                    <a:ext uri="{9D8B030D-6E8A-4147-A177-3AD203B41FA5}">
                      <a16:colId xmlns:a16="http://schemas.microsoft.com/office/drawing/2014/main" val="947438114"/>
                    </a:ext>
                  </a:extLst>
                </a:gridCol>
                <a:gridCol w="437810">
                  <a:extLst>
                    <a:ext uri="{9D8B030D-6E8A-4147-A177-3AD203B41FA5}">
                      <a16:colId xmlns:a16="http://schemas.microsoft.com/office/drawing/2014/main" val="3212072919"/>
                    </a:ext>
                  </a:extLst>
                </a:gridCol>
              </a:tblGrid>
              <a:tr h="24728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834797"/>
                  </a:ext>
                </a:extLst>
              </a:tr>
            </a:tbl>
          </a:graphicData>
        </a:graphic>
      </p:graphicFrame>
      <p:sp>
        <p:nvSpPr>
          <p:cNvPr id="75" name="Rectangle 74">
            <a:extLst>
              <a:ext uri="{FF2B5EF4-FFF2-40B4-BE49-F238E27FC236}">
                <a16:creationId xmlns:a16="http://schemas.microsoft.com/office/drawing/2014/main" id="{3E7B0EEA-F0B9-4A4B-BB3F-58F53CB01B08}"/>
              </a:ext>
            </a:extLst>
          </p:cNvPr>
          <p:cNvSpPr/>
          <p:nvPr/>
        </p:nvSpPr>
        <p:spPr>
          <a:xfrm>
            <a:off x="4572000" y="143719"/>
            <a:ext cx="4443412" cy="1634559"/>
          </a:xfrm>
          <a:prstGeom prst="rect">
            <a:avLst/>
          </a:prstGeom>
          <a:solidFill>
            <a:srgbClr val="E2F0D9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01606D5B-9681-F14D-8394-457A1F24CD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753167"/>
              </p:ext>
            </p:extLst>
          </p:nvPr>
        </p:nvGraphicFramePr>
        <p:xfrm>
          <a:off x="5110163" y="1083008"/>
          <a:ext cx="304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">
                  <a:extLst>
                    <a:ext uri="{9D8B030D-6E8A-4147-A177-3AD203B41FA5}">
                      <a16:colId xmlns:a16="http://schemas.microsoft.com/office/drawing/2014/main" val="623895379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996294022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427001821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1266455918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3236317225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133597653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1549637154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981397432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406898519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1658746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915050"/>
                  </a:ext>
                </a:extLst>
              </a:tr>
            </a:tbl>
          </a:graphicData>
        </a:graphic>
      </p:graphicFrame>
      <p:graphicFrame>
        <p:nvGraphicFramePr>
          <p:cNvPr id="108" name="Table 107">
            <a:extLst>
              <a:ext uri="{FF2B5EF4-FFF2-40B4-BE49-F238E27FC236}">
                <a16:creationId xmlns:a16="http://schemas.microsoft.com/office/drawing/2014/main" id="{222F60BE-BB20-1148-9A32-153FBD00C5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791596"/>
              </p:ext>
            </p:extLst>
          </p:nvPr>
        </p:nvGraphicFramePr>
        <p:xfrm>
          <a:off x="709612" y="5921345"/>
          <a:ext cx="299084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895">
                  <a:extLst>
                    <a:ext uri="{9D8B030D-6E8A-4147-A177-3AD203B41FA5}">
                      <a16:colId xmlns:a16="http://schemas.microsoft.com/office/drawing/2014/main" val="779083985"/>
                    </a:ext>
                  </a:extLst>
                </a:gridCol>
                <a:gridCol w="271895">
                  <a:extLst>
                    <a:ext uri="{9D8B030D-6E8A-4147-A177-3AD203B41FA5}">
                      <a16:colId xmlns:a16="http://schemas.microsoft.com/office/drawing/2014/main" val="1585434781"/>
                    </a:ext>
                  </a:extLst>
                </a:gridCol>
                <a:gridCol w="271895">
                  <a:extLst>
                    <a:ext uri="{9D8B030D-6E8A-4147-A177-3AD203B41FA5}">
                      <a16:colId xmlns:a16="http://schemas.microsoft.com/office/drawing/2014/main" val="37551632"/>
                    </a:ext>
                  </a:extLst>
                </a:gridCol>
                <a:gridCol w="271895">
                  <a:extLst>
                    <a:ext uri="{9D8B030D-6E8A-4147-A177-3AD203B41FA5}">
                      <a16:colId xmlns:a16="http://schemas.microsoft.com/office/drawing/2014/main" val="2868344931"/>
                    </a:ext>
                  </a:extLst>
                </a:gridCol>
                <a:gridCol w="271895">
                  <a:extLst>
                    <a:ext uri="{9D8B030D-6E8A-4147-A177-3AD203B41FA5}">
                      <a16:colId xmlns:a16="http://schemas.microsoft.com/office/drawing/2014/main" val="542532198"/>
                    </a:ext>
                  </a:extLst>
                </a:gridCol>
                <a:gridCol w="271895">
                  <a:extLst>
                    <a:ext uri="{9D8B030D-6E8A-4147-A177-3AD203B41FA5}">
                      <a16:colId xmlns:a16="http://schemas.microsoft.com/office/drawing/2014/main" val="1117037070"/>
                    </a:ext>
                  </a:extLst>
                </a:gridCol>
                <a:gridCol w="271895">
                  <a:extLst>
                    <a:ext uri="{9D8B030D-6E8A-4147-A177-3AD203B41FA5}">
                      <a16:colId xmlns:a16="http://schemas.microsoft.com/office/drawing/2014/main" val="162607944"/>
                    </a:ext>
                  </a:extLst>
                </a:gridCol>
                <a:gridCol w="271895">
                  <a:extLst>
                    <a:ext uri="{9D8B030D-6E8A-4147-A177-3AD203B41FA5}">
                      <a16:colId xmlns:a16="http://schemas.microsoft.com/office/drawing/2014/main" val="1300129555"/>
                    </a:ext>
                  </a:extLst>
                </a:gridCol>
                <a:gridCol w="271895">
                  <a:extLst>
                    <a:ext uri="{9D8B030D-6E8A-4147-A177-3AD203B41FA5}">
                      <a16:colId xmlns:a16="http://schemas.microsoft.com/office/drawing/2014/main" val="1639514338"/>
                    </a:ext>
                  </a:extLst>
                </a:gridCol>
                <a:gridCol w="271895">
                  <a:extLst>
                    <a:ext uri="{9D8B030D-6E8A-4147-A177-3AD203B41FA5}">
                      <a16:colId xmlns:a16="http://schemas.microsoft.com/office/drawing/2014/main" val="645085039"/>
                    </a:ext>
                  </a:extLst>
                </a:gridCol>
                <a:gridCol w="271895">
                  <a:extLst>
                    <a:ext uri="{9D8B030D-6E8A-4147-A177-3AD203B41FA5}">
                      <a16:colId xmlns:a16="http://schemas.microsoft.com/office/drawing/2014/main" val="1329135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4601957"/>
                  </a:ext>
                </a:extLst>
              </a:tr>
            </a:tbl>
          </a:graphicData>
        </a:graphic>
      </p:graphicFrame>
      <p:graphicFrame>
        <p:nvGraphicFramePr>
          <p:cNvPr id="107" name="Table 106">
            <a:extLst>
              <a:ext uri="{FF2B5EF4-FFF2-40B4-BE49-F238E27FC236}">
                <a16:creationId xmlns:a16="http://schemas.microsoft.com/office/drawing/2014/main" id="{7C61E1D5-E876-0848-97C6-C8B1ED82EC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822498"/>
              </p:ext>
            </p:extLst>
          </p:nvPr>
        </p:nvGraphicFramePr>
        <p:xfrm>
          <a:off x="678956" y="4342165"/>
          <a:ext cx="303371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6742">
                  <a:extLst>
                    <a:ext uri="{9D8B030D-6E8A-4147-A177-3AD203B41FA5}">
                      <a16:colId xmlns:a16="http://schemas.microsoft.com/office/drawing/2014/main" val="1588710845"/>
                    </a:ext>
                  </a:extLst>
                </a:gridCol>
                <a:gridCol w="606742">
                  <a:extLst>
                    <a:ext uri="{9D8B030D-6E8A-4147-A177-3AD203B41FA5}">
                      <a16:colId xmlns:a16="http://schemas.microsoft.com/office/drawing/2014/main" val="498595581"/>
                    </a:ext>
                  </a:extLst>
                </a:gridCol>
                <a:gridCol w="606742">
                  <a:extLst>
                    <a:ext uri="{9D8B030D-6E8A-4147-A177-3AD203B41FA5}">
                      <a16:colId xmlns:a16="http://schemas.microsoft.com/office/drawing/2014/main" val="204510129"/>
                    </a:ext>
                  </a:extLst>
                </a:gridCol>
                <a:gridCol w="606742">
                  <a:extLst>
                    <a:ext uri="{9D8B030D-6E8A-4147-A177-3AD203B41FA5}">
                      <a16:colId xmlns:a16="http://schemas.microsoft.com/office/drawing/2014/main" val="3081263664"/>
                    </a:ext>
                  </a:extLst>
                </a:gridCol>
                <a:gridCol w="606742">
                  <a:extLst>
                    <a:ext uri="{9D8B030D-6E8A-4147-A177-3AD203B41FA5}">
                      <a16:colId xmlns:a16="http://schemas.microsoft.com/office/drawing/2014/main" val="3397329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567179"/>
                  </a:ext>
                </a:extLst>
              </a:tr>
            </a:tbl>
          </a:graphicData>
        </a:graphic>
      </p:graphicFrame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BB02CB5A-C5F2-A94C-B2EA-E33B3798EA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346817"/>
              </p:ext>
            </p:extLst>
          </p:nvPr>
        </p:nvGraphicFramePr>
        <p:xfrm>
          <a:off x="738191" y="2728224"/>
          <a:ext cx="303371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6742">
                  <a:extLst>
                    <a:ext uri="{9D8B030D-6E8A-4147-A177-3AD203B41FA5}">
                      <a16:colId xmlns:a16="http://schemas.microsoft.com/office/drawing/2014/main" val="1588710845"/>
                    </a:ext>
                  </a:extLst>
                </a:gridCol>
                <a:gridCol w="606742">
                  <a:extLst>
                    <a:ext uri="{9D8B030D-6E8A-4147-A177-3AD203B41FA5}">
                      <a16:colId xmlns:a16="http://schemas.microsoft.com/office/drawing/2014/main" val="498595581"/>
                    </a:ext>
                  </a:extLst>
                </a:gridCol>
                <a:gridCol w="606742">
                  <a:extLst>
                    <a:ext uri="{9D8B030D-6E8A-4147-A177-3AD203B41FA5}">
                      <a16:colId xmlns:a16="http://schemas.microsoft.com/office/drawing/2014/main" val="204510129"/>
                    </a:ext>
                  </a:extLst>
                </a:gridCol>
                <a:gridCol w="606742">
                  <a:extLst>
                    <a:ext uri="{9D8B030D-6E8A-4147-A177-3AD203B41FA5}">
                      <a16:colId xmlns:a16="http://schemas.microsoft.com/office/drawing/2014/main" val="3081263664"/>
                    </a:ext>
                  </a:extLst>
                </a:gridCol>
                <a:gridCol w="606742">
                  <a:extLst>
                    <a:ext uri="{9D8B030D-6E8A-4147-A177-3AD203B41FA5}">
                      <a16:colId xmlns:a16="http://schemas.microsoft.com/office/drawing/2014/main" val="3397329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567179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47604311-A7BE-4842-B7D6-B2DF91222EAF}"/>
              </a:ext>
            </a:extLst>
          </p:cNvPr>
          <p:cNvSpPr/>
          <p:nvPr/>
        </p:nvSpPr>
        <p:spPr>
          <a:xfrm>
            <a:off x="128588" y="143719"/>
            <a:ext cx="4443412" cy="1634559"/>
          </a:xfrm>
          <a:prstGeom prst="rect">
            <a:avLst/>
          </a:prstGeom>
          <a:solidFill>
            <a:srgbClr val="FFF2CC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8FB83F0-8F89-704E-9CAA-05B0C6620E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837296"/>
              </p:ext>
            </p:extLst>
          </p:nvPr>
        </p:nvGraphicFramePr>
        <p:xfrm>
          <a:off x="666751" y="1085532"/>
          <a:ext cx="3033712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8428">
                  <a:extLst>
                    <a:ext uri="{9D8B030D-6E8A-4147-A177-3AD203B41FA5}">
                      <a16:colId xmlns:a16="http://schemas.microsoft.com/office/drawing/2014/main" val="292701140"/>
                    </a:ext>
                  </a:extLst>
                </a:gridCol>
                <a:gridCol w="758428">
                  <a:extLst>
                    <a:ext uri="{9D8B030D-6E8A-4147-A177-3AD203B41FA5}">
                      <a16:colId xmlns:a16="http://schemas.microsoft.com/office/drawing/2014/main" val="110896737"/>
                    </a:ext>
                  </a:extLst>
                </a:gridCol>
                <a:gridCol w="758428">
                  <a:extLst>
                    <a:ext uri="{9D8B030D-6E8A-4147-A177-3AD203B41FA5}">
                      <a16:colId xmlns:a16="http://schemas.microsoft.com/office/drawing/2014/main" val="1385186249"/>
                    </a:ext>
                  </a:extLst>
                </a:gridCol>
                <a:gridCol w="758428">
                  <a:extLst>
                    <a:ext uri="{9D8B030D-6E8A-4147-A177-3AD203B41FA5}">
                      <a16:colId xmlns:a16="http://schemas.microsoft.com/office/drawing/2014/main" val="2630746093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128850"/>
                  </a:ext>
                </a:extLst>
              </a:tr>
            </a:tbl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9DE2D07-DAF0-854D-A89E-F12FC0E5D5A8}"/>
              </a:ext>
            </a:extLst>
          </p:cNvPr>
          <p:cNvCxnSpPr>
            <a:cxnSpLocks/>
          </p:cNvCxnSpPr>
          <p:nvPr/>
        </p:nvCxnSpPr>
        <p:spPr>
          <a:xfrm>
            <a:off x="666751" y="1268412"/>
            <a:ext cx="303371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5A5C747-D922-7A49-835E-E9C731EB123B}"/>
              </a:ext>
            </a:extLst>
          </p:cNvPr>
          <p:cNvSpPr txBox="1"/>
          <p:nvPr/>
        </p:nvSpPr>
        <p:spPr>
          <a:xfrm>
            <a:off x="128588" y="158007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 buy coat that was £48 in a 25% off sale. </a:t>
            </a:r>
          </a:p>
          <a:p>
            <a:r>
              <a:rPr lang="en-US" b="1" dirty="0"/>
              <a:t>How much does the coat cost in the sale?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9915E0-643B-1D46-9832-0098702C0E2D}"/>
              </a:ext>
            </a:extLst>
          </p:cNvPr>
          <p:cNvSpPr/>
          <p:nvPr/>
        </p:nvSpPr>
        <p:spPr>
          <a:xfrm>
            <a:off x="3450433" y="1380982"/>
            <a:ext cx="6143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£48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15091D-6854-8A4C-8C8B-CB4975DE6AB2}"/>
              </a:ext>
            </a:extLst>
          </p:cNvPr>
          <p:cNvSpPr/>
          <p:nvPr/>
        </p:nvSpPr>
        <p:spPr>
          <a:xfrm>
            <a:off x="3381375" y="747079"/>
            <a:ext cx="7834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100%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5CA237-9A6D-5E4E-ADE1-42CAE2C0CE02}"/>
              </a:ext>
            </a:extLst>
          </p:cNvPr>
          <p:cNvSpPr/>
          <p:nvPr/>
        </p:nvSpPr>
        <p:spPr>
          <a:xfrm>
            <a:off x="2667001" y="755733"/>
            <a:ext cx="7834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75%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5770789-0B55-DB4E-9CEE-8401FCAEDAE0}"/>
              </a:ext>
            </a:extLst>
          </p:cNvPr>
          <p:cNvCxnSpPr>
            <a:cxnSpLocks/>
          </p:cNvCxnSpPr>
          <p:nvPr/>
        </p:nvCxnSpPr>
        <p:spPr>
          <a:xfrm>
            <a:off x="752479" y="2905785"/>
            <a:ext cx="303371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0C32C2B-2557-0E4E-B2FA-E5D2BCE7A781}"/>
              </a:ext>
            </a:extLst>
          </p:cNvPr>
          <p:cNvSpPr txBox="1"/>
          <p:nvPr/>
        </p:nvSpPr>
        <p:spPr>
          <a:xfrm>
            <a:off x="128588" y="1809479"/>
            <a:ext cx="4443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 pay £28 for a coat in a 20% off sale. </a:t>
            </a:r>
          </a:p>
          <a:p>
            <a:r>
              <a:rPr lang="en-US" b="1" dirty="0"/>
              <a:t>What would I have paid before the sale?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A0BFB4-6960-544C-8277-F7C7BB03653B}"/>
              </a:ext>
            </a:extLst>
          </p:cNvPr>
          <p:cNvSpPr/>
          <p:nvPr/>
        </p:nvSpPr>
        <p:spPr>
          <a:xfrm>
            <a:off x="3381375" y="2384452"/>
            <a:ext cx="7834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100%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7526343-B61B-2642-B44A-5531CB91BF5F}"/>
              </a:ext>
            </a:extLst>
          </p:cNvPr>
          <p:cNvSpPr/>
          <p:nvPr/>
        </p:nvSpPr>
        <p:spPr>
          <a:xfrm>
            <a:off x="2788440" y="3027878"/>
            <a:ext cx="6143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£28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8E763B7-1BFA-954B-8A21-E6FE5F8CA99A}"/>
              </a:ext>
            </a:extLst>
          </p:cNvPr>
          <p:cNvSpPr/>
          <p:nvPr/>
        </p:nvSpPr>
        <p:spPr>
          <a:xfrm>
            <a:off x="2778918" y="1378168"/>
            <a:ext cx="6143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?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1F7950C-CD2E-3E49-8CA5-B029D748ABC1}"/>
              </a:ext>
            </a:extLst>
          </p:cNvPr>
          <p:cNvSpPr/>
          <p:nvPr/>
        </p:nvSpPr>
        <p:spPr>
          <a:xfrm>
            <a:off x="3557588" y="3029898"/>
            <a:ext cx="6143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?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8A16B88-2A24-B648-9BBB-CA0A27B23120}"/>
              </a:ext>
            </a:extLst>
          </p:cNvPr>
          <p:cNvSpPr/>
          <p:nvPr/>
        </p:nvSpPr>
        <p:spPr>
          <a:xfrm>
            <a:off x="2759876" y="2394089"/>
            <a:ext cx="7834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80%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D08231E-1EB3-AF46-B01D-DAE6C0B52D5E}"/>
              </a:ext>
            </a:extLst>
          </p:cNvPr>
          <p:cNvCxnSpPr>
            <a:cxnSpLocks/>
          </p:cNvCxnSpPr>
          <p:nvPr/>
        </p:nvCxnSpPr>
        <p:spPr>
          <a:xfrm>
            <a:off x="666751" y="4531612"/>
            <a:ext cx="303371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91C0C630-35DA-1B43-AB54-247BE644E3BF}"/>
              </a:ext>
            </a:extLst>
          </p:cNvPr>
          <p:cNvSpPr txBox="1"/>
          <p:nvPr/>
        </p:nvSpPr>
        <p:spPr>
          <a:xfrm>
            <a:off x="128588" y="3435306"/>
            <a:ext cx="4443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My 140g chocolate bar is increased by 25%. What does it weigh now ? 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1F61BDF-F1E9-AF48-BAC2-BD0E69773750}"/>
              </a:ext>
            </a:extLst>
          </p:cNvPr>
          <p:cNvSpPr/>
          <p:nvPr/>
        </p:nvSpPr>
        <p:spPr>
          <a:xfrm>
            <a:off x="3381375" y="4010279"/>
            <a:ext cx="7834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125%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AD3C41D-3FD4-1341-B13B-654DCB8AC72D}"/>
              </a:ext>
            </a:extLst>
          </p:cNvPr>
          <p:cNvSpPr/>
          <p:nvPr/>
        </p:nvSpPr>
        <p:spPr>
          <a:xfrm>
            <a:off x="2717000" y="4653705"/>
            <a:ext cx="7905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140g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817AA9E-1862-E34D-A6B2-34EB279B0C65}"/>
              </a:ext>
            </a:extLst>
          </p:cNvPr>
          <p:cNvSpPr/>
          <p:nvPr/>
        </p:nvSpPr>
        <p:spPr>
          <a:xfrm>
            <a:off x="3543300" y="4655725"/>
            <a:ext cx="6143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?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8F31B6A-95B8-354F-A14F-F0A1319BB5C2}"/>
              </a:ext>
            </a:extLst>
          </p:cNvPr>
          <p:cNvSpPr/>
          <p:nvPr/>
        </p:nvSpPr>
        <p:spPr>
          <a:xfrm>
            <a:off x="2659860" y="4019916"/>
            <a:ext cx="7834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100%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A9E2F3F4-62FF-3B4A-A526-726B087E796B}"/>
              </a:ext>
            </a:extLst>
          </p:cNvPr>
          <p:cNvCxnSpPr>
            <a:cxnSpLocks/>
          </p:cNvCxnSpPr>
          <p:nvPr/>
        </p:nvCxnSpPr>
        <p:spPr>
          <a:xfrm>
            <a:off x="666751" y="6141499"/>
            <a:ext cx="303371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E53C26CA-3F3B-CC48-96B2-168FFF3DE1D2}"/>
              </a:ext>
            </a:extLst>
          </p:cNvPr>
          <p:cNvSpPr txBox="1"/>
          <p:nvPr/>
        </p:nvSpPr>
        <p:spPr>
          <a:xfrm>
            <a:off x="128587" y="5045193"/>
            <a:ext cx="4555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 buy 990g of carrots, which is 10% more than last week. How much did I buy then?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F409644-C365-7F4B-87CA-3111A47D515F}"/>
              </a:ext>
            </a:extLst>
          </p:cNvPr>
          <p:cNvSpPr/>
          <p:nvPr/>
        </p:nvSpPr>
        <p:spPr>
          <a:xfrm>
            <a:off x="3550446" y="5547808"/>
            <a:ext cx="7834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110%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FEC45FA-67B5-6F43-B0DB-6C377A52919C}"/>
              </a:ext>
            </a:extLst>
          </p:cNvPr>
          <p:cNvSpPr/>
          <p:nvPr/>
        </p:nvSpPr>
        <p:spPr>
          <a:xfrm>
            <a:off x="3271843" y="6235796"/>
            <a:ext cx="6143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?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3A541F3-B860-BC47-8A32-22A8893EB067}"/>
              </a:ext>
            </a:extLst>
          </p:cNvPr>
          <p:cNvSpPr/>
          <p:nvPr/>
        </p:nvSpPr>
        <p:spPr>
          <a:xfrm>
            <a:off x="3543300" y="6265612"/>
            <a:ext cx="7834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990g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E78A8EC-A862-EF42-8CDF-8660501EA375}"/>
              </a:ext>
            </a:extLst>
          </p:cNvPr>
          <p:cNvSpPr/>
          <p:nvPr/>
        </p:nvSpPr>
        <p:spPr>
          <a:xfrm>
            <a:off x="2917026" y="5545788"/>
            <a:ext cx="7834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100%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09CCBE1C-183F-BC48-B495-CE6BBA863AF3}"/>
              </a:ext>
            </a:extLst>
          </p:cNvPr>
          <p:cNvCxnSpPr>
            <a:cxnSpLocks/>
          </p:cNvCxnSpPr>
          <p:nvPr/>
        </p:nvCxnSpPr>
        <p:spPr>
          <a:xfrm>
            <a:off x="5110163" y="1268412"/>
            <a:ext cx="303371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519BFDE6-072C-2449-9B8D-3179A5EC0E96}"/>
              </a:ext>
            </a:extLst>
          </p:cNvPr>
          <p:cNvSpPr txBox="1"/>
          <p:nvPr/>
        </p:nvSpPr>
        <p:spPr>
          <a:xfrm>
            <a:off x="4572000" y="143719"/>
            <a:ext cx="4443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There are 42 sweets in Bag A which is 30% less sweets than Bag B. How many in bag B?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F186406-3E93-7447-A0B6-5624E5720052}"/>
              </a:ext>
            </a:extLst>
          </p:cNvPr>
          <p:cNvSpPr/>
          <p:nvPr/>
        </p:nvSpPr>
        <p:spPr>
          <a:xfrm>
            <a:off x="8008149" y="1380982"/>
            <a:ext cx="6143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?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13B56557-F1D3-4048-88F3-7CB88DED7D38}"/>
              </a:ext>
            </a:extLst>
          </p:cNvPr>
          <p:cNvSpPr/>
          <p:nvPr/>
        </p:nvSpPr>
        <p:spPr>
          <a:xfrm>
            <a:off x="7824787" y="747079"/>
            <a:ext cx="7834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100%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4307BDD-82B8-EC40-87B0-9DAA34B506E8}"/>
              </a:ext>
            </a:extLst>
          </p:cNvPr>
          <p:cNvSpPr/>
          <p:nvPr/>
        </p:nvSpPr>
        <p:spPr>
          <a:xfrm>
            <a:off x="7024685" y="755733"/>
            <a:ext cx="7834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70%</a:t>
            </a: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238F0358-1885-7249-BB4E-8006CF87B010}"/>
              </a:ext>
            </a:extLst>
          </p:cNvPr>
          <p:cNvCxnSpPr>
            <a:cxnSpLocks/>
          </p:cNvCxnSpPr>
          <p:nvPr/>
        </p:nvCxnSpPr>
        <p:spPr>
          <a:xfrm>
            <a:off x="5110163" y="2877209"/>
            <a:ext cx="303371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FA0B36E7-AC41-FE43-9394-D752EAF4CE5B}"/>
              </a:ext>
            </a:extLst>
          </p:cNvPr>
          <p:cNvSpPr txBox="1"/>
          <p:nvPr/>
        </p:nvSpPr>
        <p:spPr>
          <a:xfrm>
            <a:off x="4572000" y="1795191"/>
            <a:ext cx="4443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There are 63 biscuits in a deluxe box which is 40% more than a plain box. How many is the plain box?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5E7BF1C3-37CF-184E-968E-176755B53225}"/>
              </a:ext>
            </a:extLst>
          </p:cNvPr>
          <p:cNvSpPr/>
          <p:nvPr/>
        </p:nvSpPr>
        <p:spPr>
          <a:xfrm>
            <a:off x="7824787" y="2355876"/>
            <a:ext cx="7834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140%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BD040D5-EA60-2543-AC2B-A2D043696558}"/>
              </a:ext>
            </a:extLst>
          </p:cNvPr>
          <p:cNvSpPr/>
          <p:nvPr/>
        </p:nvSpPr>
        <p:spPr>
          <a:xfrm>
            <a:off x="7160412" y="2999302"/>
            <a:ext cx="6143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?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9FE2DFA-B55C-6840-BA26-0A83F0D01BA1}"/>
              </a:ext>
            </a:extLst>
          </p:cNvPr>
          <p:cNvSpPr/>
          <p:nvPr/>
        </p:nvSpPr>
        <p:spPr>
          <a:xfrm>
            <a:off x="7022298" y="1378168"/>
            <a:ext cx="6143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 42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13730D12-B838-BD4C-84D7-7FDA842B96C9}"/>
              </a:ext>
            </a:extLst>
          </p:cNvPr>
          <p:cNvSpPr/>
          <p:nvPr/>
        </p:nvSpPr>
        <p:spPr>
          <a:xfrm>
            <a:off x="7986712" y="3001322"/>
            <a:ext cx="6143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63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1E638B0-B9F7-7D48-8F9C-BCC98EB402C7}"/>
              </a:ext>
            </a:extLst>
          </p:cNvPr>
          <p:cNvSpPr/>
          <p:nvPr/>
        </p:nvSpPr>
        <p:spPr>
          <a:xfrm>
            <a:off x="6974680" y="2365513"/>
            <a:ext cx="7834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100%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722648D-BC04-AB4F-974C-7706D89D23EC}"/>
              </a:ext>
            </a:extLst>
          </p:cNvPr>
          <p:cNvSpPr/>
          <p:nvPr/>
        </p:nvSpPr>
        <p:spPr>
          <a:xfrm>
            <a:off x="4586288" y="3399400"/>
            <a:ext cx="4443412" cy="1621587"/>
          </a:xfrm>
          <a:prstGeom prst="rect">
            <a:avLst/>
          </a:prstGeom>
          <a:solidFill>
            <a:srgbClr val="FFF2CC">
              <a:alpha val="2196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CF4C85C-EBC9-7346-BCC3-7662FEAF0A46}"/>
              </a:ext>
            </a:extLst>
          </p:cNvPr>
          <p:cNvSpPr txBox="1"/>
          <p:nvPr/>
        </p:nvSpPr>
        <p:spPr>
          <a:xfrm>
            <a:off x="4572000" y="3421018"/>
            <a:ext cx="4443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My food bill is £65 but I have a coupon for 40% off. How much is my bill now?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734D3022-23D2-A140-AF4C-253345F97613}"/>
              </a:ext>
            </a:extLst>
          </p:cNvPr>
          <p:cNvSpPr/>
          <p:nvPr/>
        </p:nvSpPr>
        <p:spPr>
          <a:xfrm>
            <a:off x="4572000" y="5009287"/>
            <a:ext cx="4443412" cy="1694525"/>
          </a:xfrm>
          <a:prstGeom prst="rect">
            <a:avLst/>
          </a:prstGeom>
          <a:solidFill>
            <a:schemeClr val="accent2">
              <a:lumMod val="20000"/>
              <a:lumOff val="80000"/>
              <a:alpha val="21176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6BA7C28-6609-5948-BFEE-21B7849DBC94}"/>
              </a:ext>
            </a:extLst>
          </p:cNvPr>
          <p:cNvSpPr txBox="1"/>
          <p:nvPr/>
        </p:nvSpPr>
        <p:spPr>
          <a:xfrm>
            <a:off x="4572000" y="5030905"/>
            <a:ext cx="4443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If I paid £42 at a restaurant after using a 40% off coupon. How much was the bill before?</a:t>
            </a:r>
          </a:p>
        </p:txBody>
      </p: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E90D32D2-1A9E-614E-A2E0-DFE5D3D56B84}"/>
              </a:ext>
            </a:extLst>
          </p:cNvPr>
          <p:cNvCxnSpPr>
            <a:cxnSpLocks/>
          </p:cNvCxnSpPr>
          <p:nvPr/>
        </p:nvCxnSpPr>
        <p:spPr>
          <a:xfrm>
            <a:off x="3162597" y="2655806"/>
            <a:ext cx="0" cy="524304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C177533F-1AD1-AB4D-808C-BEE7EDC72390}"/>
              </a:ext>
            </a:extLst>
          </p:cNvPr>
          <p:cNvCxnSpPr>
            <a:cxnSpLocks/>
          </p:cNvCxnSpPr>
          <p:nvPr/>
        </p:nvCxnSpPr>
        <p:spPr>
          <a:xfrm>
            <a:off x="3772198" y="2643633"/>
            <a:ext cx="0" cy="524304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F23BB05-726E-3F47-AEA7-14C10086AC4D}"/>
              </a:ext>
            </a:extLst>
          </p:cNvPr>
          <p:cNvCxnSpPr>
            <a:cxnSpLocks/>
          </p:cNvCxnSpPr>
          <p:nvPr/>
        </p:nvCxnSpPr>
        <p:spPr>
          <a:xfrm>
            <a:off x="2931611" y="1053919"/>
            <a:ext cx="0" cy="397373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59E461F5-A058-D140-81B4-1C40B12E3254}"/>
              </a:ext>
            </a:extLst>
          </p:cNvPr>
          <p:cNvCxnSpPr>
            <a:cxnSpLocks/>
          </p:cNvCxnSpPr>
          <p:nvPr/>
        </p:nvCxnSpPr>
        <p:spPr>
          <a:xfrm>
            <a:off x="3700458" y="1083008"/>
            <a:ext cx="0" cy="397373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850666FB-0DD4-4F44-A119-A276586B0AB5}"/>
              </a:ext>
            </a:extLst>
          </p:cNvPr>
          <p:cNvCxnSpPr>
            <a:cxnSpLocks/>
          </p:cNvCxnSpPr>
          <p:nvPr/>
        </p:nvCxnSpPr>
        <p:spPr>
          <a:xfrm>
            <a:off x="3112292" y="4311802"/>
            <a:ext cx="0" cy="397373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DDB67790-8B6D-C840-B6D1-A8F7F6B892B6}"/>
              </a:ext>
            </a:extLst>
          </p:cNvPr>
          <p:cNvCxnSpPr>
            <a:cxnSpLocks/>
          </p:cNvCxnSpPr>
          <p:nvPr/>
        </p:nvCxnSpPr>
        <p:spPr>
          <a:xfrm>
            <a:off x="3700458" y="4338089"/>
            <a:ext cx="0" cy="397373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C1879F0C-DBFD-4845-9D2C-A5940A00AFF8}"/>
              </a:ext>
            </a:extLst>
          </p:cNvPr>
          <p:cNvCxnSpPr>
            <a:cxnSpLocks/>
          </p:cNvCxnSpPr>
          <p:nvPr/>
        </p:nvCxnSpPr>
        <p:spPr>
          <a:xfrm>
            <a:off x="3443292" y="5893540"/>
            <a:ext cx="0" cy="397373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70569106-BC56-084E-8994-D0D82B65F8A4}"/>
              </a:ext>
            </a:extLst>
          </p:cNvPr>
          <p:cNvCxnSpPr>
            <a:cxnSpLocks/>
          </p:cNvCxnSpPr>
          <p:nvPr/>
        </p:nvCxnSpPr>
        <p:spPr>
          <a:xfrm>
            <a:off x="3700458" y="5893540"/>
            <a:ext cx="0" cy="397373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932DC02F-7ED5-594D-AF9E-51A32E5CD2F6}"/>
              </a:ext>
            </a:extLst>
          </p:cNvPr>
          <p:cNvCxnSpPr>
            <a:cxnSpLocks/>
          </p:cNvCxnSpPr>
          <p:nvPr/>
        </p:nvCxnSpPr>
        <p:spPr>
          <a:xfrm>
            <a:off x="7253292" y="1053919"/>
            <a:ext cx="0" cy="397373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3A5759D2-B8D6-0D41-BC43-0B4272065877}"/>
              </a:ext>
            </a:extLst>
          </p:cNvPr>
          <p:cNvCxnSpPr>
            <a:cxnSpLocks/>
          </p:cNvCxnSpPr>
          <p:nvPr/>
        </p:nvCxnSpPr>
        <p:spPr>
          <a:xfrm>
            <a:off x="8143875" y="1045981"/>
            <a:ext cx="0" cy="397373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CF48F95B-404C-654F-A9C5-6DB7EF0EDF5C}"/>
              </a:ext>
            </a:extLst>
          </p:cNvPr>
          <p:cNvCxnSpPr>
            <a:cxnSpLocks/>
          </p:cNvCxnSpPr>
          <p:nvPr/>
        </p:nvCxnSpPr>
        <p:spPr>
          <a:xfrm>
            <a:off x="8110537" y="2670003"/>
            <a:ext cx="0" cy="397373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0E931017-1548-124B-85E9-30D90B0A56D8}"/>
              </a:ext>
            </a:extLst>
          </p:cNvPr>
          <p:cNvCxnSpPr>
            <a:cxnSpLocks/>
          </p:cNvCxnSpPr>
          <p:nvPr/>
        </p:nvCxnSpPr>
        <p:spPr>
          <a:xfrm>
            <a:off x="7248519" y="2665237"/>
            <a:ext cx="0" cy="397373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2" name="Table 141">
            <a:extLst>
              <a:ext uri="{FF2B5EF4-FFF2-40B4-BE49-F238E27FC236}">
                <a16:creationId xmlns:a16="http://schemas.microsoft.com/office/drawing/2014/main" id="{D9260D76-5452-0947-A096-87DBF34EDD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906115"/>
              </p:ext>
            </p:extLst>
          </p:nvPr>
        </p:nvGraphicFramePr>
        <p:xfrm>
          <a:off x="5088736" y="4266895"/>
          <a:ext cx="303371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6742">
                  <a:extLst>
                    <a:ext uri="{9D8B030D-6E8A-4147-A177-3AD203B41FA5}">
                      <a16:colId xmlns:a16="http://schemas.microsoft.com/office/drawing/2014/main" val="1588710845"/>
                    </a:ext>
                  </a:extLst>
                </a:gridCol>
                <a:gridCol w="606742">
                  <a:extLst>
                    <a:ext uri="{9D8B030D-6E8A-4147-A177-3AD203B41FA5}">
                      <a16:colId xmlns:a16="http://schemas.microsoft.com/office/drawing/2014/main" val="498595581"/>
                    </a:ext>
                  </a:extLst>
                </a:gridCol>
                <a:gridCol w="606742">
                  <a:extLst>
                    <a:ext uri="{9D8B030D-6E8A-4147-A177-3AD203B41FA5}">
                      <a16:colId xmlns:a16="http://schemas.microsoft.com/office/drawing/2014/main" val="204510129"/>
                    </a:ext>
                  </a:extLst>
                </a:gridCol>
                <a:gridCol w="606742">
                  <a:extLst>
                    <a:ext uri="{9D8B030D-6E8A-4147-A177-3AD203B41FA5}">
                      <a16:colId xmlns:a16="http://schemas.microsoft.com/office/drawing/2014/main" val="3081263664"/>
                    </a:ext>
                  </a:extLst>
                </a:gridCol>
                <a:gridCol w="606742">
                  <a:extLst>
                    <a:ext uri="{9D8B030D-6E8A-4147-A177-3AD203B41FA5}">
                      <a16:colId xmlns:a16="http://schemas.microsoft.com/office/drawing/2014/main" val="3397329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567179"/>
                  </a:ext>
                </a:extLst>
              </a:tr>
            </a:tbl>
          </a:graphicData>
        </a:graphic>
      </p:graphicFrame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6A7A15E6-F3FD-5942-BDAB-DA2261548ADB}"/>
              </a:ext>
            </a:extLst>
          </p:cNvPr>
          <p:cNvCxnSpPr>
            <a:cxnSpLocks/>
          </p:cNvCxnSpPr>
          <p:nvPr/>
        </p:nvCxnSpPr>
        <p:spPr>
          <a:xfrm>
            <a:off x="5110163" y="4460172"/>
            <a:ext cx="303371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3" name="Table 142">
            <a:extLst>
              <a:ext uri="{FF2B5EF4-FFF2-40B4-BE49-F238E27FC236}">
                <a16:creationId xmlns:a16="http://schemas.microsoft.com/office/drawing/2014/main" id="{BC8EF510-AE17-DB4D-B115-9A31414860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9490757"/>
              </p:ext>
            </p:extLst>
          </p:nvPr>
        </p:nvGraphicFramePr>
        <p:xfrm>
          <a:off x="5088736" y="5998297"/>
          <a:ext cx="303371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6742">
                  <a:extLst>
                    <a:ext uri="{9D8B030D-6E8A-4147-A177-3AD203B41FA5}">
                      <a16:colId xmlns:a16="http://schemas.microsoft.com/office/drawing/2014/main" val="1588710845"/>
                    </a:ext>
                  </a:extLst>
                </a:gridCol>
                <a:gridCol w="606742">
                  <a:extLst>
                    <a:ext uri="{9D8B030D-6E8A-4147-A177-3AD203B41FA5}">
                      <a16:colId xmlns:a16="http://schemas.microsoft.com/office/drawing/2014/main" val="498595581"/>
                    </a:ext>
                  </a:extLst>
                </a:gridCol>
                <a:gridCol w="606742">
                  <a:extLst>
                    <a:ext uri="{9D8B030D-6E8A-4147-A177-3AD203B41FA5}">
                      <a16:colId xmlns:a16="http://schemas.microsoft.com/office/drawing/2014/main" val="204510129"/>
                    </a:ext>
                  </a:extLst>
                </a:gridCol>
                <a:gridCol w="606742">
                  <a:extLst>
                    <a:ext uri="{9D8B030D-6E8A-4147-A177-3AD203B41FA5}">
                      <a16:colId xmlns:a16="http://schemas.microsoft.com/office/drawing/2014/main" val="3081263664"/>
                    </a:ext>
                  </a:extLst>
                </a:gridCol>
                <a:gridCol w="606742">
                  <a:extLst>
                    <a:ext uri="{9D8B030D-6E8A-4147-A177-3AD203B41FA5}">
                      <a16:colId xmlns:a16="http://schemas.microsoft.com/office/drawing/2014/main" val="3397329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567179"/>
                  </a:ext>
                </a:extLst>
              </a:tr>
            </a:tbl>
          </a:graphicData>
        </a:graphic>
      </p:graphicFrame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6CC71F10-B211-2E41-B6E8-E89AA88D7EE7}"/>
              </a:ext>
            </a:extLst>
          </p:cNvPr>
          <p:cNvCxnSpPr>
            <a:cxnSpLocks/>
          </p:cNvCxnSpPr>
          <p:nvPr/>
        </p:nvCxnSpPr>
        <p:spPr>
          <a:xfrm>
            <a:off x="5110163" y="6191574"/>
            <a:ext cx="303371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81665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</TotalTime>
  <Words>217</Words>
  <Application>Microsoft Macintosh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8</cp:revision>
  <dcterms:created xsi:type="dcterms:W3CDTF">2020-05-16T17:28:46Z</dcterms:created>
  <dcterms:modified xsi:type="dcterms:W3CDTF">2020-05-16T19:08:29Z</dcterms:modified>
</cp:coreProperties>
</file>