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81"/>
    <p:restoredTop sz="95921"/>
  </p:normalViewPr>
  <p:slideViewPr>
    <p:cSldViewPr snapToGrid="0" snapToObjects="1">
      <p:cViewPr varScale="1">
        <p:scale>
          <a:sx n="115" d="100"/>
          <a:sy n="115" d="100"/>
        </p:scale>
        <p:origin x="156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25BD9-4629-624E-85C2-75D8AB011DFA}" type="datetimeFigureOut">
              <a:rPr lang="en-US" smtClean="0"/>
              <a:t>6/29/20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C2D0E-B3A1-3641-B758-54BC0852D9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4840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25BD9-4629-624E-85C2-75D8AB011DFA}" type="datetimeFigureOut">
              <a:rPr lang="en-US" smtClean="0"/>
              <a:t>6/29/20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C2D0E-B3A1-3641-B758-54BC0852D9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7484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25BD9-4629-624E-85C2-75D8AB011DFA}" type="datetimeFigureOut">
              <a:rPr lang="en-US" smtClean="0"/>
              <a:t>6/29/20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C2D0E-B3A1-3641-B758-54BC0852D9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238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25BD9-4629-624E-85C2-75D8AB011DFA}" type="datetimeFigureOut">
              <a:rPr lang="en-US" smtClean="0"/>
              <a:t>6/29/20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C2D0E-B3A1-3641-B758-54BC0852D9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764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25BD9-4629-624E-85C2-75D8AB011DFA}" type="datetimeFigureOut">
              <a:rPr lang="en-US" smtClean="0"/>
              <a:t>6/29/20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C2D0E-B3A1-3641-B758-54BC0852D9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4389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25BD9-4629-624E-85C2-75D8AB011DFA}" type="datetimeFigureOut">
              <a:rPr lang="en-US" smtClean="0"/>
              <a:t>6/29/20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C2D0E-B3A1-3641-B758-54BC0852D9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384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25BD9-4629-624E-85C2-75D8AB011DFA}" type="datetimeFigureOut">
              <a:rPr lang="en-US" smtClean="0"/>
              <a:t>6/29/20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C2D0E-B3A1-3641-B758-54BC0852D9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2079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25BD9-4629-624E-85C2-75D8AB011DFA}" type="datetimeFigureOut">
              <a:rPr lang="en-US" smtClean="0"/>
              <a:t>6/29/20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C2D0E-B3A1-3641-B758-54BC0852D9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4987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25BD9-4629-624E-85C2-75D8AB011DFA}" type="datetimeFigureOut">
              <a:rPr lang="en-US" smtClean="0"/>
              <a:t>6/29/20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C2D0E-B3A1-3641-B758-54BC0852D9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930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25BD9-4629-624E-85C2-75D8AB011DFA}" type="datetimeFigureOut">
              <a:rPr lang="en-US" smtClean="0"/>
              <a:t>6/29/20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C2D0E-B3A1-3641-B758-54BC0852D9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1018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25BD9-4629-624E-85C2-75D8AB011DFA}" type="datetimeFigureOut">
              <a:rPr lang="en-US" smtClean="0"/>
              <a:t>6/29/20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C2D0E-B3A1-3641-B758-54BC0852D9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1682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425BD9-4629-624E-85C2-75D8AB011DFA}" type="datetimeFigureOut">
              <a:rPr lang="en-US" smtClean="0"/>
              <a:t>6/29/20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EC2D0E-B3A1-3641-B758-54BC0852D9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592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tiff"/><Relationship Id="rId7" Type="http://schemas.openxmlformats.org/officeDocument/2006/relationships/image" Target="../media/image6.tiff"/><Relationship Id="rId12" Type="http://schemas.openxmlformats.org/officeDocument/2006/relationships/image" Target="../media/image11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tiff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E7D45764-6FB2-C44C-B833-879D5F0F66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0044629"/>
              </p:ext>
            </p:extLst>
          </p:nvPr>
        </p:nvGraphicFramePr>
        <p:xfrm>
          <a:off x="4572000" y="119943"/>
          <a:ext cx="4459112" cy="210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5956">
                  <a:extLst>
                    <a:ext uri="{9D8B030D-6E8A-4147-A177-3AD203B41FA5}">
                      <a16:colId xmlns:a16="http://schemas.microsoft.com/office/drawing/2014/main" val="4267250264"/>
                    </a:ext>
                  </a:extLst>
                </a:gridCol>
                <a:gridCol w="3093156">
                  <a:extLst>
                    <a:ext uri="{9D8B030D-6E8A-4147-A177-3AD203B41FA5}">
                      <a16:colId xmlns:a16="http://schemas.microsoft.com/office/drawing/2014/main" val="2968191876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The tallest tree in the world is a 115.7m tall Redwood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4295429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The average length of an unsharpened pencil is 19cm. Estimate how many you would need to place, end to end to be as tall as the tree?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0106115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2A6B91AE-D905-E54D-B5FA-5484A02A2D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4339437"/>
              </p:ext>
            </p:extLst>
          </p:nvPr>
        </p:nvGraphicFramePr>
        <p:xfrm>
          <a:off x="112888" y="119943"/>
          <a:ext cx="4583290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7556">
                  <a:extLst>
                    <a:ext uri="{9D8B030D-6E8A-4147-A177-3AD203B41FA5}">
                      <a16:colId xmlns:a16="http://schemas.microsoft.com/office/drawing/2014/main" val="4267250264"/>
                    </a:ext>
                  </a:extLst>
                </a:gridCol>
                <a:gridCol w="3115734">
                  <a:extLst>
                    <a:ext uri="{9D8B030D-6E8A-4147-A177-3AD203B41FA5}">
                      <a16:colId xmlns:a16="http://schemas.microsoft.com/office/drawing/2014/main" val="2968191876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The heaviest animal in the world (Blue Whale) can weigh up to 199680kg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4295429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The average apple weighs 80g. How many apples would you need to have a total weight equal to the weight of the whale?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0106115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97374793-5463-424F-857A-7815A31E47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679" y="1081331"/>
            <a:ext cx="1303162" cy="130316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EA61D20-2F39-544C-8389-3F7C0A21E0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475" y="260561"/>
            <a:ext cx="1435683" cy="65602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54D16D0-AFCF-7842-AE61-6ADD398CFE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4182" y="150954"/>
            <a:ext cx="1196821" cy="1073591"/>
          </a:xfrm>
          <a:prstGeom prst="rect">
            <a:avLst/>
          </a:prstGeom>
        </p:spPr>
      </p:pic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472927AF-90BD-DB4E-B267-CDDA74F412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0712052"/>
              </p:ext>
            </p:extLst>
          </p:nvPr>
        </p:nvGraphicFramePr>
        <p:xfrm>
          <a:off x="112888" y="2518133"/>
          <a:ext cx="4594579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7556">
                  <a:extLst>
                    <a:ext uri="{9D8B030D-6E8A-4147-A177-3AD203B41FA5}">
                      <a16:colId xmlns:a16="http://schemas.microsoft.com/office/drawing/2014/main" val="4267250264"/>
                    </a:ext>
                  </a:extLst>
                </a:gridCol>
                <a:gridCol w="3127023">
                  <a:extLst>
                    <a:ext uri="{9D8B030D-6E8A-4147-A177-3AD203B41FA5}">
                      <a16:colId xmlns:a16="http://schemas.microsoft.com/office/drawing/2014/main" val="2968191876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The fastest man to run 100m is Usain Bolt taking 9.58 seconds.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4295429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The averages butterfly flaps its wings 20 times a second. Estimate how many times it flap it’s wings in 9.58s?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0106115"/>
                  </a:ext>
                </a:extLst>
              </a:tr>
            </a:tbl>
          </a:graphicData>
        </a:graphic>
      </p:graphicFrame>
      <p:pic>
        <p:nvPicPr>
          <p:cNvPr id="12" name="Picture 11">
            <a:extLst>
              <a:ext uri="{FF2B5EF4-FFF2-40B4-BE49-F238E27FC236}">
                <a16:creationId xmlns:a16="http://schemas.microsoft.com/office/drawing/2014/main" id="{8BB7750C-E2E4-FA49-9138-1D43ADCB92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0227" y="3435153"/>
            <a:ext cx="1198614" cy="86357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EEAF735-ACFD-3249-B274-4F90EC5CB16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39059"/>
          <a:stretch/>
        </p:blipFill>
        <p:spPr>
          <a:xfrm>
            <a:off x="345014" y="2587724"/>
            <a:ext cx="1032812" cy="863578"/>
          </a:xfrm>
          <a:prstGeom prst="rect">
            <a:avLst/>
          </a:prstGeom>
        </p:spPr>
      </p:pic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2E4A943B-42CA-1A40-8114-660B9FB5CE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4564037"/>
              </p:ext>
            </p:extLst>
          </p:nvPr>
        </p:nvGraphicFramePr>
        <p:xfrm>
          <a:off x="4696178" y="2239640"/>
          <a:ext cx="4332939" cy="210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9783">
                  <a:extLst>
                    <a:ext uri="{9D8B030D-6E8A-4147-A177-3AD203B41FA5}">
                      <a16:colId xmlns:a16="http://schemas.microsoft.com/office/drawing/2014/main" val="4267250264"/>
                    </a:ext>
                  </a:extLst>
                </a:gridCol>
                <a:gridCol w="3093156">
                  <a:extLst>
                    <a:ext uri="{9D8B030D-6E8A-4147-A177-3AD203B41FA5}">
                      <a16:colId xmlns:a16="http://schemas.microsoft.com/office/drawing/2014/main" val="2968191876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The oldest person to ever live, Jeanne Calment died at 122 years 164 days old.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4295429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The average life expectancy of a cat is 15 years. Approximately what fraction of Jeanne’s life is equal to a cats?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0106115"/>
                  </a:ext>
                </a:extLst>
              </a:tr>
            </a:tbl>
          </a:graphicData>
        </a:graphic>
      </p:graphicFrame>
      <p:pic>
        <p:nvPicPr>
          <p:cNvPr id="15" name="Picture 14">
            <a:extLst>
              <a:ext uri="{FF2B5EF4-FFF2-40B4-BE49-F238E27FC236}">
                <a16:creationId xmlns:a16="http://schemas.microsoft.com/office/drawing/2014/main" id="{EAE79CAC-8FE3-F14B-9099-A468674AA6D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10821" y="3255322"/>
            <a:ext cx="776050" cy="99553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C52B509-99F2-6840-BC3D-D95003EF28A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34500" y="2320096"/>
            <a:ext cx="797149" cy="86357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124F630-A92D-1E49-8F30-60AD413BC32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58839" y="1308663"/>
            <a:ext cx="1148470" cy="86357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8" name="Table 17">
                <a:extLst>
                  <a:ext uri="{FF2B5EF4-FFF2-40B4-BE49-F238E27FC236}">
                    <a16:creationId xmlns:a16="http://schemas.microsoft.com/office/drawing/2014/main" id="{F4542509-1862-4E4F-8632-1060BAD83A0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1600415"/>
                  </p:ext>
                </p:extLst>
              </p:nvPr>
            </p:nvGraphicFramePr>
            <p:xfrm>
              <a:off x="4694723" y="4368170"/>
              <a:ext cx="4334454" cy="23774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241298">
                      <a:extLst>
                        <a:ext uri="{9D8B030D-6E8A-4147-A177-3AD203B41FA5}">
                          <a16:colId xmlns:a16="http://schemas.microsoft.com/office/drawing/2014/main" val="4267250264"/>
                        </a:ext>
                      </a:extLst>
                    </a:gridCol>
                    <a:gridCol w="3093156">
                      <a:extLst>
                        <a:ext uri="{9D8B030D-6E8A-4147-A177-3AD203B41FA5}">
                          <a16:colId xmlns:a16="http://schemas.microsoft.com/office/drawing/2014/main" val="2968191876"/>
                        </a:ext>
                      </a:extLst>
                    </a:gridCol>
                  </a:tblGrid>
                  <a:tr h="370840">
                    <a:tc rowSpan="2">
                      <a:txBody>
                        <a:bodyPr/>
                        <a:lstStyle/>
                        <a:p>
                          <a:endParaRPr lang="en-US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>
                              <a:solidFill>
                                <a:sysClr val="windowText" lastClr="000000"/>
                              </a:solidFill>
                            </a:rPr>
                            <a:t>The lake that holds the largest volume</a:t>
                          </a:r>
                          <a:r>
                            <a:rPr lang="en-US" baseline="0" dirty="0">
                              <a:solidFill>
                                <a:sysClr val="windowText" lastClr="000000"/>
                              </a:solidFill>
                            </a:rPr>
                            <a:t> In the world is Lake Baikal in Russia,</a:t>
                          </a:r>
                          <a:r>
                            <a:rPr lang="en-US" dirty="0">
                              <a:solidFill>
                                <a:sysClr val="windowText" lastClr="000000"/>
                              </a:solidFill>
                            </a:rPr>
                            <a:t> holding 2.3 </a:t>
                          </a:r>
                          <a14:m>
                            <m:oMath xmlns:m="http://schemas.openxmlformats.org/officeDocument/2006/math">
                              <m:r>
                                <a:rPr lang="en-US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</m:oMath>
                          </a14:m>
                          <a:r>
                            <a:rPr lang="en-US" dirty="0">
                              <a:solidFill>
                                <a:sysClr val="windowText" lastClr="000000"/>
                              </a:solidFill>
                            </a:rPr>
                            <a:t> 10</a:t>
                          </a:r>
                          <a:r>
                            <a:rPr lang="en-US" baseline="30000" dirty="0">
                              <a:solidFill>
                                <a:sysClr val="windowText" lastClr="000000"/>
                              </a:solidFill>
                            </a:rPr>
                            <a:t>16</a:t>
                          </a:r>
                          <a:r>
                            <a:rPr lang="en-US" baseline="0" dirty="0">
                              <a:solidFill>
                                <a:sysClr val="windowText" lastClr="000000"/>
                              </a:solidFill>
                            </a:rPr>
                            <a:t> </a:t>
                          </a:r>
                          <a:r>
                            <a:rPr lang="en-US" baseline="0" dirty="0" err="1">
                              <a:solidFill>
                                <a:sysClr val="windowText" lastClr="000000"/>
                              </a:solidFill>
                            </a:rPr>
                            <a:t>litres</a:t>
                          </a:r>
                          <a:r>
                            <a:rPr lang="en-US" baseline="0" dirty="0">
                              <a:solidFill>
                                <a:sysClr val="windowText" lastClr="000000"/>
                              </a:solidFill>
                            </a:rPr>
                            <a:t> of water</a:t>
                          </a:r>
                          <a:endParaRPr lang="en-US" baseline="3000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54295429"/>
                      </a:ext>
                    </a:extLst>
                  </a:tr>
                  <a:tr h="267023">
                    <a:tc vMerge="1">
                      <a:txBody>
                        <a:bodyPr/>
                        <a:lstStyle/>
                        <a:p>
                          <a:endParaRPr lang="en-US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>
                              <a:solidFill>
                                <a:sysClr val="windowText" lastClr="000000"/>
                              </a:solidFill>
                            </a:rPr>
                            <a:t>An Olympic sized swimming pool holds around 2,500,000L of water. How many pools does it take to fill Lake Baikal?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10106115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18" name="Table 17">
                <a:extLst>
                  <a:ext uri="{FF2B5EF4-FFF2-40B4-BE49-F238E27FC236}">
                    <a16:creationId xmlns:a16="http://schemas.microsoft.com/office/drawing/2014/main" id="{F4542509-1862-4E4F-8632-1060BAD83A0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1600415"/>
                  </p:ext>
                </p:extLst>
              </p:nvPr>
            </p:nvGraphicFramePr>
            <p:xfrm>
              <a:off x="4694723" y="4368170"/>
              <a:ext cx="4334454" cy="23774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241298">
                      <a:extLst>
                        <a:ext uri="{9D8B030D-6E8A-4147-A177-3AD203B41FA5}">
                          <a16:colId xmlns:a16="http://schemas.microsoft.com/office/drawing/2014/main" val="4267250264"/>
                        </a:ext>
                      </a:extLst>
                    </a:gridCol>
                    <a:gridCol w="3093156">
                      <a:extLst>
                        <a:ext uri="{9D8B030D-6E8A-4147-A177-3AD203B41FA5}">
                          <a16:colId xmlns:a16="http://schemas.microsoft.com/office/drawing/2014/main" val="2968191876"/>
                        </a:ext>
                      </a:extLst>
                    </a:gridCol>
                  </a:tblGrid>
                  <a:tr h="1188720">
                    <a:tc rowSpan="2">
                      <a:txBody>
                        <a:bodyPr/>
                        <a:lstStyle/>
                        <a:p>
                          <a:endParaRPr lang="en-US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l="-40164" t="-2105" r="-410" b="-10631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54295429"/>
                      </a:ext>
                    </a:extLst>
                  </a:tr>
                  <a:tr h="1188720">
                    <a:tc vMerge="1">
                      <a:txBody>
                        <a:bodyPr/>
                        <a:lstStyle/>
                        <a:p>
                          <a:endParaRPr lang="en-US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>
                              <a:solidFill>
                                <a:sysClr val="windowText" lastClr="000000"/>
                              </a:solidFill>
                            </a:rPr>
                            <a:t>An Olympic sized swimming pool holds around 2,500,000L of water. How many pools does it take to fill Lake Baikal?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10106115"/>
                      </a:ext>
                    </a:extLst>
                  </a:tr>
                </a:tbl>
              </a:graphicData>
            </a:graphic>
          </p:graphicFrame>
        </mc:Fallback>
      </mc:AlternateContent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F005E918-3741-FB46-97C1-6FDDAE15E7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8799664"/>
              </p:ext>
            </p:extLst>
          </p:nvPr>
        </p:nvGraphicFramePr>
        <p:xfrm>
          <a:off x="112887" y="4368170"/>
          <a:ext cx="4581295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7768">
                  <a:extLst>
                    <a:ext uri="{9D8B030D-6E8A-4147-A177-3AD203B41FA5}">
                      <a16:colId xmlns:a16="http://schemas.microsoft.com/office/drawing/2014/main" val="4267250264"/>
                    </a:ext>
                  </a:extLst>
                </a:gridCol>
                <a:gridCol w="3073527">
                  <a:extLst>
                    <a:ext uri="{9D8B030D-6E8A-4147-A177-3AD203B41FA5}">
                      <a16:colId xmlns:a16="http://schemas.microsoft.com/office/drawing/2014/main" val="2968191876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The largest capacity stadium in the world is in </a:t>
                      </a:r>
                      <a:r>
                        <a:rPr lang="en-GB" sz="18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North Korea and holds 114,000 people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4295429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The country with the smallest population is the Vatican City with 825 people. How many times does this population fit into the stadium?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0106115"/>
                  </a:ext>
                </a:extLst>
              </a:tr>
            </a:tbl>
          </a:graphicData>
        </a:graphic>
      </p:graphicFrame>
      <p:pic>
        <p:nvPicPr>
          <p:cNvPr id="21" name="Picture 20">
            <a:extLst>
              <a:ext uri="{FF2B5EF4-FFF2-40B4-BE49-F238E27FC236}">
                <a16:creationId xmlns:a16="http://schemas.microsoft.com/office/drawing/2014/main" id="{99BC50B6-218E-3B4E-AC5D-0BAB80194E9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8257" y="5706415"/>
            <a:ext cx="1303162" cy="94479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75CD912C-C0FF-E949-99FC-5647C7452BA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13552" y="4591264"/>
            <a:ext cx="1296106" cy="91604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9F2395E-9430-6C47-B334-869B3B228AB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758839" y="4408546"/>
            <a:ext cx="1132164" cy="1132164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4B3DBAC8-8079-E74E-8E69-77015DF734E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707467" y="6010507"/>
            <a:ext cx="1087700" cy="64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5637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115</TotalTime>
  <Words>241</Words>
  <Application>Microsoft Macintosh PowerPoint</Application>
  <PresentationFormat>On-screen Show (4:3)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Cambria Math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9</cp:revision>
  <dcterms:created xsi:type="dcterms:W3CDTF">2020-06-29T22:45:10Z</dcterms:created>
  <dcterms:modified xsi:type="dcterms:W3CDTF">2020-06-30T00:40:30Z</dcterms:modified>
</cp:coreProperties>
</file>