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11"/>
    <p:restoredTop sz="94662"/>
  </p:normalViewPr>
  <p:slideViewPr>
    <p:cSldViewPr snapToGrid="0" snapToObjects="1">
      <p:cViewPr varScale="1">
        <p:scale>
          <a:sx n="109" d="100"/>
          <a:sy n="109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7B3D5-EA09-6D4A-ADB4-B45B9F74EC0F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565E9-519C-9C42-803F-7BFDE56E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2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565E9-519C-9C42-803F-7BFDE56E81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01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03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59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366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651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76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300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847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327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156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47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3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6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2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6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0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8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7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8371-83F8-D74F-91AC-FC3912DE7621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1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080121"/>
                  </p:ext>
                </p:extLst>
              </p:nvPr>
            </p:nvGraphicFramePr>
            <p:xfrm>
              <a:off x="433754" y="1443891"/>
              <a:ext cx="8288214" cy="48152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Which PRIME number is NOT the TOTAL of 2 SQUARE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Which number has only 4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Estimate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𝟖𝟐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Which is biggest?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351 is a multiple of 3. Which number isn’t a multiple of 3?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702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709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What is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𝟐𝟏</m:t>
                                  </m:r>
                                </m:e>
                                <m:sup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080121"/>
                  </p:ext>
                </p:extLst>
              </p:nvPr>
            </p:nvGraphicFramePr>
            <p:xfrm>
              <a:off x="433754" y="1443891"/>
              <a:ext cx="8288214" cy="48152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Which PRIME number is NOT the TOTAL of 2 SQUARE numbers?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Which number has only 4 FACTORS?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307547" r="-82913" b="-311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7079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385714" r="-82913" b="-194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784" t="-385714" r="-300000" b="-194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784" t="-385714" r="-200000" b="-194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3784" t="-385714" r="-100000" b="-194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3784" t="-385714" b="-194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351 is a multiple of 3. Which number isn’t a multiple of 3?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348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702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709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618868" r="-8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507835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2808671"/>
                  </p:ext>
                </p:extLst>
              </p:nvPr>
            </p:nvGraphicFramePr>
            <p:xfrm>
              <a:off x="433754" y="1443891"/>
              <a:ext cx="8288214" cy="4734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Evaluate the following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𝟔𝟒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𝟑𝟔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p>
                                      <m:sSupPr>
                                        <m:ctrlPr>
                                          <a:rPr lang="en-GB" sz="2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𝟏𝟏</m:t>
                                        </m:r>
                                        <m:r>
                                          <a:rPr lang="en-GB" sz="2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2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𝟓</m:t>
                                        </m:r>
                                      </m:e>
                                      <m:sup>
                                        <m:r>
                                          <a:rPr lang="en-GB" sz="2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e>
                                </m:rad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𝟏𝟓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𝟕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𝟕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2808671"/>
                  </p:ext>
                </p:extLst>
              </p:nvPr>
            </p:nvGraphicFramePr>
            <p:xfrm>
              <a:off x="433754" y="1443891"/>
              <a:ext cx="8288214" cy="47341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36830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37846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67631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Evaluate the following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100000" r="-82913" b="-49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203774" r="-82913" b="-4037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298148" r="-82913" b="-2962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405660" r="-82913" b="-20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496296" r="-82913" b="-98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  <a:tr h="6763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" t="-607547" r="-8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14.5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9142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124169-6FFB-0242-8B9C-0AB52A04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00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0102451"/>
                  </p:ext>
                </p:extLst>
              </p:nvPr>
            </p:nvGraphicFramePr>
            <p:xfrm>
              <a:off x="293077" y="1212919"/>
              <a:ext cx="8534400" cy="52295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70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100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130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90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30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42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50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80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90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40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28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Cambria Math" panose="02040503050406030204" pitchFamily="18" charset="0"/>
                              <a:cs typeface="+mn-cs"/>
                            </a:rPr>
                            <a:t>95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85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20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ea typeface="Cambria Math" panose="02040503050406030204" pitchFamily="18" charset="0"/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0102451"/>
                  </p:ext>
                </p:extLst>
              </p:nvPr>
            </p:nvGraphicFramePr>
            <p:xfrm>
              <a:off x="293077" y="1212919"/>
              <a:ext cx="8534400" cy="52295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491667" r="-70119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491667" r="-60119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491667" r="-50119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491667" r="-395294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491667" r="-30000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491667" r="-20000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491667" r="-100000" b="-586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491667" b="-58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1050000" r="-70119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1050000" r="-60119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1050000" r="-50119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1050000" r="-395294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1050000" r="-30000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1050000" r="-20000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1050000" r="-10000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1050000" b="-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250DE0E3-58D5-EE4F-902E-0F806BF60703}"/>
              </a:ext>
            </a:extLst>
          </p:cNvPr>
          <p:cNvSpPr/>
          <p:nvPr/>
        </p:nvSpPr>
        <p:spPr>
          <a:xfrm>
            <a:off x="1698952" y="1776046"/>
            <a:ext cx="2684584" cy="1664677"/>
          </a:xfrm>
          <a:custGeom>
            <a:avLst/>
            <a:gdLst>
              <a:gd name="connsiteX0" fmla="*/ 1301261 w 2684584"/>
              <a:gd name="connsiteY0" fmla="*/ 0 h 1664677"/>
              <a:gd name="connsiteX1" fmla="*/ 2684584 w 2684584"/>
              <a:gd name="connsiteY1" fmla="*/ 1078523 h 1664677"/>
              <a:gd name="connsiteX2" fmla="*/ 0 w 2684584"/>
              <a:gd name="connsiteY2" fmla="*/ 1664677 h 1664677"/>
              <a:gd name="connsiteX3" fmla="*/ 1301261 w 2684584"/>
              <a:gd name="connsiteY3" fmla="*/ 0 h 1664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584" h="1664677">
                <a:moveTo>
                  <a:pt x="1301261" y="0"/>
                </a:moveTo>
                <a:lnTo>
                  <a:pt x="2684584" y="1078523"/>
                </a:lnTo>
                <a:lnTo>
                  <a:pt x="0" y="1664677"/>
                </a:lnTo>
                <a:lnTo>
                  <a:pt x="130126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E104F757-CEB0-F34B-A49C-3AD0560C3C43}"/>
              </a:ext>
            </a:extLst>
          </p:cNvPr>
          <p:cNvSpPr/>
          <p:nvPr/>
        </p:nvSpPr>
        <p:spPr>
          <a:xfrm>
            <a:off x="1523106" y="2989805"/>
            <a:ext cx="914400" cy="914400"/>
          </a:xfrm>
          <a:prstGeom prst="arc">
            <a:avLst>
              <a:gd name="adj1" fmla="val 16724766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FCEB989-5821-4848-9CEF-14341DCB2C9C}"/>
              </a:ext>
            </a:extLst>
          </p:cNvPr>
          <p:cNvSpPr/>
          <p:nvPr/>
        </p:nvSpPr>
        <p:spPr>
          <a:xfrm>
            <a:off x="5416954" y="4267200"/>
            <a:ext cx="2684584" cy="1664677"/>
          </a:xfrm>
          <a:custGeom>
            <a:avLst/>
            <a:gdLst>
              <a:gd name="connsiteX0" fmla="*/ 1301261 w 2684584"/>
              <a:gd name="connsiteY0" fmla="*/ 0 h 1664677"/>
              <a:gd name="connsiteX1" fmla="*/ 2684584 w 2684584"/>
              <a:gd name="connsiteY1" fmla="*/ 1078523 h 1664677"/>
              <a:gd name="connsiteX2" fmla="*/ 0 w 2684584"/>
              <a:gd name="connsiteY2" fmla="*/ 1664677 h 1664677"/>
              <a:gd name="connsiteX3" fmla="*/ 1301261 w 2684584"/>
              <a:gd name="connsiteY3" fmla="*/ 0 h 1664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584" h="1664677">
                <a:moveTo>
                  <a:pt x="1301261" y="0"/>
                </a:moveTo>
                <a:lnTo>
                  <a:pt x="2684584" y="1078523"/>
                </a:lnTo>
                <a:lnTo>
                  <a:pt x="0" y="1664677"/>
                </a:lnTo>
                <a:lnTo>
                  <a:pt x="130126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7C1186C-D5C1-AD4E-BA3C-AAF7D040C8AE}"/>
              </a:ext>
            </a:extLst>
          </p:cNvPr>
          <p:cNvSpPr/>
          <p:nvPr/>
        </p:nvSpPr>
        <p:spPr>
          <a:xfrm rot="8157303">
            <a:off x="6249231" y="3688627"/>
            <a:ext cx="914400" cy="914400"/>
          </a:xfrm>
          <a:prstGeom prst="arc">
            <a:avLst>
              <a:gd name="adj1" fmla="val 16200000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46E8FCF3-46C1-1C4C-BF75-431115051846}"/>
              </a:ext>
            </a:extLst>
          </p:cNvPr>
          <p:cNvSpPr/>
          <p:nvPr/>
        </p:nvSpPr>
        <p:spPr>
          <a:xfrm rot="7933264">
            <a:off x="5924756" y="1465027"/>
            <a:ext cx="914400" cy="914400"/>
          </a:xfrm>
          <a:prstGeom prst="arc">
            <a:avLst>
              <a:gd name="adj1" fmla="val 16200000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9B262F7-532C-2B44-9490-3FCF0BA6DC86}"/>
              </a:ext>
            </a:extLst>
          </p:cNvPr>
          <p:cNvSpPr/>
          <p:nvPr/>
        </p:nvSpPr>
        <p:spPr>
          <a:xfrm rot="8010543">
            <a:off x="2527057" y="1163386"/>
            <a:ext cx="914400" cy="914400"/>
          </a:xfrm>
          <a:prstGeom prst="arc">
            <a:avLst>
              <a:gd name="adj1" fmla="val 16724766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F9FAD744-8F7B-CC4F-A66D-0B5DDD21A19D}"/>
              </a:ext>
            </a:extLst>
          </p:cNvPr>
          <p:cNvSpPr/>
          <p:nvPr/>
        </p:nvSpPr>
        <p:spPr>
          <a:xfrm rot="13561647">
            <a:off x="7584609" y="2390648"/>
            <a:ext cx="914400" cy="914400"/>
          </a:xfrm>
          <a:prstGeom prst="arc">
            <a:avLst>
              <a:gd name="adj1" fmla="val 17971552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1308F4-F80F-4540-9AD3-3E9CA354FA24}"/>
                  </a:ext>
                </a:extLst>
              </p:cNvPr>
              <p:cNvSpPr txBox="1"/>
              <p:nvPr/>
            </p:nvSpPr>
            <p:spPr>
              <a:xfrm>
                <a:off x="2198478" y="2819144"/>
                <a:ext cx="580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1308F4-F80F-4540-9AD3-3E9CA354F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478" y="2819144"/>
                <a:ext cx="58060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BC35E6-5341-5848-B0AD-281CA153DD20}"/>
              </a:ext>
            </a:extLst>
          </p:cNvPr>
          <p:cNvCxnSpPr/>
          <p:nvPr/>
        </p:nvCxnSpPr>
        <p:spPr>
          <a:xfrm>
            <a:off x="6072554" y="4829906"/>
            <a:ext cx="281354" cy="1172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A3934E-BA38-7746-8B76-736FE1CDBA45}"/>
              </a:ext>
            </a:extLst>
          </p:cNvPr>
          <p:cNvCxnSpPr>
            <a:cxnSpLocks/>
          </p:cNvCxnSpPr>
          <p:nvPr/>
        </p:nvCxnSpPr>
        <p:spPr>
          <a:xfrm flipV="1">
            <a:off x="6975231" y="5474677"/>
            <a:ext cx="0" cy="2813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6AC907-CF03-C947-9A4B-1104521DFCCD}"/>
                  </a:ext>
                </a:extLst>
              </p:cNvPr>
              <p:cNvSpPr/>
              <p:nvPr/>
            </p:nvSpPr>
            <p:spPr>
              <a:xfrm>
                <a:off x="2857251" y="2058191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6AC907-CF03-C947-9A4B-1104521DFC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51" y="2058191"/>
                <a:ext cx="3679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B4447E9-A808-784E-9AB7-2126BDEA29F3}"/>
                  </a:ext>
                </a:extLst>
              </p:cNvPr>
              <p:cNvSpPr/>
              <p:nvPr/>
            </p:nvSpPr>
            <p:spPr>
              <a:xfrm>
                <a:off x="7277067" y="2578921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B4447E9-A808-784E-9AB7-2126BDEA29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067" y="2578921"/>
                <a:ext cx="3679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E69BF9-56C6-C145-A60C-EE468DFA872C}"/>
                  </a:ext>
                </a:extLst>
              </p:cNvPr>
              <p:cNvSpPr txBox="1"/>
              <p:nvPr/>
            </p:nvSpPr>
            <p:spPr>
              <a:xfrm>
                <a:off x="6223071" y="2375560"/>
                <a:ext cx="7088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E69BF9-56C6-C145-A60C-EE468DFA8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71" y="2375560"/>
                <a:ext cx="70884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>
            <a:extLst>
              <a:ext uri="{FF2B5EF4-FFF2-40B4-BE49-F238E27FC236}">
                <a16:creationId xmlns:a16="http://schemas.microsoft.com/office/drawing/2014/main" id="{C5FC450B-FE29-F045-873F-E7CE26E7B72F}"/>
              </a:ext>
            </a:extLst>
          </p:cNvPr>
          <p:cNvSpPr/>
          <p:nvPr/>
        </p:nvSpPr>
        <p:spPr>
          <a:xfrm>
            <a:off x="4943962" y="2157891"/>
            <a:ext cx="3458308" cy="937846"/>
          </a:xfrm>
          <a:custGeom>
            <a:avLst/>
            <a:gdLst>
              <a:gd name="connsiteX0" fmla="*/ 3458308 w 3458308"/>
              <a:gd name="connsiteY0" fmla="*/ 762000 h 937846"/>
              <a:gd name="connsiteX1" fmla="*/ 1535723 w 3458308"/>
              <a:gd name="connsiteY1" fmla="*/ 0 h 937846"/>
              <a:gd name="connsiteX2" fmla="*/ 0 w 3458308"/>
              <a:gd name="connsiteY2" fmla="*/ 937846 h 937846"/>
              <a:gd name="connsiteX3" fmla="*/ 3458308 w 3458308"/>
              <a:gd name="connsiteY3" fmla="*/ 762000 h 93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8308" h="937846">
                <a:moveTo>
                  <a:pt x="3458308" y="762000"/>
                </a:moveTo>
                <a:lnTo>
                  <a:pt x="1535723" y="0"/>
                </a:lnTo>
                <a:lnTo>
                  <a:pt x="0" y="937846"/>
                </a:lnTo>
                <a:lnTo>
                  <a:pt x="3458308" y="7620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44B71667-C5AE-604E-B39F-346CB7DA3EB2}"/>
              </a:ext>
            </a:extLst>
          </p:cNvPr>
          <p:cNvSpPr/>
          <p:nvPr/>
        </p:nvSpPr>
        <p:spPr>
          <a:xfrm>
            <a:off x="1348154" y="4788975"/>
            <a:ext cx="2425786" cy="1060837"/>
          </a:xfrm>
          <a:prstGeom prst="rt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6D7958-3385-0B4B-ACE9-A859B9373005}"/>
              </a:ext>
            </a:extLst>
          </p:cNvPr>
          <p:cNvSpPr/>
          <p:nvPr/>
        </p:nvSpPr>
        <p:spPr>
          <a:xfrm>
            <a:off x="1348154" y="5627076"/>
            <a:ext cx="240728" cy="2181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1D82C47-AB5D-C749-89DD-8DD166B5DD16}"/>
                  </a:ext>
                </a:extLst>
              </p:cNvPr>
              <p:cNvSpPr/>
              <p:nvPr/>
            </p:nvSpPr>
            <p:spPr>
              <a:xfrm>
                <a:off x="6565772" y="4577805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1D82C47-AB5D-C749-89DD-8DD166B5DD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772" y="4577805"/>
                <a:ext cx="3679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383E973-9133-7F44-BA3B-9ABCCD36365B}"/>
                  </a:ext>
                </a:extLst>
              </p:cNvPr>
              <p:cNvSpPr/>
              <p:nvPr/>
            </p:nvSpPr>
            <p:spPr>
              <a:xfrm>
                <a:off x="2643959" y="5442410"/>
                <a:ext cx="367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383E973-9133-7F44-BA3B-9ABCCD3636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959" y="5442410"/>
                <a:ext cx="3679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>
            <a:extLst>
              <a:ext uri="{FF2B5EF4-FFF2-40B4-BE49-F238E27FC236}">
                <a16:creationId xmlns:a16="http://schemas.microsoft.com/office/drawing/2014/main" id="{69B663BE-A718-5142-9765-389111B6CF7F}"/>
              </a:ext>
            </a:extLst>
          </p:cNvPr>
          <p:cNvSpPr/>
          <p:nvPr/>
        </p:nvSpPr>
        <p:spPr>
          <a:xfrm rot="13561647">
            <a:off x="2960813" y="5277087"/>
            <a:ext cx="914400" cy="914400"/>
          </a:xfrm>
          <a:prstGeom prst="arc">
            <a:avLst>
              <a:gd name="adj1" fmla="val 17971552"/>
              <a:gd name="adj2" fmla="val 2049390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C7147E7-D08D-0745-A5F5-B3EA4D7D2293}"/>
                  </a:ext>
                </a:extLst>
              </p:cNvPr>
              <p:cNvSpPr txBox="1"/>
              <p:nvPr/>
            </p:nvSpPr>
            <p:spPr>
              <a:xfrm>
                <a:off x="311245" y="1207581"/>
                <a:ext cx="42592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Which of the 4 angles could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GB" dirty="0"/>
                  <a:t> be, so the triangle is impossible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C7147E7-D08D-0745-A5F5-B3EA4D7D2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5" y="1207581"/>
                <a:ext cx="4259293" cy="646331"/>
              </a:xfrm>
              <a:prstGeom prst="rect">
                <a:avLst/>
              </a:prstGeom>
              <a:blipFill>
                <a:blip r:embed="rId8"/>
                <a:stretch>
                  <a:fillRect l="-1190" t="-1923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F6FF9-11DC-1841-9BC1-50B923683141}"/>
                  </a:ext>
                </a:extLst>
              </p:cNvPr>
              <p:cNvSpPr txBox="1"/>
              <p:nvPr/>
            </p:nvSpPr>
            <p:spPr>
              <a:xfrm>
                <a:off x="4573463" y="1219695"/>
                <a:ext cx="32960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Which of the 4 angles could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GB" dirty="0"/>
                  <a:t> be, so the triangle is impossible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F6FF9-11DC-1841-9BC1-50B923683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463" y="1219695"/>
                <a:ext cx="3296095" cy="646331"/>
              </a:xfrm>
              <a:prstGeom prst="rect">
                <a:avLst/>
              </a:prstGeom>
              <a:blipFill>
                <a:blip r:embed="rId9"/>
                <a:stretch>
                  <a:fillRect l="-1538" t="-3922" r="-385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0181F83-2770-504E-89D0-1D44635C76D7}"/>
                  </a:ext>
                </a:extLst>
              </p:cNvPr>
              <p:cNvSpPr txBox="1"/>
              <p:nvPr/>
            </p:nvSpPr>
            <p:spPr>
              <a:xfrm>
                <a:off x="311245" y="3903645"/>
                <a:ext cx="32960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Which of the 4 angles could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GB" dirty="0"/>
                  <a:t> be, so the triangle is impossible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0181F83-2770-504E-89D0-1D44635C7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5" y="3903645"/>
                <a:ext cx="3296095" cy="646331"/>
              </a:xfrm>
              <a:prstGeom prst="rect">
                <a:avLst/>
              </a:prstGeom>
              <a:blipFill>
                <a:blip r:embed="rId10"/>
                <a:stretch>
                  <a:fillRect l="-1538" t="-1923" r="-385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E39590B-F9AA-034B-AEE1-A1F2FF893232}"/>
                  </a:ext>
                </a:extLst>
              </p:cNvPr>
              <p:cNvSpPr txBox="1"/>
              <p:nvPr/>
            </p:nvSpPr>
            <p:spPr>
              <a:xfrm>
                <a:off x="4583688" y="3903645"/>
                <a:ext cx="163938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Which of the 4 angles could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GB" dirty="0"/>
                  <a:t> be, so the triangle is impossible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E39590B-F9AA-034B-AEE1-A1F2FF893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688" y="3903645"/>
                <a:ext cx="1639383" cy="1477328"/>
              </a:xfrm>
              <a:prstGeom prst="rect">
                <a:avLst/>
              </a:prstGeom>
              <a:blipFill>
                <a:blip r:embed="rId11"/>
                <a:stretch>
                  <a:fillRect l="-2308" t="-847" r="-769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98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FDC692-57FA-6945-9F01-3A2319FB1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06619"/>
              </p:ext>
            </p:extLst>
          </p:nvPr>
        </p:nvGraphicFramePr>
        <p:xfrm>
          <a:off x="433754" y="1283257"/>
          <a:ext cx="8288214" cy="5152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830">
                  <a:extLst>
                    <a:ext uri="{9D8B030D-6E8A-4147-A177-3AD203B41FA5}">
                      <a16:colId xmlns:a16="http://schemas.microsoft.com/office/drawing/2014/main" val="2148806655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129872960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4254115987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359887782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val="4253291730"/>
                    </a:ext>
                  </a:extLst>
                </a:gridCol>
              </a:tblGrid>
              <a:tr h="853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Questions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569165"/>
                  </a:ext>
                </a:extLst>
              </a:tr>
              <a:tr h="884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Which term isn’t in this linear sequence: 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10, 14, 18, 22, 26…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174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243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349651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Find the missing term in the linear sequence: 83, ….. , 91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054187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Which isn’t a multiple of 6?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432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363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246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138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000064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Which term is in the linear sequence: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7, 12, 17, 22...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273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725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70957"/>
                  </a:ext>
                </a:extLst>
              </a:tr>
              <a:tr h="853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 the missing term in the linear sequence: 165, ….. ,187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176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177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178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86773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3633380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6977655"/>
                  </p:ext>
                </p:extLst>
              </p:nvPr>
            </p:nvGraphicFramePr>
            <p:xfrm>
              <a:off x="293077" y="1212919"/>
              <a:ext cx="8534400" cy="51497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1850906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7378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𝟏𝟖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𝟐𝟒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𝟓𝟔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𝟐𝟕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𝟔𝟑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𝟒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Cambria Math" panose="02040503050406030204" pitchFamily="18" charset="0"/>
                              <a:cs typeface="+mn-cs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US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kumimoji="0" lang="en-GB" sz="24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𝟖</m:t>
                                  </m:r>
                                </m:den>
                              </m:f>
                            </m:oMath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1733919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7378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𝟗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2400" b="1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400" b="1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6977655"/>
                  </p:ext>
                </p:extLst>
              </p:nvPr>
            </p:nvGraphicFramePr>
            <p:xfrm>
              <a:off x="293077" y="1212919"/>
              <a:ext cx="8534400" cy="51497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1850906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786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237097" r="-70119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237097" r="-60119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237097" r="-50119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237097" r="-395294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237097" r="-30000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237097" r="-20000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237097" r="-100000" b="-3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237097" b="-32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1733919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7787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558065" r="-70119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558065" r="-60119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558065" r="-50119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558065" r="-395294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558065" r="-30000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558065" r="-20000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558065" r="-10000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558065" b="-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EAB1FFE-E27B-D64F-8E3D-ABEF01DFB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800006"/>
              </p:ext>
            </p:extLst>
          </p:nvPr>
        </p:nvGraphicFramePr>
        <p:xfrm>
          <a:off x="1628469" y="3942068"/>
          <a:ext cx="1629508" cy="1592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754">
                  <a:extLst>
                    <a:ext uri="{9D8B030D-6E8A-4147-A177-3AD203B41FA5}">
                      <a16:colId xmlns:a16="http://schemas.microsoft.com/office/drawing/2014/main" val="3275909637"/>
                    </a:ext>
                  </a:extLst>
                </a:gridCol>
                <a:gridCol w="814754">
                  <a:extLst>
                    <a:ext uri="{9D8B030D-6E8A-4147-A177-3AD203B41FA5}">
                      <a16:colId xmlns:a16="http://schemas.microsoft.com/office/drawing/2014/main" val="3879161991"/>
                    </a:ext>
                  </a:extLst>
                </a:gridCol>
              </a:tblGrid>
              <a:tr h="7961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70114"/>
                  </a:ext>
                </a:extLst>
              </a:tr>
              <a:tr h="7961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614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D32A0ED-661A-C843-95E9-A1310D0CE2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166408"/>
              </p:ext>
            </p:extLst>
          </p:nvPr>
        </p:nvGraphicFramePr>
        <p:xfrm>
          <a:off x="1628468" y="3942066"/>
          <a:ext cx="812710" cy="79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55">
                  <a:extLst>
                    <a:ext uri="{9D8B030D-6E8A-4147-A177-3AD203B41FA5}">
                      <a16:colId xmlns:a16="http://schemas.microsoft.com/office/drawing/2014/main" val="3275909637"/>
                    </a:ext>
                  </a:extLst>
                </a:gridCol>
                <a:gridCol w="406355">
                  <a:extLst>
                    <a:ext uri="{9D8B030D-6E8A-4147-A177-3AD203B41FA5}">
                      <a16:colId xmlns:a16="http://schemas.microsoft.com/office/drawing/2014/main" val="3879161991"/>
                    </a:ext>
                  </a:extLst>
                </a:gridCol>
              </a:tblGrid>
              <a:tr h="39801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70114"/>
                  </a:ext>
                </a:extLst>
              </a:tr>
              <a:tr h="398018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61400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189C80-4057-434E-9BF8-536F71175103}"/>
              </a:ext>
            </a:extLst>
          </p:cNvPr>
          <p:cNvCxnSpPr>
            <a:cxnSpLocks/>
          </p:cNvCxnSpPr>
          <p:nvPr/>
        </p:nvCxnSpPr>
        <p:spPr>
          <a:xfrm>
            <a:off x="5440101" y="2217851"/>
            <a:ext cx="2556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49E706-8FED-524D-8146-D9BE147CCF02}"/>
              </a:ext>
            </a:extLst>
          </p:cNvPr>
          <p:cNvCxnSpPr>
            <a:cxnSpLocks/>
          </p:cNvCxnSpPr>
          <p:nvPr/>
        </p:nvCxnSpPr>
        <p:spPr>
          <a:xfrm>
            <a:off x="5465177" y="2127182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247844A-CD01-3E4B-9B9D-11D8FC79154B}"/>
              </a:ext>
            </a:extLst>
          </p:cNvPr>
          <p:cNvCxnSpPr>
            <a:cxnSpLocks/>
          </p:cNvCxnSpPr>
          <p:nvPr/>
        </p:nvCxnSpPr>
        <p:spPr>
          <a:xfrm>
            <a:off x="5976393" y="2140685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951ACAF-9F9A-CB4B-838E-81429D3115FC}"/>
              </a:ext>
            </a:extLst>
          </p:cNvPr>
          <p:cNvCxnSpPr>
            <a:cxnSpLocks/>
          </p:cNvCxnSpPr>
          <p:nvPr/>
        </p:nvCxnSpPr>
        <p:spPr>
          <a:xfrm>
            <a:off x="6476036" y="2142613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3ED006-F3CA-2745-AB5E-A68DB3C7564F}"/>
              </a:ext>
            </a:extLst>
          </p:cNvPr>
          <p:cNvCxnSpPr>
            <a:cxnSpLocks/>
          </p:cNvCxnSpPr>
          <p:nvPr/>
        </p:nvCxnSpPr>
        <p:spPr>
          <a:xfrm>
            <a:off x="6485680" y="2117537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C5185AA-F38D-934F-9BFA-6057F7AF86BF}"/>
              </a:ext>
            </a:extLst>
          </p:cNvPr>
          <p:cNvCxnSpPr>
            <a:cxnSpLocks/>
          </p:cNvCxnSpPr>
          <p:nvPr/>
        </p:nvCxnSpPr>
        <p:spPr>
          <a:xfrm>
            <a:off x="6996896" y="2131040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57863BC-6AB2-604A-A9F7-76E1577CA660}"/>
              </a:ext>
            </a:extLst>
          </p:cNvPr>
          <p:cNvCxnSpPr>
            <a:cxnSpLocks/>
          </p:cNvCxnSpPr>
          <p:nvPr/>
        </p:nvCxnSpPr>
        <p:spPr>
          <a:xfrm>
            <a:off x="7496539" y="2132968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2AC749E-745E-A64F-B98F-29C76C25141B}"/>
              </a:ext>
            </a:extLst>
          </p:cNvPr>
          <p:cNvCxnSpPr>
            <a:cxnSpLocks/>
          </p:cNvCxnSpPr>
          <p:nvPr/>
        </p:nvCxnSpPr>
        <p:spPr>
          <a:xfrm>
            <a:off x="7496538" y="2121396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D937E37-22CA-0547-8753-CA4C30E9CD91}"/>
              </a:ext>
            </a:extLst>
          </p:cNvPr>
          <p:cNvCxnSpPr>
            <a:cxnSpLocks/>
          </p:cNvCxnSpPr>
          <p:nvPr/>
        </p:nvCxnSpPr>
        <p:spPr>
          <a:xfrm>
            <a:off x="7996181" y="2123324"/>
            <a:ext cx="0" cy="1716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7CB0EC4-41A8-FE49-9127-EDBBC7AC010A}"/>
                  </a:ext>
                </a:extLst>
              </p:cNvPr>
              <p:cNvSpPr/>
              <p:nvPr/>
            </p:nvSpPr>
            <p:spPr>
              <a:xfrm>
                <a:off x="5252389" y="2312376"/>
                <a:ext cx="375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7CB0EC4-41A8-FE49-9127-EDBBC7AC0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389" y="2312376"/>
                <a:ext cx="37542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680FF23-B16B-9C41-94A4-8FB13B7CC3AA}"/>
                  </a:ext>
                </a:extLst>
              </p:cNvPr>
              <p:cNvSpPr/>
              <p:nvPr/>
            </p:nvSpPr>
            <p:spPr>
              <a:xfrm>
                <a:off x="7808469" y="2312376"/>
                <a:ext cx="402674" cy="491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>
                    <a:ea typeface="Cambria Math" panose="02040503050406030204" pitchFamily="18" charset="0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680FF23-B16B-9C41-94A4-8FB13B7CC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469" y="2312376"/>
                <a:ext cx="402674" cy="491096"/>
              </a:xfrm>
              <a:prstGeom prst="rect">
                <a:avLst/>
              </a:prstGeom>
              <a:blipFill>
                <a:blip r:embed="rId5"/>
                <a:stretch>
                  <a:fillRect l="-909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485EDCB-594F-DB49-B3C2-73C33F92FD05}"/>
              </a:ext>
            </a:extLst>
          </p:cNvPr>
          <p:cNvSpPr txBox="1"/>
          <p:nvPr/>
        </p:nvSpPr>
        <p:spPr>
          <a:xfrm>
            <a:off x="438164" y="4254201"/>
            <a:ext cx="150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fraction shaded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7A3259-AB55-534C-82DC-FC916C22CA17}"/>
                  </a:ext>
                </a:extLst>
              </p:cNvPr>
              <p:cNvSpPr txBox="1"/>
              <p:nvPr/>
            </p:nvSpPr>
            <p:spPr>
              <a:xfrm>
                <a:off x="4618300" y="1316716"/>
                <a:ext cx="4278923" cy="491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Find the fraction in the middle of 1 and </a:t>
                </a:r>
                <a:r>
                  <a:rPr lang="en-GB" b="1" dirty="0">
                    <a:ea typeface="Cambria Math" panose="02040503050406030204" pitchFamily="18" charset="0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7A3259-AB55-534C-82DC-FC916C22C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300" y="1316716"/>
                <a:ext cx="4278923" cy="491096"/>
              </a:xfrm>
              <a:prstGeom prst="rect">
                <a:avLst/>
              </a:prstGeom>
              <a:blipFill>
                <a:blip r:embed="rId6"/>
                <a:stretch>
                  <a:fillRect l="-118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4073476-A3AF-7045-866C-08BC6C7C7610}"/>
                  </a:ext>
                </a:extLst>
              </p:cNvPr>
              <p:cNvSpPr txBox="1"/>
              <p:nvPr/>
            </p:nvSpPr>
            <p:spPr>
              <a:xfrm>
                <a:off x="2744655" y="2029509"/>
                <a:ext cx="181139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4073476-A3AF-7045-866C-08BC6C7C7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655" y="2029509"/>
                <a:ext cx="181139" cy="519438"/>
              </a:xfrm>
              <a:prstGeom prst="rect">
                <a:avLst/>
              </a:prstGeom>
              <a:blipFill>
                <a:blip r:embed="rId7"/>
                <a:stretch>
                  <a:fillRect l="-35714" t="-4762" r="-35714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97E58D48-C70C-EF42-9912-8CFF2499A996}"/>
              </a:ext>
            </a:extLst>
          </p:cNvPr>
          <p:cNvSpPr/>
          <p:nvPr/>
        </p:nvSpPr>
        <p:spPr>
          <a:xfrm>
            <a:off x="800831" y="1443892"/>
            <a:ext cx="2730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Find the fraction that isn’t equivalent to…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29634BB-1CA3-8B48-9F7C-36F8ADD7C766}"/>
              </a:ext>
            </a:extLst>
          </p:cNvPr>
          <p:cNvSpPr/>
          <p:nvPr/>
        </p:nvSpPr>
        <p:spPr>
          <a:xfrm>
            <a:off x="5062269" y="4455483"/>
            <a:ext cx="4081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Which fraction is closest to 0.4?</a:t>
            </a:r>
          </a:p>
        </p:txBody>
      </p:sp>
    </p:spTree>
    <p:extLst>
      <p:ext uri="{BB962C8B-B14F-4D97-AF65-F5344CB8AC3E}">
        <p14:creationId xmlns:p14="http://schemas.microsoft.com/office/powerpoint/2010/main" val="391324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1159534"/>
                  </p:ext>
                </p:extLst>
              </p:nvPr>
            </p:nvGraphicFramePr>
            <p:xfrm>
              <a:off x="328246" y="1283257"/>
              <a:ext cx="8510953" cy="51527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Estimate the following 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(by rounding to 1sf)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21.98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𝟏𝟒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𝟏𝟒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31.4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15.7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𝟏𝟒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𝟏𝟒</m:t>
                                    </m:r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sSup>
                                      <m:sSup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𝟔</m:t>
                                        </m:r>
                                      </m:e>
                                      <m:sup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56.52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1159534"/>
                  </p:ext>
                </p:extLst>
              </p:nvPr>
            </p:nvGraphicFramePr>
            <p:xfrm>
              <a:off x="328246" y="1283257"/>
              <a:ext cx="8510953" cy="51527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Estimate the following 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(by rounding to 1sf)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97143" r="-83106" b="-38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21.98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205970" r="-83106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305970" r="-83106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31.4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15.7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400000" r="-83106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25.7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507463" r="-831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56.52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288204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750AF90-69F4-4C42-9966-87F1B51D3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519039"/>
                  </p:ext>
                </p:extLst>
              </p:nvPr>
            </p:nvGraphicFramePr>
            <p:xfrm>
              <a:off x="316522" y="1283257"/>
              <a:ext cx="8499232" cy="51737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49616">
                      <a:extLst>
                        <a:ext uri="{9D8B030D-6E8A-4147-A177-3AD203B41FA5}">
                          <a16:colId xmlns:a16="http://schemas.microsoft.com/office/drawing/2014/main" val="1265081699"/>
                        </a:ext>
                      </a:extLst>
                    </a:gridCol>
                    <a:gridCol w="4249616">
                      <a:extLst>
                        <a:ext uri="{9D8B030D-6E8A-4147-A177-3AD203B41FA5}">
                          <a16:colId xmlns:a16="http://schemas.microsoft.com/office/drawing/2014/main" val="1769157494"/>
                        </a:ext>
                      </a:extLst>
                    </a:gridCol>
                  </a:tblGrid>
                  <a:tr h="112573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𝒄𝒂𝒍𝒄𝒖𝒍𝒂𝒕𝒊𝒐𝒏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𝒅𝒐𝒆𝒔</m:t>
                                </m:r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𝒆𝒒𝒖𝒂𝒍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𝟏𝟕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𝒄𝒂𝒍𝒄𝒖𝒍𝒂𝒕𝒊𝒐𝒏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𝒅𝒐𝒆𝒔</m:t>
                                </m:r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𝒆𝒒𝒖𝒂𝒍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5204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754906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5795149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147356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24955"/>
                      </a:ext>
                    </a:extLst>
                  </a:tr>
                  <a:tr h="11219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𝒄𝒂𝒍𝒄𝒖𝒍𝒂𝒕𝒊𝒐𝒏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𝒅𝒐𝒆𝒔</m:t>
                                </m:r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𝒆𝒒𝒖𝒂𝒍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𝒄𝒂𝒍𝒄𝒖𝒍𝒂𝒕𝒊𝒐𝒏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𝒅𝒐𝒆𝒔</m:t>
                                </m:r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𝒆𝒒𝒖𝒂𝒍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𝟏𝟖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497252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864896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616257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1379501"/>
                      </a:ext>
                    </a:extLst>
                  </a:tr>
                  <a:tr h="2664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𝟏𝟑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3620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750AF90-69F4-4C42-9966-87F1B51D3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519039"/>
                  </p:ext>
                </p:extLst>
              </p:nvPr>
            </p:nvGraphicFramePr>
            <p:xfrm>
              <a:off x="316522" y="1283257"/>
              <a:ext cx="8499232" cy="51737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49616">
                      <a:extLst>
                        <a:ext uri="{9D8B030D-6E8A-4147-A177-3AD203B41FA5}">
                          <a16:colId xmlns:a16="http://schemas.microsoft.com/office/drawing/2014/main" val="1265081699"/>
                        </a:ext>
                      </a:extLst>
                    </a:gridCol>
                    <a:gridCol w="4249616">
                      <a:extLst>
                        <a:ext uri="{9D8B030D-6E8A-4147-A177-3AD203B41FA5}">
                          <a16:colId xmlns:a16="http://schemas.microsoft.com/office/drawing/2014/main" val="1769157494"/>
                        </a:ext>
                      </a:extLst>
                    </a:gridCol>
                  </a:tblGrid>
                  <a:tr h="11257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124" r="-99702" b="-3629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1124" b="-3629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52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10345" r="-99702" b="-10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310345" b="-10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7549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425000" r="-99702" b="-9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425000" b="-9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579514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506897" r="-99702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506897" b="-8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147356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606897" r="-99702" b="-7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606897" b="-7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24955"/>
                      </a:ext>
                    </a:extLst>
                  </a:tr>
                  <a:tr h="11219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30337" r="-99702" b="-1337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230337" b="-1337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49725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50000" r="-99702" b="-3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1050000" b="-3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86489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110345" r="-99702" b="-2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1110345" b="-2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561625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210345" r="-99702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1210345" b="-1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13795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310345" r="-9970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7030A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299" t="-1310345" b="-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36201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8155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9967817"/>
                  </p:ext>
                </p:extLst>
              </p:nvPr>
            </p:nvGraphicFramePr>
            <p:xfrm>
              <a:off x="328246" y="1283257"/>
              <a:ext cx="8510953" cy="51527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52092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230923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348154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324707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</a:rPr>
                            <a:t>Which calculation doesn’t equal…?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𝟔𝟔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𝟑𝟑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0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𝟕𝟐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𝟏𝟐</m:t>
                                    </m:r>
                                  </m:e>
                                  <m:sup>
                                    <m:r>
                                      <a:rPr lang="en-GB" sz="18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𝟏𝟔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𝟖𝟒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𝟐𝟒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𝟏𝟏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𝟏𝟐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𝟐𝟐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𝟖𝟖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𝟒𝟒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𝟏𝟖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18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9967817"/>
                  </p:ext>
                </p:extLst>
              </p:nvPr>
            </p:nvGraphicFramePr>
            <p:xfrm>
              <a:off x="328246" y="1283257"/>
              <a:ext cx="8510953" cy="51527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52092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1055077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1230923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1348154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1324707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</a:rPr>
                            <a:t>Which calculation doesn’t equal…?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7" t="-97143" r="-140000" b="-38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8554" t="-97143" r="-372289" b="-38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5258" t="-97143" r="-218557" b="-38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841" t="-97143" r="-98131" b="-38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6154" t="-97143" r="-962" b="-38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7" t="-205970" r="-140000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8554" t="-205970" r="-372289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5258" t="-205970" r="-218557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841" t="-205970" r="-98131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6154" t="-205970" r="-962" b="-3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7" t="-305970" r="-140000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8554" t="-305970" r="-372289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5258" t="-305970" r="-218557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841" t="-305970" r="-98131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6154" t="-305970" r="-962" b="-20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7" t="-400000" r="-140000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8554" t="-400000" r="-372289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5258" t="-400000" r="-218557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841" t="-400000" r="-98131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6154" t="-400000" r="-962" b="-98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7" t="-507463" r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8554" t="-507463" r="-3722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75258" t="-507463" r="-218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841" t="-507463" r="-981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6154" t="-507463" r="-9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4105021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038148"/>
                  </p:ext>
                </p:extLst>
              </p:nvPr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𝐂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𝐃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𝐄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𝐁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038148"/>
                  </p:ext>
                </p:extLst>
              </p:nvPr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115714" r="-83106" b="-38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222059" r="-83106" b="-29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326866" r="-83106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420588" r="-83106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528358" r="-831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289589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301517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359927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564010"/>
                  </p:ext>
                </p:extLst>
              </p:nvPr>
            </p:nvGraphicFramePr>
            <p:xfrm>
              <a:off x="293077" y="1212919"/>
              <a:ext cx="8534400" cy="5047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+6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564010"/>
                  </p:ext>
                </p:extLst>
              </p:nvPr>
            </p:nvGraphicFramePr>
            <p:xfrm>
              <a:off x="293077" y="1212919"/>
              <a:ext cx="8534400" cy="5047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23374096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234112632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3606953278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969851146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786005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211306829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157307807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610345" r="-70119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610345" r="-60119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610345" r="-50119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610345" r="-395294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610345" r="-30000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610345" r="-20000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610345" r="-100000" b="-66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610345" b="-66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0" t="-1275862" r="-70119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190" t="-1275862" r="-60119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190" t="-1275862" r="-50119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7647" t="-1275862" r="-39529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2381" t="-1275862" r="-3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2381" t="-1275862" r="-2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2381" t="-1275862" r="-10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2381" t="-127586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Pie 2">
            <a:extLst>
              <a:ext uri="{FF2B5EF4-FFF2-40B4-BE49-F238E27FC236}">
                <a16:creationId xmlns:a16="http://schemas.microsoft.com/office/drawing/2014/main" id="{93EACB07-C1CF-994B-88D0-51695043747C}"/>
              </a:ext>
            </a:extLst>
          </p:cNvPr>
          <p:cNvSpPr/>
          <p:nvPr/>
        </p:nvSpPr>
        <p:spPr>
          <a:xfrm>
            <a:off x="1786878" y="1396692"/>
            <a:ext cx="1800383" cy="180038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ie 4">
            <a:extLst>
              <a:ext uri="{FF2B5EF4-FFF2-40B4-BE49-F238E27FC236}">
                <a16:creationId xmlns:a16="http://schemas.microsoft.com/office/drawing/2014/main" id="{CFFDD318-9417-744F-A9C7-FC292794644C}"/>
              </a:ext>
            </a:extLst>
          </p:cNvPr>
          <p:cNvSpPr/>
          <p:nvPr/>
        </p:nvSpPr>
        <p:spPr>
          <a:xfrm>
            <a:off x="5843955" y="1308994"/>
            <a:ext cx="2941601" cy="3012826"/>
          </a:xfrm>
          <a:prstGeom prst="pie">
            <a:avLst>
              <a:gd name="adj1" fmla="val 10809323"/>
              <a:gd name="adj2" fmla="val 1620000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C80A8D-5348-F040-8EBF-BC1A3A3EC617}"/>
              </a:ext>
            </a:extLst>
          </p:cNvPr>
          <p:cNvCxnSpPr/>
          <p:nvPr/>
        </p:nvCxnSpPr>
        <p:spPr>
          <a:xfrm>
            <a:off x="2848708" y="1396692"/>
            <a:ext cx="0" cy="18003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FF89739-2B8F-E940-9181-E48CFD4F7F47}"/>
              </a:ext>
            </a:extLst>
          </p:cNvPr>
          <p:cNvCxnSpPr>
            <a:cxnSpLocks/>
          </p:cNvCxnSpPr>
          <p:nvPr/>
        </p:nvCxnSpPr>
        <p:spPr>
          <a:xfrm>
            <a:off x="5884985" y="2927479"/>
            <a:ext cx="128367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F6BA9F-DD55-8E4B-BE61-27AC284931B9}"/>
                  </a:ext>
                </a:extLst>
              </p:cNvPr>
              <p:cNvSpPr txBox="1"/>
              <p:nvPr/>
            </p:nvSpPr>
            <p:spPr>
              <a:xfrm>
                <a:off x="6205196" y="292747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F6BA9F-DD55-8E4B-BE61-27AC28493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196" y="2927479"/>
                <a:ext cx="643253" cy="369332"/>
              </a:xfrm>
              <a:prstGeom prst="rect">
                <a:avLst/>
              </a:prstGeom>
              <a:blipFill>
                <a:blip r:embed="rId4"/>
                <a:stretch>
                  <a:fillRect l="-9804" r="-3922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984D960-E8BA-0B46-A41D-C14FAFDED1C3}"/>
                  </a:ext>
                </a:extLst>
              </p:cNvPr>
              <p:cNvSpPr txBox="1"/>
              <p:nvPr/>
            </p:nvSpPr>
            <p:spPr>
              <a:xfrm>
                <a:off x="2921976" y="213624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984D960-E8BA-0B46-A41D-C14FAFDED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976" y="2136249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9615" r="-3846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2FC20C2-83BF-F849-B389-6D31903413CE}"/>
              </a:ext>
            </a:extLst>
          </p:cNvPr>
          <p:cNvSpPr txBox="1"/>
          <p:nvPr/>
        </p:nvSpPr>
        <p:spPr>
          <a:xfrm>
            <a:off x="316523" y="1247727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Perimeter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94E127-61A9-684D-B031-256355A187A0}"/>
              </a:ext>
            </a:extLst>
          </p:cNvPr>
          <p:cNvSpPr txBox="1"/>
          <p:nvPr/>
        </p:nvSpPr>
        <p:spPr>
          <a:xfrm>
            <a:off x="4551040" y="1212919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Perimeter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9B6B14-D78E-554C-83A9-689EF63E5F7A}"/>
              </a:ext>
            </a:extLst>
          </p:cNvPr>
          <p:cNvSpPr txBox="1"/>
          <p:nvPr/>
        </p:nvSpPr>
        <p:spPr>
          <a:xfrm>
            <a:off x="293077" y="3842411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Perimeter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C1529E-5B82-3040-B11B-733F05C309C6}"/>
              </a:ext>
            </a:extLst>
          </p:cNvPr>
          <p:cNvSpPr txBox="1"/>
          <p:nvPr/>
        </p:nvSpPr>
        <p:spPr>
          <a:xfrm>
            <a:off x="4574486" y="3815322"/>
            <a:ext cx="131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Perimeter</a:t>
            </a:r>
          </a:p>
        </p:txBody>
      </p:sp>
      <p:sp>
        <p:nvSpPr>
          <p:cNvPr id="40" name="Pie 39">
            <a:extLst>
              <a:ext uri="{FF2B5EF4-FFF2-40B4-BE49-F238E27FC236}">
                <a16:creationId xmlns:a16="http://schemas.microsoft.com/office/drawing/2014/main" id="{D9DFD3EB-6C02-AF4B-AB98-90577364B86D}"/>
              </a:ext>
            </a:extLst>
          </p:cNvPr>
          <p:cNvSpPr/>
          <p:nvPr/>
        </p:nvSpPr>
        <p:spPr>
          <a:xfrm>
            <a:off x="2054029" y="4138247"/>
            <a:ext cx="1371595" cy="1371595"/>
          </a:xfrm>
          <a:prstGeom prst="pi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8CC610F-344F-5745-8D06-55061175BE2F}"/>
              </a:ext>
            </a:extLst>
          </p:cNvPr>
          <p:cNvCxnSpPr>
            <a:cxnSpLocks/>
          </p:cNvCxnSpPr>
          <p:nvPr/>
        </p:nvCxnSpPr>
        <p:spPr>
          <a:xfrm>
            <a:off x="2783785" y="4732833"/>
            <a:ext cx="6418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C1B313-9017-BA48-86BE-AED36248B614}"/>
                  </a:ext>
                </a:extLst>
              </p:cNvPr>
              <p:cNvSpPr txBox="1"/>
              <p:nvPr/>
            </p:nvSpPr>
            <p:spPr>
              <a:xfrm>
                <a:off x="2839157" y="4419543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6C1B313-9017-BA48-86BE-AED36248B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157" y="4419543"/>
                <a:ext cx="643253" cy="369332"/>
              </a:xfrm>
              <a:prstGeom prst="rect">
                <a:avLst/>
              </a:prstGeom>
              <a:blipFill>
                <a:blip r:embed="rId6"/>
                <a:stretch>
                  <a:fillRect l="-9804" r="-3922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Oval 43">
            <a:extLst>
              <a:ext uri="{FF2B5EF4-FFF2-40B4-BE49-F238E27FC236}">
                <a16:creationId xmlns:a16="http://schemas.microsoft.com/office/drawing/2014/main" id="{79167A11-252F-F14F-B6AA-D0510CE5B6CB}"/>
              </a:ext>
            </a:extLst>
          </p:cNvPr>
          <p:cNvSpPr/>
          <p:nvPr/>
        </p:nvSpPr>
        <p:spPr>
          <a:xfrm>
            <a:off x="6146137" y="4178654"/>
            <a:ext cx="1010804" cy="99615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C759AD1-E2D9-574E-BED9-468528690B20}"/>
              </a:ext>
            </a:extLst>
          </p:cNvPr>
          <p:cNvCxnSpPr>
            <a:cxnSpLocks/>
          </p:cNvCxnSpPr>
          <p:nvPr/>
        </p:nvCxnSpPr>
        <p:spPr>
          <a:xfrm flipV="1">
            <a:off x="6158304" y="4688456"/>
            <a:ext cx="951745" cy="92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0AAE0D-F05B-D64E-B5AD-6A45244ABED4}"/>
                  </a:ext>
                </a:extLst>
              </p:cNvPr>
              <p:cNvSpPr txBox="1"/>
              <p:nvPr/>
            </p:nvSpPr>
            <p:spPr>
              <a:xfrm>
                <a:off x="6336294" y="4361299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0AAE0D-F05B-D64E-B5AD-6A45244AB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294" y="4361299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392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93430" y="306753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169312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109442"/>
                  </p:ext>
                </p:extLst>
              </p:nvPr>
            </p:nvGraphicFramePr>
            <p:xfrm>
              <a:off x="293077" y="1212919"/>
              <a:ext cx="8534400" cy="54118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12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1677895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51635890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00311724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55330692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362213300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47077509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71029210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44287987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89383972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81930654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6248003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36605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CCE9D417-85BD-F64D-BE0F-D53E17F0BB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7109442"/>
                  </p:ext>
                </p:extLst>
              </p:nvPr>
            </p:nvGraphicFramePr>
            <p:xfrm>
              <a:off x="293077" y="1212919"/>
              <a:ext cx="8534400" cy="54118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1200">
                      <a:extLst>
                        <a:ext uri="{9D8B030D-6E8A-4147-A177-3AD203B41FA5}">
                          <a16:colId xmlns:a16="http://schemas.microsoft.com/office/drawing/2014/main" val="140898558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1677895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51635890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003117247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55330692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362213300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47077509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710292106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44287987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893839725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2819306543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3062480037"/>
                        </a:ext>
                      </a:extLst>
                    </a:gridCol>
                  </a:tblGrid>
                  <a:tr h="2227961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6416931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86" t="-411628" r="-1101786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86" t="-411628" r="-1001786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786" t="-411628" r="-901786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786" t="-411628" r="-801786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786" t="-411628" r="-701786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2982" t="-411628" r="-589474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3571" t="-411628" r="-500000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3571" t="-411628" r="-400000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3571" t="-411628" r="-300000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3571" t="-411628" r="-200000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571" t="-411628" r="-100000" b="-4883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03571" t="-411628" b="-4883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4221762"/>
                      </a:ext>
                    </a:extLst>
                  </a:tr>
                  <a:tr h="2087143"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8547591"/>
                      </a:ext>
                    </a:extLst>
                  </a:tr>
                  <a:tr h="5478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86" t="-895349" r="-1101786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86" t="-895349" r="-1001786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786" t="-895349" r="-901786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786" t="-895349" r="-801786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1786" t="-895349" r="-701786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2982" t="-895349" r="-589474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3571" t="-895349" r="-500000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3571" t="-895349" r="-400000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03571" t="-895349" r="-300000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03571" t="-895349" r="-200000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571" t="-895349" r="-100000" b="-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03571" t="-895349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542355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Picture 8" descr="A picture containing water, table, sitting, colorful&#10;&#10;Description automatically generated">
            <a:extLst>
              <a:ext uri="{FF2B5EF4-FFF2-40B4-BE49-F238E27FC236}">
                <a16:creationId xmlns:a16="http://schemas.microsoft.com/office/drawing/2014/main" id="{B4D5C1AD-AFA8-EA42-BE9C-9AFC74C6E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23" y="1320800"/>
            <a:ext cx="2730500" cy="2108200"/>
          </a:xfrm>
          <a:prstGeom prst="rect">
            <a:avLst/>
          </a:prstGeom>
        </p:spPr>
      </p:pic>
      <p:pic>
        <p:nvPicPr>
          <p:cNvPr id="11" name="Picture 10" descr="A picture containing sitting, couple, pair, group&#10;&#10;Description automatically generated">
            <a:extLst>
              <a:ext uri="{FF2B5EF4-FFF2-40B4-BE49-F238E27FC236}">
                <a16:creationId xmlns:a16="http://schemas.microsoft.com/office/drawing/2014/main" id="{871F0C86-B84F-A847-811E-4AB242A19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226" y="1283257"/>
            <a:ext cx="1758102" cy="2108200"/>
          </a:xfrm>
          <a:prstGeom prst="rect">
            <a:avLst/>
          </a:prstGeom>
        </p:spPr>
      </p:pic>
      <p:pic>
        <p:nvPicPr>
          <p:cNvPr id="13" name="Picture 12" descr="A picture containing looking, sitting, standing, group&#10;&#10;Description automatically generated">
            <a:extLst>
              <a:ext uri="{FF2B5EF4-FFF2-40B4-BE49-F238E27FC236}">
                <a16:creationId xmlns:a16="http://schemas.microsoft.com/office/drawing/2014/main" id="{3010A2A2-1F8F-9F4B-AFDC-E7F904F78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195" y="1416817"/>
            <a:ext cx="2655636" cy="1549121"/>
          </a:xfrm>
          <a:prstGeom prst="rect">
            <a:avLst/>
          </a:prstGeom>
        </p:spPr>
      </p:pic>
      <p:pic>
        <p:nvPicPr>
          <p:cNvPr id="15" name="Picture 14" descr="A picture containing sitting, small, floating, water&#10;&#10;Description automatically generated">
            <a:extLst>
              <a:ext uri="{FF2B5EF4-FFF2-40B4-BE49-F238E27FC236}">
                <a16:creationId xmlns:a16="http://schemas.microsoft.com/office/drawing/2014/main" id="{49DD9C63-39C2-F14F-B207-0247792838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722" y="4032738"/>
            <a:ext cx="1424147" cy="1974719"/>
          </a:xfrm>
          <a:prstGeom prst="rect">
            <a:avLst/>
          </a:prstGeom>
        </p:spPr>
      </p:pic>
      <p:pic>
        <p:nvPicPr>
          <p:cNvPr id="17" name="Picture 16" descr="A close up of a screen&#10;&#10;Description automatically generated">
            <a:extLst>
              <a:ext uri="{FF2B5EF4-FFF2-40B4-BE49-F238E27FC236}">
                <a16:creationId xmlns:a16="http://schemas.microsoft.com/office/drawing/2014/main" id="{F35BA931-90F3-9546-B958-606D703726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9068" y="4032738"/>
            <a:ext cx="829528" cy="1974719"/>
          </a:xfrm>
          <a:prstGeom prst="rect">
            <a:avLst/>
          </a:prstGeom>
        </p:spPr>
      </p:pic>
      <p:pic>
        <p:nvPicPr>
          <p:cNvPr id="20" name="Picture 19" descr="A picture containing sitting, looking, floating, room&#10;&#10;Description automatically generated">
            <a:extLst>
              <a:ext uri="{FF2B5EF4-FFF2-40B4-BE49-F238E27FC236}">
                <a16:creationId xmlns:a16="http://schemas.microsoft.com/office/drawing/2014/main" id="{1E288F05-9440-9B43-A9CD-440592DC54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2195" y="4150221"/>
            <a:ext cx="2638478" cy="16124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973E23-B26E-6945-8EA0-4F66DDE56CBB}"/>
                  </a:ext>
                </a:extLst>
              </p:cNvPr>
              <p:cNvSpPr txBox="1"/>
              <p:nvPr/>
            </p:nvSpPr>
            <p:spPr>
              <a:xfrm>
                <a:off x="3681226" y="843297"/>
                <a:ext cx="2368084" cy="404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Describe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973E23-B26E-6945-8EA0-4F66DDE56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226" y="843297"/>
                <a:ext cx="2368084" cy="404791"/>
              </a:xfrm>
              <a:prstGeom prst="rect">
                <a:avLst/>
              </a:prstGeom>
              <a:blipFill>
                <a:blip r:embed="rId10"/>
                <a:stretch>
                  <a:fillRect l="-2139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5564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1389</TotalTime>
  <Words>1003</Words>
  <Application>Microsoft Macintosh PowerPoint</Application>
  <PresentationFormat>On-screen Show (4:3)</PresentationFormat>
  <Paragraphs>352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43</cp:revision>
  <cp:lastPrinted>2020-09-03T18:13:52Z</cp:lastPrinted>
  <dcterms:created xsi:type="dcterms:W3CDTF">2020-09-01T21:18:46Z</dcterms:created>
  <dcterms:modified xsi:type="dcterms:W3CDTF">2020-09-09T21:42:46Z</dcterms:modified>
</cp:coreProperties>
</file>