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6A4FC-89C2-1849-89CA-DB4AB20DD2B1}" v="458" dt="2020-09-29T20:19:38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252"/>
  </p:normalViewPr>
  <p:slideViewPr>
    <p:cSldViewPr snapToGrid="0" snapToObjects="1">
      <p:cViewPr varScale="1">
        <p:scale>
          <a:sx n="104" d="100"/>
          <a:sy n="104" d="100"/>
        </p:scale>
        <p:origin x="1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76A-544A-6F4F-9C68-21F651B71FF0}" type="datetimeFigureOut">
              <a:rPr lang="en-US" smtClean="0"/>
              <a:t>9/29/20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98C08-A360-934F-B0D3-A5C6FC190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98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2:1 = 10:5</a:t>
            </a:r>
          </a:p>
          <a:p>
            <a:r>
              <a:rPr lang="en-US" dirty="0"/>
              <a:t>1:4 = 3:12</a:t>
            </a:r>
          </a:p>
          <a:p>
            <a:r>
              <a:rPr lang="en-US" dirty="0"/>
              <a:t>90….</a:t>
            </a:r>
          </a:p>
          <a:p>
            <a:r>
              <a:rPr lang="en-US" dirty="0"/>
              <a:t>60 and 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398C08-A360-934F-B0D3-A5C6FC1900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66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3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5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6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3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3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0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9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0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4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AC3BA-C200-864C-B28D-93F6F9E78B8E}" type="datetimeFigureOut">
              <a:rPr lang="en-US" smtClean="0"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1B827-61F9-5343-801F-B20CFF113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0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E74BEB4-A1D5-FD4B-8EC2-7A742A3C3A56}"/>
              </a:ext>
            </a:extLst>
          </p:cNvPr>
          <p:cNvSpPr/>
          <p:nvPr/>
        </p:nvSpPr>
        <p:spPr>
          <a:xfrm>
            <a:off x="285008" y="297413"/>
            <a:ext cx="8573984" cy="62577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3E409A-3365-A744-911A-C0075D162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188071"/>
              </p:ext>
            </p:extLst>
          </p:nvPr>
        </p:nvGraphicFramePr>
        <p:xfrm>
          <a:off x="769521" y="4189019"/>
          <a:ext cx="2561112" cy="203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278">
                  <a:extLst>
                    <a:ext uri="{9D8B030D-6E8A-4147-A177-3AD203B41FA5}">
                      <a16:colId xmlns:a16="http://schemas.microsoft.com/office/drawing/2014/main" val="1845499656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2985457739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1738399365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2030923431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772664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01710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5469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90A968-8624-114C-A4FB-187E83576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405796"/>
              </p:ext>
            </p:extLst>
          </p:nvPr>
        </p:nvGraphicFramePr>
        <p:xfrm>
          <a:off x="5561611" y="4189019"/>
          <a:ext cx="2561112" cy="203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1112">
                  <a:extLst>
                    <a:ext uri="{9D8B030D-6E8A-4147-A177-3AD203B41FA5}">
                      <a16:colId xmlns:a16="http://schemas.microsoft.com/office/drawing/2014/main" val="1845499656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772664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01710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5469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CA16DD-BFE9-1941-8B4E-82D7C1602C20}"/>
                  </a:ext>
                </a:extLst>
              </p:cNvPr>
              <p:cNvSpPr txBox="1"/>
              <p:nvPr/>
            </p:nvSpPr>
            <p:spPr>
              <a:xfrm>
                <a:off x="411678" y="411352"/>
                <a:ext cx="8320644" cy="4216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𝑩𝒍𝒖𝒆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𝑾𝒉𝒊𝒕𝒆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𝒊𝒏</m:t>
                    </m:r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𝒕𝒉𝒆</m:t>
                    </m:r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𝒓𝒆𝒄𝒕𝒂𝒏𝒈𝒍𝒆</m:t>
                    </m:r>
                    <m:r>
                      <a:rPr lang="en-GB" sz="2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𝐢𝐬</m:t>
                    </m:r>
                  </m:oMath>
                </a14:m>
                <a:r>
                  <a:rPr lang="en-GB" sz="2800" b="1" i="0" dirty="0">
                    <a:latin typeface="Cambria Math" panose="02040503050406030204" pitchFamily="18" charset="0"/>
                  </a:rPr>
                  <a:t>:</a:t>
                </a:r>
              </a:p>
              <a:p>
                <a:endParaRPr lang="en-GB" sz="3200" b="1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i="0" dirty="0">
                  <a:latin typeface="Cambria Math" panose="02040503050406030204" pitchFamily="18" charset="0"/>
                </a:endParaRPr>
              </a:p>
              <a:p>
                <a:endParaRPr lang="en-GB" sz="32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𝑰𝒇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𝑩𝒍𝒖𝒆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𝒔𝒒𝒖𝒂𝒓𝒆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𝒄𝒉𝒂𝒏𝒈𝒆𝒅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𝒘𝒉𝒊𝒕𝒆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𝒔𝒒𝒖𝒂𝒓𝒆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𝒇𝒊𝒏𝒅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𝑩𝒍𝒖𝒆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𝑾𝒉𝒊𝒕𝒆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𝒊𝒕𝒔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𝒔𝒊𝒎𝒑𝒍𝒆𝒔𝒕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𝒇𝒐𝒓𝒎</m:t>
                      </m:r>
                    </m:oMath>
                  </m:oMathPara>
                </a14:m>
                <a:endParaRPr lang="en-US" sz="2800" b="1" i="1" dirty="0"/>
              </a:p>
              <a:p>
                <a:endParaRPr lang="en-US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CA16DD-BFE9-1941-8B4E-82D7C1602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78" y="411352"/>
                <a:ext cx="8320644" cy="42165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650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CD5730-9AB4-0A4B-917A-A94C8EE9590C}"/>
              </a:ext>
            </a:extLst>
          </p:cNvPr>
          <p:cNvSpPr/>
          <p:nvPr/>
        </p:nvSpPr>
        <p:spPr>
          <a:xfrm>
            <a:off x="285008" y="297413"/>
            <a:ext cx="8573984" cy="62577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3E409A-3365-A744-911A-C0075D162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452205"/>
              </p:ext>
            </p:extLst>
          </p:nvPr>
        </p:nvGraphicFramePr>
        <p:xfrm>
          <a:off x="769521" y="4141518"/>
          <a:ext cx="2561112" cy="203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278">
                  <a:extLst>
                    <a:ext uri="{9D8B030D-6E8A-4147-A177-3AD203B41FA5}">
                      <a16:colId xmlns:a16="http://schemas.microsoft.com/office/drawing/2014/main" val="1845499656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2985457739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1738399365"/>
                    </a:ext>
                  </a:extLst>
                </a:gridCol>
                <a:gridCol w="640278">
                  <a:extLst>
                    <a:ext uri="{9D8B030D-6E8A-4147-A177-3AD203B41FA5}">
                      <a16:colId xmlns:a16="http://schemas.microsoft.com/office/drawing/2014/main" val="2030923431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772664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01710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5469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90A968-8624-114C-A4FB-187E83576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692599"/>
              </p:ext>
            </p:extLst>
          </p:nvPr>
        </p:nvGraphicFramePr>
        <p:xfrm>
          <a:off x="5763492" y="4141519"/>
          <a:ext cx="2561112" cy="203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556">
                  <a:extLst>
                    <a:ext uri="{9D8B030D-6E8A-4147-A177-3AD203B41FA5}">
                      <a16:colId xmlns:a16="http://schemas.microsoft.com/office/drawing/2014/main" val="1845499656"/>
                    </a:ext>
                  </a:extLst>
                </a:gridCol>
                <a:gridCol w="1280556">
                  <a:extLst>
                    <a:ext uri="{9D8B030D-6E8A-4147-A177-3AD203B41FA5}">
                      <a16:colId xmlns:a16="http://schemas.microsoft.com/office/drawing/2014/main" val="1502435177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772664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01710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5469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CA16DD-BFE9-1941-8B4E-82D7C1602C20}"/>
                  </a:ext>
                </a:extLst>
              </p:cNvPr>
              <p:cNvSpPr txBox="1"/>
              <p:nvPr/>
            </p:nvSpPr>
            <p:spPr>
              <a:xfrm>
                <a:off x="415637" y="297413"/>
                <a:ext cx="8360228" cy="4216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𝑾𝒉𝒊𝒕𝒆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𝒓𝒆𝒄𝒕𝒂𝒏𝒈𝒍𝒆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0" smtClean="0">
                          <a:latin typeface="Cambria Math" panose="02040503050406030204" pitchFamily="18" charset="0"/>
                        </a:rPr>
                        <m:t>𝐢𝐬</m:t>
                      </m:r>
                      <m:r>
                        <a:rPr lang="en-GB" sz="2800" b="1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b="1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i="0" dirty="0">
                  <a:latin typeface="Cambria Math" panose="02040503050406030204" pitchFamily="18" charset="0"/>
                </a:endParaRPr>
              </a:p>
              <a:p>
                <a:endParaRPr lang="en-GB" sz="32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𝑯𝒐𝒘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𝒎𝒂𝒏𝒚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𝒔𝒒𝒖𝒂𝒓𝒆𝒔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𝒄𝒉𝒂𝒏𝒈𝒆𝒅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𝒘𝒉𝒊𝒕𝒆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𝒔𝒒𝒖𝒂𝒓𝒆𝒔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𝒘𝒉𝒊𝒕𝒆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𝒔𝒉𝒂𝒅𝒆𝒅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𝒏𝒐𝒘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800" b="1" i="1" dirty="0"/>
              </a:p>
              <a:p>
                <a:endParaRPr lang="en-US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CA16DD-BFE9-1941-8B4E-82D7C1602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7" y="297413"/>
                <a:ext cx="8360228" cy="42165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33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22FC45C-EF53-BE48-8787-DE872EC050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5685021"/>
                  </p:ext>
                </p:extLst>
              </p:nvPr>
            </p:nvGraphicFramePr>
            <p:xfrm>
              <a:off x="217715" y="233218"/>
              <a:ext cx="8665029" cy="64288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8343">
                      <a:extLst>
                        <a:ext uri="{9D8B030D-6E8A-4147-A177-3AD203B41FA5}">
                          <a16:colId xmlns:a16="http://schemas.microsoft.com/office/drawing/2014/main" val="1393684106"/>
                        </a:ext>
                      </a:extLst>
                    </a:gridCol>
                    <a:gridCol w="2888343">
                      <a:extLst>
                        <a:ext uri="{9D8B030D-6E8A-4147-A177-3AD203B41FA5}">
                          <a16:colId xmlns:a16="http://schemas.microsoft.com/office/drawing/2014/main" val="507362662"/>
                        </a:ext>
                      </a:extLst>
                    </a:gridCol>
                    <a:gridCol w="2888343">
                      <a:extLst>
                        <a:ext uri="{9D8B030D-6E8A-4147-A177-3AD203B41FA5}">
                          <a16:colId xmlns:a16="http://schemas.microsoft.com/office/drawing/2014/main" val="2254790359"/>
                        </a:ext>
                      </a:extLst>
                    </a:gridCol>
                  </a:tblGrid>
                  <a:tr h="1916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7 : 5 = 42 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bigger amount in  the ratio 7 : 5, if the smaller amount is worth £60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smaller amount in  the ratio 7 : 5, if the bigger amount is worth £35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092"/>
                      </a:ext>
                    </a:extLst>
                  </a:tr>
                  <a:tr h="21271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bigger amount in  the ratio 7 : 5, if the total value shared is £60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smaller amount in  the ratio 7 : 5, if the total value shared is £36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total amount  shared between 2 people if the smaller amount is £40 and the ratio of their amounts is 7 : 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018054"/>
                      </a:ext>
                    </a:extLst>
                  </a:tr>
                  <a:tr h="23855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total amount shared between 2 people if one has £40 more than the other and the ratio of their amounts is 7 : 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ratio of money between 2 people is 7 : 5. One gives the other £12. They now have the same amount. How much money did they both have to start with?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Ali and Bo share money in the ratio 7 : 5. Ali gives £24 to Bo and the ratio of their amounts is now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 : 2. How much did they each have to start with?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26821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22FC45C-EF53-BE48-8787-DE872EC050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5685021"/>
                  </p:ext>
                </p:extLst>
              </p:nvPr>
            </p:nvGraphicFramePr>
            <p:xfrm>
              <a:off x="217715" y="233218"/>
              <a:ext cx="8665029" cy="64288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8343">
                      <a:extLst>
                        <a:ext uri="{9D8B030D-6E8A-4147-A177-3AD203B41FA5}">
                          <a16:colId xmlns:a16="http://schemas.microsoft.com/office/drawing/2014/main" val="1393684106"/>
                        </a:ext>
                      </a:extLst>
                    </a:gridCol>
                    <a:gridCol w="2888343">
                      <a:extLst>
                        <a:ext uri="{9D8B030D-6E8A-4147-A177-3AD203B41FA5}">
                          <a16:colId xmlns:a16="http://schemas.microsoft.com/office/drawing/2014/main" val="507362662"/>
                        </a:ext>
                      </a:extLst>
                    </a:gridCol>
                    <a:gridCol w="2888343">
                      <a:extLst>
                        <a:ext uri="{9D8B030D-6E8A-4147-A177-3AD203B41FA5}">
                          <a16:colId xmlns:a16="http://schemas.microsoft.com/office/drawing/2014/main" val="2254790359"/>
                        </a:ext>
                      </a:extLst>
                    </a:gridCol>
                  </a:tblGrid>
                  <a:tr h="19162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9" t="-662" r="-200000" b="-2377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bigger amount in  the ratio 7 : 5, if the smaller amount is worth £60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smaller amount in  the ratio 7 : 5, if the bigger amount is worth £35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092"/>
                      </a:ext>
                    </a:extLst>
                  </a:tr>
                  <a:tr h="21271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bigger amount in  the ratio 7 : 5, if the total value shared is £60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value of the smaller amount in  the ratio 7 : 5, if the total value shared is £36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total amount  shared between 2 people if the smaller amount is £40 and the ratio of their amounts is 7 : 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018054"/>
                      </a:ext>
                    </a:extLst>
                  </a:tr>
                  <a:tr h="238551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Find the total amount shared between 2 people if one has £40 more than the other and the ratio of their amounts is 7 : 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The ratio of money between 2 people is 7 : 5. One gives the other £12. They now have the same amount. How much money did they both have to start with?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Ali and Bo share money in the ratio 7 : 5. Ali gives £24 to Bo and the ratio of their amounts is now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1 : 2. How much did they each have to start with?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268213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061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7CBE-6DFF-BD47-A85B-C817B7410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4B96FC3-3A46-8B45-8C89-A54FA120C1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6649791"/>
              </p:ext>
            </p:extLst>
          </p:nvPr>
        </p:nvGraphicFramePr>
        <p:xfrm>
          <a:off x="819396" y="4291808"/>
          <a:ext cx="3159580" cy="173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16">
                  <a:extLst>
                    <a:ext uri="{9D8B030D-6E8A-4147-A177-3AD203B41FA5}">
                      <a16:colId xmlns:a16="http://schemas.microsoft.com/office/drawing/2014/main" val="2035897353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2530827360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3645415126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3705850902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1131343145"/>
                    </a:ext>
                  </a:extLst>
                </a:gridCol>
              </a:tblGrid>
              <a:tr h="577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477076"/>
                  </a:ext>
                </a:extLst>
              </a:tr>
              <a:tr h="577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339139"/>
                  </a:ext>
                </a:extLst>
              </a:tr>
              <a:tr h="577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49018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8C5B3FD-4825-9348-8DCF-8F3190EFB2B5}"/>
              </a:ext>
            </a:extLst>
          </p:cNvPr>
          <p:cNvSpPr/>
          <p:nvPr/>
        </p:nvSpPr>
        <p:spPr>
          <a:xfrm>
            <a:off x="285008" y="297413"/>
            <a:ext cx="8573984" cy="62577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5F885C-42AC-BA41-B9FD-1760C2BCA046}"/>
                  </a:ext>
                </a:extLst>
              </p:cNvPr>
              <p:cNvSpPr txBox="1"/>
              <p:nvPr/>
            </p:nvSpPr>
            <p:spPr>
              <a:xfrm>
                <a:off x="415637" y="297413"/>
                <a:ext cx="8360228" cy="3714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𝑾𝒉𝒊𝒕𝒆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𝒇𝒊𝒓𝒔𝒕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𝒓𝒆𝒄𝒕𝒂𝒏𝒈𝒍𝒆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0" smtClean="0">
                          <a:latin typeface="Cambria Math" panose="02040503050406030204" pitchFamily="18" charset="0"/>
                        </a:rPr>
                        <m:t>𝐢𝐬</m:t>
                      </m:r>
                      <m:r>
                        <a:rPr lang="en-GB" sz="28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1" i="0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3200" b="1" i="0" dirty="0">
                  <a:latin typeface="Cambria Math" panose="02040503050406030204" pitchFamily="18" charset="0"/>
                </a:endParaRPr>
              </a:p>
              <a:p>
                <a:endParaRPr lang="en-GB" sz="32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𝒓𝒂𝒕𝒊𝒐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𝑾𝒉𝒊𝒕𝒆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𝒓𝒆𝒄𝒕𝒂𝒏𝒈𝒍𝒆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i="1" dirty="0"/>
              </a:p>
              <a:p>
                <a:endParaRPr lang="en-US" sz="2800" b="1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𝑻𝒉𝒆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𝒅𝒊𝒇𝒇𝒆𝒓𝒆𝒏𝒄𝒆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n-GB" sz="2800" b="1" i="1" baseline="30000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baseline="30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𝒔𝒊𝒛𝒆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𝑹𝒆𝒅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𝒂𝒓𝒆𝒂𝒔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5F885C-42AC-BA41-B9FD-1760C2BCA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7" y="297413"/>
                <a:ext cx="8360228" cy="3714158"/>
              </a:xfrm>
              <a:prstGeom prst="rect">
                <a:avLst/>
              </a:prstGeom>
              <a:blipFill>
                <a:blip r:embed="rId3"/>
                <a:stretch>
                  <a:fillRect b="-2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B3D5041-187F-2D4C-AD37-5B18AB245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917376"/>
              </p:ext>
            </p:extLst>
          </p:nvPr>
        </p:nvGraphicFramePr>
        <p:xfrm>
          <a:off x="819396" y="4141519"/>
          <a:ext cx="3159580" cy="188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9580">
                  <a:extLst>
                    <a:ext uri="{9D8B030D-6E8A-4147-A177-3AD203B41FA5}">
                      <a16:colId xmlns:a16="http://schemas.microsoft.com/office/drawing/2014/main" val="2891527419"/>
                    </a:ext>
                  </a:extLst>
                </a:gridCol>
              </a:tblGrid>
              <a:tr h="6272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084445"/>
                  </a:ext>
                </a:extLst>
              </a:tr>
              <a:tr h="6272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768990"/>
                  </a:ext>
                </a:extLst>
              </a:tr>
              <a:tr h="6272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01957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EE20D6D-4298-B346-B9DD-69FD9A133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08708"/>
              </p:ext>
            </p:extLst>
          </p:nvPr>
        </p:nvGraphicFramePr>
        <p:xfrm>
          <a:off x="5165026" y="4141519"/>
          <a:ext cx="3159580" cy="188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916">
                  <a:extLst>
                    <a:ext uri="{9D8B030D-6E8A-4147-A177-3AD203B41FA5}">
                      <a16:colId xmlns:a16="http://schemas.microsoft.com/office/drawing/2014/main" val="2891527419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1891092273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3540664632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2410642106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2839128592"/>
                    </a:ext>
                  </a:extLst>
                </a:gridCol>
              </a:tblGrid>
              <a:tr h="18817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084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546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</TotalTime>
  <Words>374</Words>
  <Application>Microsoft Macintosh PowerPoint</Application>
  <PresentationFormat>On-screen Show (4:3)</PresentationFormat>
  <Paragraphs>40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2020-09-29T16:31:15Z</dcterms:created>
  <dcterms:modified xsi:type="dcterms:W3CDTF">2020-09-29T20:59:49Z</dcterms:modified>
</cp:coreProperties>
</file>