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8" r:id="rId2"/>
    <p:sldId id="259" r:id="rId3"/>
    <p:sldId id="260" r:id="rId4"/>
    <p:sldId id="256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6350"/>
  </p:normalViewPr>
  <p:slideViewPr>
    <p:cSldViewPr snapToGrid="0" snapToObjects="1">
      <p:cViewPr varScale="1">
        <p:scale>
          <a:sx n="98" d="100"/>
          <a:sy n="98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4F3C6-878B-9C43-98C2-D8F747D0E0A0}" type="datetimeFigureOut">
              <a:rPr lang="en-US" smtClean="0"/>
              <a:t>11/7/20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9A298-3E78-F045-8A10-B94F3ADB3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/24</a:t>
            </a:r>
          </a:p>
          <a:p>
            <a:r>
              <a:rPr lang="en-US" dirty="0"/>
              <a:t>/12</a:t>
            </a:r>
          </a:p>
          <a:p>
            <a:r>
              <a:rPr lang="en-US" dirty="0"/>
              <a:t>/32</a:t>
            </a:r>
          </a:p>
          <a:p>
            <a:r>
              <a:rPr lang="en-US" dirty="0"/>
              <a:t>/20</a:t>
            </a:r>
          </a:p>
          <a:p>
            <a:r>
              <a:rPr lang="en-US" dirty="0"/>
              <a:t>/18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F9A298-3E78-F045-8A10-B94F3ADB37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6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F9A298-3E78-F045-8A10-B94F3ADB37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8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F9A298-3E78-F045-8A10-B94F3ADB37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449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/4 x /18</a:t>
            </a:r>
          </a:p>
          <a:p>
            <a:r>
              <a:rPr lang="en-US" dirty="0"/>
              <a:t>/9 x /8</a:t>
            </a:r>
          </a:p>
          <a:p>
            <a:r>
              <a:rPr lang="en-US" dirty="0"/>
              <a:t>/36 x /2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F9A298-3E78-F045-8A10-B94F3ADB37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99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(10 - /5)(10– /5)</a:t>
            </a:r>
          </a:p>
          <a:p>
            <a:r>
              <a:rPr lang="en-US" dirty="0"/>
              <a:t>105 – 20/5</a:t>
            </a:r>
          </a:p>
          <a:p>
            <a:r>
              <a:rPr lang="en-US" dirty="0"/>
              <a:t>/5((10 - /5) = 10/5 – 5</a:t>
            </a:r>
          </a:p>
          <a:p>
            <a:r>
              <a:rPr lang="en-US" dirty="0"/>
              <a:t>95 – 20/5 + 10 = 105 – 20/5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F9A298-3E78-F045-8A10-B94F3ADB37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03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2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4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5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7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5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8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0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5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028E2-3021-BF4C-91F2-BC404E5A6D04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95211-583D-544C-8611-802F312E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8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111.png"/><Relationship Id="rId3" Type="http://schemas.openxmlformats.org/officeDocument/2006/relationships/image" Target="../media/image110.png"/><Relationship Id="rId7" Type="http://schemas.openxmlformats.org/officeDocument/2006/relationships/image" Target="../media/image50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90.png"/><Relationship Id="rId5" Type="http://schemas.openxmlformats.org/officeDocument/2006/relationships/image" Target="../media/image30.png"/><Relationship Id="rId10" Type="http://schemas.openxmlformats.org/officeDocument/2006/relationships/image" Target="../media/image80.png"/><Relationship Id="rId4" Type="http://schemas.openxmlformats.org/officeDocument/2006/relationships/image" Target="../media/image27.png"/><Relationship Id="rId9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22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20.png"/><Relationship Id="rId5" Type="http://schemas.openxmlformats.org/officeDocument/2006/relationships/image" Target="../media/image140.png"/><Relationship Id="rId15" Type="http://schemas.openxmlformats.org/officeDocument/2006/relationships/image" Target="../media/image24.png"/><Relationship Id="rId10" Type="http://schemas.openxmlformats.org/officeDocument/2006/relationships/image" Target="../media/image190.png"/><Relationship Id="rId4" Type="http://schemas.openxmlformats.org/officeDocument/2006/relationships/image" Target="../media/image130.png"/><Relationship Id="rId9" Type="http://schemas.openxmlformats.org/officeDocument/2006/relationships/image" Target="../media/image180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D53C8E1-28E8-1B47-8983-CF38BA1B4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037946"/>
              </p:ext>
            </p:extLst>
          </p:nvPr>
        </p:nvGraphicFramePr>
        <p:xfrm>
          <a:off x="271074" y="293179"/>
          <a:ext cx="2720320" cy="623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20">
                  <a:extLst>
                    <a:ext uri="{9D8B030D-6E8A-4147-A177-3AD203B41FA5}">
                      <a16:colId xmlns:a16="http://schemas.microsoft.com/office/drawing/2014/main" val="2107968962"/>
                    </a:ext>
                  </a:extLst>
                </a:gridCol>
              </a:tblGrid>
              <a:tr h="12476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298761"/>
                  </a:ext>
                </a:extLst>
              </a:tr>
              <a:tr h="12476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286464"/>
                  </a:ext>
                </a:extLst>
              </a:tr>
              <a:tr h="12476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388669"/>
                  </a:ext>
                </a:extLst>
              </a:tr>
              <a:tr h="12476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10956"/>
                  </a:ext>
                </a:extLst>
              </a:tr>
              <a:tr h="12476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42584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353FE8-E82D-A449-AAE5-2843B1B1399F}"/>
                  </a:ext>
                </a:extLst>
              </p:cNvPr>
              <p:cNvSpPr txBox="1"/>
              <p:nvPr/>
            </p:nvSpPr>
            <p:spPr>
              <a:xfrm>
                <a:off x="480115" y="1868752"/>
                <a:ext cx="2151423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  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&lt;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353FE8-E82D-A449-AAE5-2843B1B13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15" y="1868752"/>
                <a:ext cx="2151423" cy="412870"/>
              </a:xfrm>
              <a:prstGeom prst="rect">
                <a:avLst/>
              </a:prstGeom>
              <a:blipFill>
                <a:blip r:embed="rId3"/>
                <a:stretch>
                  <a:fillRect r="-292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401014-E22D-F74E-A317-5E3E0176A0DA}"/>
                  </a:ext>
                </a:extLst>
              </p:cNvPr>
              <p:cNvSpPr txBox="1"/>
              <p:nvPr/>
            </p:nvSpPr>
            <p:spPr>
              <a:xfrm>
                <a:off x="654460" y="4359093"/>
                <a:ext cx="1779398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  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&lt;8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401014-E22D-F74E-A317-5E3E0176A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60" y="4359093"/>
                <a:ext cx="1779398" cy="412870"/>
              </a:xfrm>
              <a:prstGeom prst="rect">
                <a:avLst/>
              </a:prstGeom>
              <a:blipFill>
                <a:blip r:embed="rId4"/>
                <a:stretch>
                  <a:fillRect l="-3546" r="-354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DC7074-3241-E24A-AFBD-0D9013EFF24E}"/>
                  </a:ext>
                </a:extLst>
              </p:cNvPr>
              <p:cNvSpPr txBox="1"/>
              <p:nvPr/>
            </p:nvSpPr>
            <p:spPr>
              <a:xfrm>
                <a:off x="457196" y="642965"/>
                <a:ext cx="2303195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   ?  &lt;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82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DC7074-3241-E24A-AFBD-0D9013EFF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6" y="642965"/>
                <a:ext cx="2303195" cy="412870"/>
              </a:xfrm>
              <a:prstGeom prst="rect">
                <a:avLst/>
              </a:prstGeom>
              <a:blipFill>
                <a:blip r:embed="rId5"/>
                <a:stretch>
                  <a:fillRect r="-2198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252536-6F75-2248-9D00-4014F37ABA22}"/>
                  </a:ext>
                </a:extLst>
              </p:cNvPr>
              <p:cNvSpPr txBox="1"/>
              <p:nvPr/>
            </p:nvSpPr>
            <p:spPr>
              <a:xfrm>
                <a:off x="331264" y="3133306"/>
                <a:ext cx="2491259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  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&lt;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107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252536-6F75-2248-9D00-4014F37AB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64" y="3133306"/>
                <a:ext cx="2491259" cy="412870"/>
              </a:xfrm>
              <a:prstGeom prst="rect">
                <a:avLst/>
              </a:prstGeom>
              <a:blipFill>
                <a:blip r:embed="rId6"/>
                <a:stretch>
                  <a:fillRect l="-2020" r="-2525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45EDB4-6266-F041-A4E9-5412E562102F}"/>
                  </a:ext>
                </a:extLst>
              </p:cNvPr>
              <p:cNvSpPr txBox="1"/>
              <p:nvPr/>
            </p:nvSpPr>
            <p:spPr>
              <a:xfrm>
                <a:off x="457194" y="5644171"/>
                <a:ext cx="2076081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  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&lt; 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45EDB4-6266-F041-A4E9-5412E5621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4" y="5644171"/>
                <a:ext cx="2076081" cy="412870"/>
              </a:xfrm>
              <a:prstGeom prst="rect">
                <a:avLst/>
              </a:prstGeom>
              <a:blipFill>
                <a:blip r:embed="rId7"/>
                <a:stretch>
                  <a:fillRect r="-3049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D381F3B0-B076-EE4D-B0CD-5F35B9C46D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8436362"/>
                  </p:ext>
                </p:extLst>
              </p:nvPr>
            </p:nvGraphicFramePr>
            <p:xfrm>
              <a:off x="3191899" y="306241"/>
              <a:ext cx="5612466" cy="62036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0822">
                      <a:extLst>
                        <a:ext uri="{9D8B030D-6E8A-4147-A177-3AD203B41FA5}">
                          <a16:colId xmlns:a16="http://schemas.microsoft.com/office/drawing/2014/main" val="1427656571"/>
                        </a:ext>
                      </a:extLst>
                    </a:gridCol>
                    <a:gridCol w="1870822">
                      <a:extLst>
                        <a:ext uri="{9D8B030D-6E8A-4147-A177-3AD203B41FA5}">
                          <a16:colId xmlns:a16="http://schemas.microsoft.com/office/drawing/2014/main" val="2806560409"/>
                        </a:ext>
                      </a:extLst>
                    </a:gridCol>
                    <a:gridCol w="1870822">
                      <a:extLst>
                        <a:ext uri="{9D8B030D-6E8A-4147-A177-3AD203B41FA5}">
                          <a16:colId xmlns:a16="http://schemas.microsoft.com/office/drawing/2014/main" val="3231029825"/>
                        </a:ext>
                      </a:extLst>
                    </a:gridCol>
                  </a:tblGrid>
                  <a:tr h="850137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Fill in the boxes below with the following</a:t>
                          </a:r>
                        </a:p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Then fill in the gaps: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32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18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24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20</m:t>
                                  </m:r>
                                </m:e>
                              </m:rad>
                            </m:oMath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0074009"/>
                      </a:ext>
                    </a:extLst>
                  </a:tr>
                  <a:tr h="106987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divided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multiplied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89473018"/>
                      </a:ext>
                    </a:extLst>
                  </a:tr>
                  <a:tr h="106987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multiplied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divided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9226081"/>
                      </a:ext>
                    </a:extLst>
                  </a:tr>
                  <a:tr h="10706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divided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multiplied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2045093"/>
                      </a:ext>
                    </a:extLst>
                  </a:tr>
                  <a:tr h="10724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multiplied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divided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7060117"/>
                      </a:ext>
                    </a:extLst>
                  </a:tr>
                  <a:tr h="10706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divided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When multiplied by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</a:rPr>
                            <a:t>the result is 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504274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D381F3B0-B076-EE4D-B0CD-5F35B9C46D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8436362"/>
                  </p:ext>
                </p:extLst>
              </p:nvPr>
            </p:nvGraphicFramePr>
            <p:xfrm>
              <a:off x="3191899" y="306241"/>
              <a:ext cx="5612466" cy="62036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0822">
                      <a:extLst>
                        <a:ext uri="{9D8B030D-6E8A-4147-A177-3AD203B41FA5}">
                          <a16:colId xmlns:a16="http://schemas.microsoft.com/office/drawing/2014/main" val="1427656571"/>
                        </a:ext>
                      </a:extLst>
                    </a:gridCol>
                    <a:gridCol w="1870822">
                      <a:extLst>
                        <a:ext uri="{9D8B030D-6E8A-4147-A177-3AD203B41FA5}">
                          <a16:colId xmlns:a16="http://schemas.microsoft.com/office/drawing/2014/main" val="2806560409"/>
                        </a:ext>
                      </a:extLst>
                    </a:gridCol>
                    <a:gridCol w="1870822">
                      <a:extLst>
                        <a:ext uri="{9D8B030D-6E8A-4147-A177-3AD203B41FA5}">
                          <a16:colId xmlns:a16="http://schemas.microsoft.com/office/drawing/2014/main" val="3231029825"/>
                        </a:ext>
                      </a:extLst>
                    </a:gridCol>
                  </a:tblGrid>
                  <a:tr h="850137"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6" t="-1493" r="-226" b="-6343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0074009"/>
                      </a:ext>
                    </a:extLst>
                  </a:tr>
                  <a:tr h="10698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76" t="-80952" r="-200000" b="-405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000" t="-80952" r="-676" b="-405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89473018"/>
                      </a:ext>
                    </a:extLst>
                  </a:tr>
                  <a:tr h="10698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76" t="-178824" r="-200000" b="-3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000" t="-178824" r="-676" b="-3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9226081"/>
                      </a:ext>
                    </a:extLst>
                  </a:tr>
                  <a:tr h="1070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76" t="-282143" r="-200000" b="-2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000" t="-282143" r="-676" b="-20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2045093"/>
                      </a:ext>
                    </a:extLst>
                  </a:tr>
                  <a:tr h="10724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76" t="-377647" r="-200000" b="-1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000" t="-377647" r="-676" b="-10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7060117"/>
                      </a:ext>
                    </a:extLst>
                  </a:tr>
                  <a:tr h="10706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76" t="-483333" r="-200000" b="-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000" t="-483333" r="-676" b="-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50427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8426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4F552D-CB9E-5F47-B6D0-E379359CDB0E}"/>
              </a:ext>
            </a:extLst>
          </p:cNvPr>
          <p:cNvSpPr/>
          <p:nvPr/>
        </p:nvSpPr>
        <p:spPr>
          <a:xfrm>
            <a:off x="182880" y="169018"/>
            <a:ext cx="8791303" cy="6545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87A9E7-6DE9-A44F-8553-FC6B8C01D110}"/>
                  </a:ext>
                </a:extLst>
              </p:cNvPr>
              <p:cNvSpPr txBox="1"/>
              <p:nvPr/>
            </p:nvSpPr>
            <p:spPr>
              <a:xfrm>
                <a:off x="2029700" y="556422"/>
                <a:ext cx="4914679" cy="4212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3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2×3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87A9E7-6DE9-A44F-8553-FC6B8C01D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700" y="556422"/>
                <a:ext cx="4914679" cy="421269"/>
              </a:xfrm>
              <a:prstGeom prst="rect">
                <a:avLst/>
              </a:prstGeom>
              <a:blipFill>
                <a:blip r:embed="rId3"/>
                <a:stretch>
                  <a:fillRect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C1D656-623C-0549-B780-B24DD84D1C98}"/>
                  </a:ext>
                </a:extLst>
              </p:cNvPr>
              <p:cNvSpPr txBox="1"/>
              <p:nvPr/>
            </p:nvSpPr>
            <p:spPr>
              <a:xfrm>
                <a:off x="1903181" y="1059088"/>
                <a:ext cx="4913909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C1D656-623C-0549-B780-B24DD84D1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181" y="1059088"/>
                <a:ext cx="4913909" cy="751552"/>
              </a:xfrm>
              <a:prstGeom prst="rect">
                <a:avLst/>
              </a:prstGeom>
              <a:blipFill>
                <a:blip r:embed="rId4"/>
                <a:stretch>
                  <a:fillRect r="-51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8F6143-1EC7-B941-8810-B0DB7A0CE99E}"/>
                  </a:ext>
                </a:extLst>
              </p:cNvPr>
              <p:cNvSpPr txBox="1"/>
              <p:nvPr/>
            </p:nvSpPr>
            <p:spPr>
              <a:xfrm>
                <a:off x="1903180" y="2029657"/>
                <a:ext cx="4913909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8F6143-1EC7-B941-8810-B0DB7A0CE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180" y="2029657"/>
                <a:ext cx="4913909" cy="751552"/>
              </a:xfrm>
              <a:prstGeom prst="rect">
                <a:avLst/>
              </a:prstGeom>
              <a:blipFill>
                <a:blip r:embed="rId5"/>
                <a:stretch>
                  <a:fillRect r="-51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2D282D0-EB73-4640-954C-B772D2ECD5BB}"/>
              </a:ext>
            </a:extLst>
          </p:cNvPr>
          <p:cNvSpPr txBox="1"/>
          <p:nvPr/>
        </p:nvSpPr>
        <p:spPr>
          <a:xfrm>
            <a:off x="739132" y="169018"/>
            <a:ext cx="7900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Express the following as a product of their prime factors: 50, 45, 98, 300, 240, 450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69ACE1-4DB8-1C47-AB97-65172FD48939}"/>
                  </a:ext>
                </a:extLst>
              </p:cNvPr>
              <p:cNvSpPr txBox="1"/>
              <p:nvPr/>
            </p:nvSpPr>
            <p:spPr>
              <a:xfrm>
                <a:off x="1903180" y="3000226"/>
                <a:ext cx="4913909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98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69ACE1-4DB8-1C47-AB97-65172FD48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180" y="3000226"/>
                <a:ext cx="4913909" cy="751552"/>
              </a:xfrm>
              <a:prstGeom prst="rect">
                <a:avLst/>
              </a:prstGeom>
              <a:blipFill>
                <a:blip r:embed="rId6"/>
                <a:stretch>
                  <a:fillRect r="-51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B783C-488B-4049-A47A-D66D8790CD1D}"/>
                  </a:ext>
                </a:extLst>
              </p:cNvPr>
              <p:cNvSpPr txBox="1"/>
              <p:nvPr/>
            </p:nvSpPr>
            <p:spPr>
              <a:xfrm>
                <a:off x="1041031" y="3960306"/>
                <a:ext cx="7061933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300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B783C-488B-4049-A47A-D66D8790C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1" y="3960306"/>
                <a:ext cx="7061933" cy="75155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AE0487-8D24-624B-8131-2CA5D5F881A1}"/>
                  </a:ext>
                </a:extLst>
              </p:cNvPr>
              <p:cNvSpPr txBox="1"/>
              <p:nvPr/>
            </p:nvSpPr>
            <p:spPr>
              <a:xfrm>
                <a:off x="1041031" y="4900333"/>
                <a:ext cx="6892015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450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AE0487-8D24-624B-8131-2CA5D5F88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1" y="4900333"/>
                <a:ext cx="6892015" cy="751552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948A98-3E4C-D946-A362-A3EE68BDA79F}"/>
                  </a:ext>
                </a:extLst>
              </p:cNvPr>
              <p:cNvSpPr txBox="1"/>
              <p:nvPr/>
            </p:nvSpPr>
            <p:spPr>
              <a:xfrm>
                <a:off x="1041030" y="5840360"/>
                <a:ext cx="6892015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720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</m:t>
                        </m:r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/>
                          <m:sup/>
                        </m:sSup>
                        <m:r>
                          <a:rPr kumimoji="0" lang="en-GB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</m:t>
                        </m:r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/>
                          <m:sup/>
                        </m:sSup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C948A98-3E4C-D946-A362-A3EE68BDA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0" y="5840360"/>
                <a:ext cx="6892015" cy="751552"/>
              </a:xfrm>
              <a:prstGeom prst="rect">
                <a:avLst/>
              </a:prstGeom>
              <a:blipFill>
                <a:blip r:embed="rId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05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4F552D-CB9E-5F47-B6D0-E379359CDB0E}"/>
              </a:ext>
            </a:extLst>
          </p:cNvPr>
          <p:cNvSpPr/>
          <p:nvPr/>
        </p:nvSpPr>
        <p:spPr>
          <a:xfrm>
            <a:off x="182880" y="169018"/>
            <a:ext cx="8791303" cy="6545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87A9E7-6DE9-A44F-8553-FC6B8C01D110}"/>
                  </a:ext>
                </a:extLst>
              </p:cNvPr>
              <p:cNvSpPr txBox="1"/>
              <p:nvPr/>
            </p:nvSpPr>
            <p:spPr>
              <a:xfrm>
                <a:off x="2029700" y="556422"/>
                <a:ext cx="4914679" cy="4212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24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3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2×3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=2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6</m:t>
                        </m:r>
                      </m:e>
                    </m:ra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87A9E7-6DE9-A44F-8553-FC6B8C01D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700" y="556422"/>
                <a:ext cx="4914679" cy="421269"/>
              </a:xfrm>
              <a:prstGeom prst="rect">
                <a:avLst/>
              </a:prstGeom>
              <a:blipFill>
                <a:blip r:embed="rId3"/>
                <a:stretch>
                  <a:fillRect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C1D656-623C-0549-B780-B24DD84D1C98}"/>
                  </a:ext>
                </a:extLst>
              </p:cNvPr>
              <p:cNvSpPr txBox="1"/>
              <p:nvPr/>
            </p:nvSpPr>
            <p:spPr>
              <a:xfrm>
                <a:off x="2029700" y="1293726"/>
                <a:ext cx="4412939" cy="4176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50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2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=5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C1D656-623C-0549-B780-B24DD84D1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700" y="1293726"/>
                <a:ext cx="4412939" cy="417615"/>
              </a:xfrm>
              <a:prstGeom prst="rect">
                <a:avLst/>
              </a:prstGeom>
              <a:blipFill>
                <a:blip r:embed="rId4"/>
                <a:stretch>
                  <a:fillRect r="-1433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8F6143-1EC7-B941-8810-B0DB7A0CE99E}"/>
                  </a:ext>
                </a:extLst>
              </p:cNvPr>
              <p:cNvSpPr txBox="1"/>
              <p:nvPr/>
            </p:nvSpPr>
            <p:spPr>
              <a:xfrm>
                <a:off x="1977447" y="2149561"/>
                <a:ext cx="4412939" cy="4176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45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5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5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=3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8F6143-1EC7-B941-8810-B0DB7A0CE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447" y="2149561"/>
                <a:ext cx="4412939" cy="417615"/>
              </a:xfrm>
              <a:prstGeom prst="rect">
                <a:avLst/>
              </a:prstGeom>
              <a:blipFill>
                <a:blip r:embed="rId5"/>
                <a:stretch>
                  <a:fillRect r="-1433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2D282D0-EB73-4640-954C-B772D2ECD5BB}"/>
              </a:ext>
            </a:extLst>
          </p:cNvPr>
          <p:cNvSpPr txBox="1"/>
          <p:nvPr/>
        </p:nvSpPr>
        <p:spPr>
          <a:xfrm>
            <a:off x="739132" y="169018"/>
            <a:ext cx="7900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Express the following as a product of their prime factors: 50, 45, 98, 300, 240, 450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69ACE1-4DB8-1C47-AB97-65172FD48939}"/>
                  </a:ext>
                </a:extLst>
              </p:cNvPr>
              <p:cNvSpPr txBox="1"/>
              <p:nvPr/>
            </p:nvSpPr>
            <p:spPr>
              <a:xfrm>
                <a:off x="1977446" y="3010744"/>
                <a:ext cx="4412939" cy="4182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98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7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2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7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=7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69ACE1-4DB8-1C47-AB97-65172FD48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446" y="3010744"/>
                <a:ext cx="4412939" cy="418256"/>
              </a:xfrm>
              <a:prstGeom prst="rect">
                <a:avLst/>
              </a:prstGeom>
              <a:blipFill>
                <a:blip r:embed="rId6"/>
                <a:stretch>
                  <a:fillRect r="-1146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B783C-488B-4049-A47A-D66D8790CD1D}"/>
                  </a:ext>
                </a:extLst>
              </p:cNvPr>
              <p:cNvSpPr txBox="1"/>
              <p:nvPr/>
            </p:nvSpPr>
            <p:spPr>
              <a:xfrm>
                <a:off x="739132" y="3872568"/>
                <a:ext cx="7767576" cy="4212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300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</m:t>
                        </m:r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=2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GB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</m:t>
                    </m:r>
                    <m:rad>
                      <m:radPr>
                        <m:degHide m:val="on"/>
                        <m:ctrlP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B783C-488B-4049-A47A-D66D8790C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32" y="3872568"/>
                <a:ext cx="7767576" cy="421269"/>
              </a:xfrm>
              <a:prstGeom prst="rect">
                <a:avLst/>
              </a:prstGeom>
              <a:blipFill>
                <a:blip r:embed="rId7"/>
                <a:stretch>
                  <a:fillRect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AE0487-8D24-624B-8131-2CA5D5F881A1}"/>
                  </a:ext>
                </a:extLst>
              </p:cNvPr>
              <p:cNvSpPr txBox="1"/>
              <p:nvPr/>
            </p:nvSpPr>
            <p:spPr>
              <a:xfrm>
                <a:off x="727519" y="4900333"/>
                <a:ext cx="7485447" cy="4176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450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</m:t>
                        </m:r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 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=5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GB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=15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AE0487-8D24-624B-8131-2CA5D5F88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19" y="4900333"/>
                <a:ext cx="7485447" cy="417615"/>
              </a:xfrm>
              <a:prstGeom prst="rect">
                <a:avLst/>
              </a:prstGeom>
              <a:blipFill>
                <a:blip r:embed="rId8"/>
                <a:stretch>
                  <a:fillRect r="-508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96ADE5-B76B-B745-A1D1-96B694F444CA}"/>
                  </a:ext>
                </a:extLst>
              </p:cNvPr>
              <p:cNvSpPr txBox="1"/>
              <p:nvPr/>
            </p:nvSpPr>
            <p:spPr>
              <a:xfrm>
                <a:off x="772777" y="5838198"/>
                <a:ext cx="7611507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720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ra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96ADE5-B76B-B745-A1D1-96B694F44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77" y="5838198"/>
                <a:ext cx="7611507" cy="418000"/>
              </a:xfrm>
              <a:prstGeom prst="rect">
                <a:avLst/>
              </a:prstGeom>
              <a:blipFill>
                <a:blip r:embed="rId9"/>
                <a:stretch>
                  <a:fillRect r="-667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844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F2F26B21-9FA9-4F4D-904D-B2EA40B01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885663"/>
              </p:ext>
            </p:extLst>
          </p:nvPr>
        </p:nvGraphicFramePr>
        <p:xfrm>
          <a:off x="123463" y="145868"/>
          <a:ext cx="8870066" cy="6567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714">
                  <a:extLst>
                    <a:ext uri="{9D8B030D-6E8A-4147-A177-3AD203B41FA5}">
                      <a16:colId xmlns:a16="http://schemas.microsoft.com/office/drawing/2014/main" val="943263488"/>
                    </a:ext>
                  </a:extLst>
                </a:gridCol>
                <a:gridCol w="6331352">
                  <a:extLst>
                    <a:ext uri="{9D8B030D-6E8A-4147-A177-3AD203B41FA5}">
                      <a16:colId xmlns:a16="http://schemas.microsoft.com/office/drawing/2014/main" val="2247729547"/>
                    </a:ext>
                  </a:extLst>
                </a:gridCol>
              </a:tblGrid>
              <a:tr h="65674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720859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2924C7CD-A172-774C-88F5-AA38E14FF3DC}"/>
              </a:ext>
            </a:extLst>
          </p:cNvPr>
          <p:cNvGrpSpPr/>
          <p:nvPr/>
        </p:nvGrpSpPr>
        <p:grpSpPr>
          <a:xfrm>
            <a:off x="2824223" y="761534"/>
            <a:ext cx="1331088" cy="1276045"/>
            <a:chOff x="2799098" y="877278"/>
            <a:chExt cx="1669670" cy="160062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FB42E1-2506-E44B-8F03-036213E82147}"/>
                </a:ext>
              </a:extLst>
            </p:cNvPr>
            <p:cNvSpPr/>
            <p:nvPr/>
          </p:nvSpPr>
          <p:spPr>
            <a:xfrm>
              <a:off x="2799098" y="1494794"/>
              <a:ext cx="1038299" cy="983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9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5C09F5-B7B1-2742-BD7E-22483B42A4E3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4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736A94A-4993-5A4B-A3EA-8FD98F92F155}"/>
                </a:ext>
              </a:extLst>
            </p:cNvPr>
            <p:cNvSpPr/>
            <p:nvPr/>
          </p:nvSpPr>
          <p:spPr>
            <a:xfrm>
              <a:off x="2799098" y="877278"/>
              <a:ext cx="1038299" cy="61751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34CD8A4-2446-9941-A0D3-27D6106A17B9}"/>
              </a:ext>
            </a:extLst>
          </p:cNvPr>
          <p:cNvGrpSpPr/>
          <p:nvPr/>
        </p:nvGrpSpPr>
        <p:grpSpPr>
          <a:xfrm>
            <a:off x="2828170" y="2689821"/>
            <a:ext cx="1324912" cy="1313038"/>
            <a:chOff x="2922997" y="3019265"/>
            <a:chExt cx="1545771" cy="153191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949008-B8AE-5745-BB2E-E2A9383361DC}"/>
                </a:ext>
              </a:extLst>
            </p:cNvPr>
            <p:cNvSpPr/>
            <p:nvPr/>
          </p:nvSpPr>
          <p:spPr>
            <a:xfrm>
              <a:off x="2922997" y="3636783"/>
              <a:ext cx="914400" cy="914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979CB1-B533-7948-AA5D-E298D2A90A4F}"/>
                </a:ext>
              </a:extLst>
            </p:cNvPr>
            <p:cNvSpPr/>
            <p:nvPr/>
          </p:nvSpPr>
          <p:spPr>
            <a:xfrm>
              <a:off x="3837397" y="3019266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050C57-D271-CF43-925D-7BD3117C4A67}"/>
                </a:ext>
              </a:extLst>
            </p:cNvPr>
            <p:cNvSpPr/>
            <p:nvPr/>
          </p:nvSpPr>
          <p:spPr>
            <a:xfrm>
              <a:off x="2922997" y="3019265"/>
              <a:ext cx="914400" cy="61751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61F1707-6E72-AA4F-A6FC-55BEB0909410}"/>
              </a:ext>
            </a:extLst>
          </p:cNvPr>
          <p:cNvSpPr/>
          <p:nvPr/>
        </p:nvSpPr>
        <p:spPr>
          <a:xfrm>
            <a:off x="310892" y="931206"/>
            <a:ext cx="1118259" cy="1118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81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D9185A-FC32-7A4B-BB99-8361C91CD1F4}"/>
              </a:ext>
            </a:extLst>
          </p:cNvPr>
          <p:cNvSpPr/>
          <p:nvPr/>
        </p:nvSpPr>
        <p:spPr>
          <a:xfrm>
            <a:off x="313731" y="4853651"/>
            <a:ext cx="963879" cy="9638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135167-6FB9-8348-B3E4-519C8A12BBA1}"/>
              </a:ext>
            </a:extLst>
          </p:cNvPr>
          <p:cNvSpPr/>
          <p:nvPr/>
        </p:nvSpPr>
        <p:spPr>
          <a:xfrm>
            <a:off x="313731" y="3577381"/>
            <a:ext cx="1053152" cy="10531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32110A-42AD-AD4F-8FEF-81FB316BC644}"/>
              </a:ext>
            </a:extLst>
          </p:cNvPr>
          <p:cNvSpPr/>
          <p:nvPr/>
        </p:nvSpPr>
        <p:spPr>
          <a:xfrm>
            <a:off x="313731" y="2272583"/>
            <a:ext cx="1080629" cy="1081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80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011155-E437-F249-BB83-10732F648093}"/>
              </a:ext>
            </a:extLst>
          </p:cNvPr>
          <p:cNvSpPr/>
          <p:nvPr/>
        </p:nvSpPr>
        <p:spPr>
          <a:xfrm>
            <a:off x="295894" y="6040648"/>
            <a:ext cx="534323" cy="534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17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6FDBF5C-98BA-3743-A09C-3483124FECCD}"/>
              </a:ext>
            </a:extLst>
          </p:cNvPr>
          <p:cNvCxnSpPr/>
          <p:nvPr/>
        </p:nvCxnSpPr>
        <p:spPr>
          <a:xfrm>
            <a:off x="1542857" y="931206"/>
            <a:ext cx="0" cy="1118259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02743B-9EDD-344D-B589-DCA36D65D394}"/>
              </a:ext>
            </a:extLst>
          </p:cNvPr>
          <p:cNvCxnSpPr>
            <a:cxnSpLocks/>
          </p:cNvCxnSpPr>
          <p:nvPr/>
        </p:nvCxnSpPr>
        <p:spPr>
          <a:xfrm>
            <a:off x="1493133" y="2272583"/>
            <a:ext cx="0" cy="108168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5B795BB-F1EA-3C45-874B-F2EBFB87C6C8}"/>
              </a:ext>
            </a:extLst>
          </p:cNvPr>
          <p:cNvCxnSpPr>
            <a:cxnSpLocks/>
          </p:cNvCxnSpPr>
          <p:nvPr/>
        </p:nvCxnSpPr>
        <p:spPr>
          <a:xfrm>
            <a:off x="1471156" y="3577381"/>
            <a:ext cx="0" cy="108168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B4E937F-A44D-D24A-AFE8-E0D797DF34C7}"/>
              </a:ext>
            </a:extLst>
          </p:cNvPr>
          <p:cNvCxnSpPr>
            <a:cxnSpLocks/>
          </p:cNvCxnSpPr>
          <p:nvPr/>
        </p:nvCxnSpPr>
        <p:spPr>
          <a:xfrm flipH="1">
            <a:off x="1359635" y="4853651"/>
            <a:ext cx="499" cy="963879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3393300-9E19-0D46-80F8-A7795399DE77}"/>
              </a:ext>
            </a:extLst>
          </p:cNvPr>
          <p:cNvCxnSpPr>
            <a:cxnSpLocks/>
          </p:cNvCxnSpPr>
          <p:nvPr/>
        </p:nvCxnSpPr>
        <p:spPr>
          <a:xfrm>
            <a:off x="912242" y="6040647"/>
            <a:ext cx="1" cy="571212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9E135E-1998-D34F-AB1B-473BAE70F48A}"/>
              </a:ext>
            </a:extLst>
          </p:cNvPr>
          <p:cNvSpPr txBox="1"/>
          <p:nvPr/>
        </p:nvSpPr>
        <p:spPr>
          <a:xfrm>
            <a:off x="234638" y="232995"/>
            <a:ext cx="258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lengths of each of the squares below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118375B-6809-4B4B-B531-924C865A5844}"/>
              </a:ext>
            </a:extLst>
          </p:cNvPr>
          <p:cNvGrpSpPr/>
          <p:nvPr/>
        </p:nvGrpSpPr>
        <p:grpSpPr>
          <a:xfrm>
            <a:off x="2824223" y="4655100"/>
            <a:ext cx="1545771" cy="1531918"/>
            <a:chOff x="2922997" y="5165042"/>
            <a:chExt cx="1545771" cy="153191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65169C8-089B-7547-9995-2F2C2D79D171}"/>
                </a:ext>
              </a:extLst>
            </p:cNvPr>
            <p:cNvSpPr/>
            <p:nvPr/>
          </p:nvSpPr>
          <p:spPr>
            <a:xfrm>
              <a:off x="2922997" y="5782560"/>
              <a:ext cx="914400" cy="914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42D26F3-1AC0-AA49-A1E9-82015FA36B80}"/>
                </a:ext>
              </a:extLst>
            </p:cNvPr>
            <p:cNvSpPr/>
            <p:nvPr/>
          </p:nvSpPr>
          <p:spPr>
            <a:xfrm>
              <a:off x="3837397" y="5165043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9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E0455B8-D243-594F-B9DB-1B6980751F7C}"/>
                </a:ext>
              </a:extLst>
            </p:cNvPr>
            <p:cNvSpPr/>
            <p:nvPr/>
          </p:nvSpPr>
          <p:spPr>
            <a:xfrm>
              <a:off x="2922997" y="5165042"/>
              <a:ext cx="914400" cy="61751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588D377-D470-8F4C-A01D-3084E572486D}"/>
              </a:ext>
            </a:extLst>
          </p:cNvPr>
          <p:cNvSpPr txBox="1"/>
          <p:nvPr/>
        </p:nvSpPr>
        <p:spPr>
          <a:xfrm>
            <a:off x="2665179" y="159870"/>
            <a:ext cx="6244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blue shapes are squares. Find the missing areas and length.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8D8DE7-3B4C-9245-BFA2-24875A8AC434}"/>
              </a:ext>
            </a:extLst>
          </p:cNvPr>
          <p:cNvGrpSpPr/>
          <p:nvPr/>
        </p:nvGrpSpPr>
        <p:grpSpPr>
          <a:xfrm>
            <a:off x="4913662" y="2686669"/>
            <a:ext cx="1331088" cy="1276045"/>
            <a:chOff x="2799098" y="877278"/>
            <a:chExt cx="1669670" cy="160062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DF90DE4-BB99-4043-8B2B-9D343550CAB6}"/>
                </a:ext>
              </a:extLst>
            </p:cNvPr>
            <p:cNvSpPr/>
            <p:nvPr/>
          </p:nvSpPr>
          <p:spPr>
            <a:xfrm>
              <a:off x="2799098" y="1494794"/>
              <a:ext cx="1038299" cy="9831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599966-37BB-BE46-98F1-C343459B15DC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4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961E1909-FD14-3D49-8C04-5FF3CEC4EA59}"/>
                    </a:ext>
                  </a:extLst>
                </p:cNvPr>
                <p:cNvSpPr/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𝟐𝟖</m:t>
                            </m:r>
                          </m:e>
                        </m:rad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961E1909-FD14-3D49-8C04-5FF3CEC4EA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49F0C29-3336-8949-BC2D-C2D4106D8FFF}"/>
              </a:ext>
            </a:extLst>
          </p:cNvPr>
          <p:cNvGrpSpPr/>
          <p:nvPr/>
        </p:nvGrpSpPr>
        <p:grpSpPr>
          <a:xfrm>
            <a:off x="4913002" y="761534"/>
            <a:ext cx="1331088" cy="1276045"/>
            <a:chOff x="2799098" y="877278"/>
            <a:chExt cx="1669670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5501D8B-EAB2-9B43-A916-A42D77FA03F2}"/>
                    </a:ext>
                  </a:extLst>
                </p:cNvPr>
                <p:cNvSpPr/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5501D8B-EAB2-9B43-A916-A42D77FA03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BB3937F-0FAD-7143-A096-B68E80B8A694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E112F6C-1AB2-F54C-83D8-C4F966FEA678}"/>
                    </a:ext>
                  </a:extLst>
                </p:cNvPr>
                <p:cNvSpPr/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GB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rad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E112F6C-1AB2-F54C-83D8-C4F966FEA6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1A270B3-AF01-4649-A297-37344A43FD08}"/>
              </a:ext>
            </a:extLst>
          </p:cNvPr>
          <p:cNvGrpSpPr/>
          <p:nvPr/>
        </p:nvGrpSpPr>
        <p:grpSpPr>
          <a:xfrm>
            <a:off x="4913002" y="4676449"/>
            <a:ext cx="1621669" cy="1554610"/>
            <a:chOff x="2799098" y="877278"/>
            <a:chExt cx="1669670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D6800B7-4917-1E4F-A07F-2EC02F5F4189}"/>
                    </a:ext>
                  </a:extLst>
                </p:cNvPr>
                <p:cNvSpPr/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16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D6800B7-4917-1E4F-A07F-2EC02F5F41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9BA20AF-8439-8746-ACD6-ED28D0F7649F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57E1E2B-A0BB-4544-ACA0-DB8B0AFD0E50}"/>
                    </a:ext>
                  </a:extLst>
                </p:cNvPr>
                <p:cNvSpPr/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𝟖𝟎</m:t>
                            </m:r>
                          </m:e>
                        </m:rad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57E1E2B-A0BB-4544-ACA0-DB8B0AFD0E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C70E795-1FB0-0B48-9CF2-726B18CB1E6D}"/>
              </a:ext>
            </a:extLst>
          </p:cNvPr>
          <p:cNvCxnSpPr>
            <a:cxnSpLocks/>
          </p:cNvCxnSpPr>
          <p:nvPr/>
        </p:nvCxnSpPr>
        <p:spPr>
          <a:xfrm>
            <a:off x="4253262" y="761534"/>
            <a:ext cx="0" cy="492294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10CCA1C-141A-7E4A-81ED-7762F745F0DC}"/>
              </a:ext>
            </a:extLst>
          </p:cNvPr>
          <p:cNvCxnSpPr>
            <a:cxnSpLocks/>
          </p:cNvCxnSpPr>
          <p:nvPr/>
        </p:nvCxnSpPr>
        <p:spPr>
          <a:xfrm>
            <a:off x="2824223" y="2116318"/>
            <a:ext cx="827749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B3A7F22-375D-7E41-A824-D3E33C7CE9AA}"/>
              </a:ext>
            </a:extLst>
          </p:cNvPr>
          <p:cNvCxnSpPr>
            <a:cxnSpLocks/>
          </p:cNvCxnSpPr>
          <p:nvPr/>
        </p:nvCxnSpPr>
        <p:spPr>
          <a:xfrm>
            <a:off x="2824223" y="4085943"/>
            <a:ext cx="827749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19E3187-EB76-EB4E-A1DD-833D2FAA38A6}"/>
              </a:ext>
            </a:extLst>
          </p:cNvPr>
          <p:cNvCxnSpPr>
            <a:cxnSpLocks/>
          </p:cNvCxnSpPr>
          <p:nvPr/>
        </p:nvCxnSpPr>
        <p:spPr>
          <a:xfrm>
            <a:off x="2824223" y="6256468"/>
            <a:ext cx="914400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5D0A3A6-5D8E-EA49-ACEA-D76284E60D5B}"/>
              </a:ext>
            </a:extLst>
          </p:cNvPr>
          <p:cNvCxnSpPr>
            <a:cxnSpLocks/>
          </p:cNvCxnSpPr>
          <p:nvPr/>
        </p:nvCxnSpPr>
        <p:spPr>
          <a:xfrm>
            <a:off x="4441373" y="4681280"/>
            <a:ext cx="0" cy="591338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C137D43-C6D6-FE42-B56E-772298813E18}"/>
              </a:ext>
            </a:extLst>
          </p:cNvPr>
          <p:cNvCxnSpPr>
            <a:cxnSpLocks/>
          </p:cNvCxnSpPr>
          <p:nvPr/>
        </p:nvCxnSpPr>
        <p:spPr>
          <a:xfrm>
            <a:off x="4231861" y="2689821"/>
            <a:ext cx="0" cy="49892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F08F530-78DA-C34B-A24A-44ECE89F50C7}"/>
              </a:ext>
            </a:extLst>
          </p:cNvPr>
          <p:cNvCxnSpPr>
            <a:cxnSpLocks/>
          </p:cNvCxnSpPr>
          <p:nvPr/>
        </p:nvCxnSpPr>
        <p:spPr>
          <a:xfrm>
            <a:off x="6338630" y="761534"/>
            <a:ext cx="0" cy="492294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811CD14-1922-AC43-9AF4-2566C2C30595}"/>
              </a:ext>
            </a:extLst>
          </p:cNvPr>
          <p:cNvCxnSpPr>
            <a:cxnSpLocks/>
          </p:cNvCxnSpPr>
          <p:nvPr/>
        </p:nvCxnSpPr>
        <p:spPr>
          <a:xfrm>
            <a:off x="4909591" y="2116318"/>
            <a:ext cx="827749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9E171B4-9FB0-9242-A89F-CF9F2B222CD8}"/>
              </a:ext>
            </a:extLst>
          </p:cNvPr>
          <p:cNvCxnSpPr>
            <a:cxnSpLocks/>
          </p:cNvCxnSpPr>
          <p:nvPr/>
        </p:nvCxnSpPr>
        <p:spPr>
          <a:xfrm>
            <a:off x="4909591" y="4039643"/>
            <a:ext cx="827749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A887024-9D49-7848-8737-F67D4FB2058B}"/>
              </a:ext>
            </a:extLst>
          </p:cNvPr>
          <p:cNvCxnSpPr>
            <a:cxnSpLocks/>
          </p:cNvCxnSpPr>
          <p:nvPr/>
        </p:nvCxnSpPr>
        <p:spPr>
          <a:xfrm>
            <a:off x="4909591" y="6314343"/>
            <a:ext cx="1011860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7E9311E-D932-ED40-8FC0-90DAC6EDB1DC}"/>
              </a:ext>
            </a:extLst>
          </p:cNvPr>
          <p:cNvCxnSpPr>
            <a:cxnSpLocks/>
          </p:cNvCxnSpPr>
          <p:nvPr/>
        </p:nvCxnSpPr>
        <p:spPr>
          <a:xfrm>
            <a:off x="6607766" y="4681280"/>
            <a:ext cx="0" cy="591338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31A053E-1D95-8147-8F10-5A7B08FD9547}"/>
              </a:ext>
            </a:extLst>
          </p:cNvPr>
          <p:cNvCxnSpPr>
            <a:cxnSpLocks/>
          </p:cNvCxnSpPr>
          <p:nvPr/>
        </p:nvCxnSpPr>
        <p:spPr>
          <a:xfrm>
            <a:off x="6317229" y="2689821"/>
            <a:ext cx="0" cy="49892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FBF7792-BE13-7D4A-ACD5-CB310A53679C}"/>
              </a:ext>
            </a:extLst>
          </p:cNvPr>
          <p:cNvGrpSpPr/>
          <p:nvPr/>
        </p:nvGrpSpPr>
        <p:grpSpPr>
          <a:xfrm>
            <a:off x="7278957" y="4706107"/>
            <a:ext cx="1371820" cy="1286517"/>
            <a:chOff x="2799098" y="877278"/>
            <a:chExt cx="1669670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CFACC45B-5A12-1443-BDA2-F6A41E4E0EC4}"/>
                    </a:ext>
                  </a:extLst>
                </p:cNvPr>
                <p:cNvSpPr/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CFACC45B-5A12-1443-BDA2-F6A41E4E0E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1A5E573-2CE8-3B49-9B5F-1BE1EA133AE4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CD644FD1-5CFE-AB40-ADA2-A31122D0BA71}"/>
                    </a:ext>
                  </a:extLst>
                </p:cNvPr>
                <p:cNvSpPr/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𝟕𝟐</m:t>
                            </m:r>
                          </m:e>
                        </m:rad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CD644FD1-5CFE-AB40-ADA2-A31122D0BA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C4843CD-C703-0549-A5D3-8193AE94A385}"/>
              </a:ext>
            </a:extLst>
          </p:cNvPr>
          <p:cNvCxnSpPr>
            <a:cxnSpLocks/>
          </p:cNvCxnSpPr>
          <p:nvPr/>
        </p:nvCxnSpPr>
        <p:spPr>
          <a:xfrm>
            <a:off x="7267382" y="6069937"/>
            <a:ext cx="8530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627DC26-525E-0042-966F-BBE4494BB6C0}"/>
              </a:ext>
            </a:extLst>
          </p:cNvPr>
          <p:cNvCxnSpPr>
            <a:cxnSpLocks/>
          </p:cNvCxnSpPr>
          <p:nvPr/>
        </p:nvCxnSpPr>
        <p:spPr>
          <a:xfrm>
            <a:off x="8730351" y="4682957"/>
            <a:ext cx="0" cy="55493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3DE600E-0234-A54F-820E-B58E78DE454A}"/>
              </a:ext>
            </a:extLst>
          </p:cNvPr>
          <p:cNvGrpSpPr/>
          <p:nvPr/>
        </p:nvGrpSpPr>
        <p:grpSpPr>
          <a:xfrm>
            <a:off x="7267382" y="2686669"/>
            <a:ext cx="1371820" cy="1286517"/>
            <a:chOff x="2799098" y="877278"/>
            <a:chExt cx="1669670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49138D3-2F6E-8A42-B62B-53DE41F795C4}"/>
                    </a:ext>
                  </a:extLst>
                </p:cNvPr>
                <p:cNvSpPr/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49138D3-2F6E-8A42-B62B-53DE41F795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3F23BFB-EBB6-7142-B0D6-F8BAA717432D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7F8EF8F9-12BD-4A4C-AFBB-A3E20AF699DD}"/>
                    </a:ext>
                  </a:extLst>
                </p:cNvPr>
                <p:cNvSpPr/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𝟕𝟐</m:t>
                            </m:r>
                          </m:e>
                        </m:rad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7F8EF8F9-12BD-4A4C-AFBB-A3E20AF699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E7B8EA68-A123-0441-99BC-01C191BE825F}"/>
              </a:ext>
            </a:extLst>
          </p:cNvPr>
          <p:cNvCxnSpPr>
            <a:cxnSpLocks/>
          </p:cNvCxnSpPr>
          <p:nvPr/>
        </p:nvCxnSpPr>
        <p:spPr>
          <a:xfrm>
            <a:off x="7255807" y="4050499"/>
            <a:ext cx="8530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79544B5-20BA-3648-A55A-87851DAACA32}"/>
              </a:ext>
            </a:extLst>
          </p:cNvPr>
          <p:cNvCxnSpPr>
            <a:cxnSpLocks/>
          </p:cNvCxnSpPr>
          <p:nvPr/>
        </p:nvCxnSpPr>
        <p:spPr>
          <a:xfrm>
            <a:off x="8718776" y="2663519"/>
            <a:ext cx="0" cy="55493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DFC3880-44F9-474A-B091-2A27DA8A30B1}"/>
              </a:ext>
            </a:extLst>
          </p:cNvPr>
          <p:cNvGrpSpPr/>
          <p:nvPr/>
        </p:nvGrpSpPr>
        <p:grpSpPr>
          <a:xfrm>
            <a:off x="7255807" y="756296"/>
            <a:ext cx="1371820" cy="1286517"/>
            <a:chOff x="2799098" y="877278"/>
            <a:chExt cx="1669670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ED06A8A1-5D9C-ED48-B3DB-125BDF7C4346}"/>
                    </a:ext>
                  </a:extLst>
                </p:cNvPr>
                <p:cNvSpPr/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ED06A8A1-5D9C-ED48-B3DB-125BDF7C43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1494794"/>
                  <a:ext cx="1038299" cy="983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114602F-48D5-734B-809A-24E6114517D6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6B7E8EB-5DC3-3B4F-80D3-B0F8A02159B9}"/>
                    </a:ext>
                  </a:extLst>
                </p:cNvPr>
                <p:cNvSpPr/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𝟕𝟐</m:t>
                            </m:r>
                          </m:e>
                        </m:rad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6B7E8EB-5DC3-3B4F-80D3-B0F8A02159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9098" y="877278"/>
                  <a:ext cx="1038299" cy="61751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E6F31B2-2C71-AD44-868B-EEC343E101F4}"/>
              </a:ext>
            </a:extLst>
          </p:cNvPr>
          <p:cNvCxnSpPr>
            <a:cxnSpLocks/>
          </p:cNvCxnSpPr>
          <p:nvPr/>
        </p:nvCxnSpPr>
        <p:spPr>
          <a:xfrm>
            <a:off x="7244232" y="2120126"/>
            <a:ext cx="8530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DC94EDF-9670-A141-8138-E044C6F06E13}"/>
              </a:ext>
            </a:extLst>
          </p:cNvPr>
          <p:cNvCxnSpPr>
            <a:cxnSpLocks/>
          </p:cNvCxnSpPr>
          <p:nvPr/>
        </p:nvCxnSpPr>
        <p:spPr>
          <a:xfrm>
            <a:off x="8707201" y="733146"/>
            <a:ext cx="0" cy="554936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778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367768EB-102C-534D-A95B-F9AEFD12F873}"/>
              </a:ext>
            </a:extLst>
          </p:cNvPr>
          <p:cNvSpPr/>
          <p:nvPr/>
        </p:nvSpPr>
        <p:spPr>
          <a:xfrm>
            <a:off x="185183" y="191450"/>
            <a:ext cx="8725875" cy="6475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Table 52">
            <a:extLst>
              <a:ext uri="{FF2B5EF4-FFF2-40B4-BE49-F238E27FC236}">
                <a16:creationId xmlns:a16="http://schemas.microsoft.com/office/drawing/2014/main" id="{7B877DD8-56D8-0746-8C65-3813EFE1C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519287"/>
              </p:ext>
            </p:extLst>
          </p:nvPr>
        </p:nvGraphicFramePr>
        <p:xfrm>
          <a:off x="185184" y="191450"/>
          <a:ext cx="8725875" cy="6475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625">
                  <a:extLst>
                    <a:ext uri="{9D8B030D-6E8A-4147-A177-3AD203B41FA5}">
                      <a16:colId xmlns:a16="http://schemas.microsoft.com/office/drawing/2014/main" val="2471579505"/>
                    </a:ext>
                  </a:extLst>
                </a:gridCol>
                <a:gridCol w="2908625">
                  <a:extLst>
                    <a:ext uri="{9D8B030D-6E8A-4147-A177-3AD203B41FA5}">
                      <a16:colId xmlns:a16="http://schemas.microsoft.com/office/drawing/2014/main" val="3351793995"/>
                    </a:ext>
                  </a:extLst>
                </a:gridCol>
                <a:gridCol w="2908625">
                  <a:extLst>
                    <a:ext uri="{9D8B030D-6E8A-4147-A177-3AD203B41FA5}">
                      <a16:colId xmlns:a16="http://schemas.microsoft.com/office/drawing/2014/main" val="2741524154"/>
                    </a:ext>
                  </a:extLst>
                </a:gridCol>
              </a:tblGrid>
              <a:tr h="595000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019051"/>
                  </a:ext>
                </a:extLst>
              </a:tr>
              <a:tr h="2692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619059"/>
                  </a:ext>
                </a:extLst>
              </a:tr>
              <a:tr h="31877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10534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9E4C25D8-39C6-7C44-AD05-D10EEA2F9473}"/>
              </a:ext>
            </a:extLst>
          </p:cNvPr>
          <p:cNvGrpSpPr/>
          <p:nvPr/>
        </p:nvGrpSpPr>
        <p:grpSpPr>
          <a:xfrm>
            <a:off x="1099596" y="1737544"/>
            <a:ext cx="1289278" cy="1286517"/>
            <a:chOff x="2899562" y="877278"/>
            <a:chExt cx="1569206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4428FE5-20F5-DE4A-B181-61DBD58B50CE}"/>
                    </a:ext>
                  </a:extLst>
                </p:cNvPr>
                <p:cNvSpPr/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16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4428FE5-20F5-DE4A-B181-61DBD58B50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FF521C-6B38-3847-850C-A0A93B93A202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9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E71D6F12-3832-6D42-8EE8-6F7D00B3D637}"/>
                    </a:ext>
                  </a:extLst>
                </p:cNvPr>
                <p:cNvSpPr/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E71D6F12-3832-6D42-8EE8-6F7D00B3D6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07AD307-B3D6-5D47-A6C6-78D4771E6E4D}"/>
              </a:ext>
            </a:extLst>
          </p:cNvPr>
          <p:cNvCxnSpPr>
            <a:cxnSpLocks/>
          </p:cNvCxnSpPr>
          <p:nvPr/>
        </p:nvCxnSpPr>
        <p:spPr>
          <a:xfrm>
            <a:off x="1099596" y="3124524"/>
            <a:ext cx="12892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DF13E39-EE0D-9847-879A-66740A0C9D0B}"/>
              </a:ext>
            </a:extLst>
          </p:cNvPr>
          <p:cNvSpPr/>
          <p:nvPr/>
        </p:nvSpPr>
        <p:spPr>
          <a:xfrm>
            <a:off x="1863044" y="2233878"/>
            <a:ext cx="518742" cy="7901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A9F850-6D0F-7742-A5C3-619D534F1D79}"/>
              </a:ext>
            </a:extLst>
          </p:cNvPr>
          <p:cNvSpPr txBox="1"/>
          <p:nvPr/>
        </p:nvSpPr>
        <p:spPr>
          <a:xfrm>
            <a:off x="185184" y="277791"/>
            <a:ext cx="872587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Each of the shapes below have been split into 4 shapes: 2 blue squares and 2 rectangles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Find the TOTAL area of the shapes below and the missing length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57EE304-0E03-2849-B406-F53B2C342FC7}"/>
              </a:ext>
            </a:extLst>
          </p:cNvPr>
          <p:cNvGrpSpPr/>
          <p:nvPr/>
        </p:nvGrpSpPr>
        <p:grpSpPr>
          <a:xfrm>
            <a:off x="1092508" y="4511644"/>
            <a:ext cx="1289278" cy="1286517"/>
            <a:chOff x="2899562" y="877278"/>
            <a:chExt cx="1569206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B9D0F147-2770-1F41-9045-DEAC595A851C}"/>
                    </a:ext>
                  </a:extLst>
                </p:cNvPr>
                <p:cNvSpPr/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B9D0F147-2770-1F41-9045-DEAC595A85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1185DE9-C3EC-4D43-AA46-455FD91CB51F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42866A5-6DE3-1D41-9A5C-F04D9A976593}"/>
                    </a:ext>
                  </a:extLst>
                </p:cNvPr>
                <p:cNvSpPr/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42866A5-6DE3-1D41-9A5C-F04D9A9765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EF9A7A-DF46-2641-AD11-8E4AD7CDF6D0}"/>
              </a:ext>
            </a:extLst>
          </p:cNvPr>
          <p:cNvCxnSpPr>
            <a:cxnSpLocks/>
          </p:cNvCxnSpPr>
          <p:nvPr/>
        </p:nvCxnSpPr>
        <p:spPr>
          <a:xfrm>
            <a:off x="1092508" y="5898624"/>
            <a:ext cx="12892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254551D-7DB2-C34C-82D8-865FC1B6C18D}"/>
              </a:ext>
            </a:extLst>
          </p:cNvPr>
          <p:cNvSpPr/>
          <p:nvPr/>
        </p:nvSpPr>
        <p:spPr>
          <a:xfrm>
            <a:off x="1855956" y="5007978"/>
            <a:ext cx="518742" cy="790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748D3C-625E-C44E-A947-C9749FD370FD}"/>
              </a:ext>
            </a:extLst>
          </p:cNvPr>
          <p:cNvGrpSpPr/>
          <p:nvPr/>
        </p:nvGrpSpPr>
        <p:grpSpPr>
          <a:xfrm>
            <a:off x="3856300" y="1737544"/>
            <a:ext cx="1289278" cy="1286517"/>
            <a:chOff x="2899562" y="877278"/>
            <a:chExt cx="1569206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A25835D-2902-944D-AB8C-23C9948F5125}"/>
                    </a:ext>
                  </a:extLst>
                </p:cNvPr>
                <p:cNvSpPr/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11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A25835D-2902-944D-AB8C-23C9948F51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818BB79-B267-DE45-B7B1-2309D059D332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A116C67-5305-9344-807F-576F896AE420}"/>
                    </a:ext>
                  </a:extLst>
                </p:cNvPr>
                <p:cNvSpPr/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A116C67-5305-9344-807F-576F896AE4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020C320-0422-A540-8609-EECAF12B1C99}"/>
              </a:ext>
            </a:extLst>
          </p:cNvPr>
          <p:cNvCxnSpPr>
            <a:cxnSpLocks/>
          </p:cNvCxnSpPr>
          <p:nvPr/>
        </p:nvCxnSpPr>
        <p:spPr>
          <a:xfrm>
            <a:off x="3856300" y="3124524"/>
            <a:ext cx="12892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D1DBBCD-BC81-5040-95F6-89EF36014201}"/>
              </a:ext>
            </a:extLst>
          </p:cNvPr>
          <p:cNvSpPr/>
          <p:nvPr/>
        </p:nvSpPr>
        <p:spPr>
          <a:xfrm>
            <a:off x="4619748" y="2233878"/>
            <a:ext cx="518742" cy="7901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3F5C10-B28D-6F44-8962-60F96BE05FCB}"/>
              </a:ext>
            </a:extLst>
          </p:cNvPr>
          <p:cNvGrpSpPr/>
          <p:nvPr/>
        </p:nvGrpSpPr>
        <p:grpSpPr>
          <a:xfrm>
            <a:off x="3849212" y="4511644"/>
            <a:ext cx="1289278" cy="1286517"/>
            <a:chOff x="2899562" y="877278"/>
            <a:chExt cx="1569206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ACEB99E-FB14-1C4B-9140-82E4ED130D6F}"/>
                    </a:ext>
                  </a:extLst>
                </p:cNvPr>
                <p:cNvSpPr/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ACEB99E-FB14-1C4B-9140-82E4ED130D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8D137F9-FDB4-2748-816E-30642C7D066A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3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8618ED7-2832-F94A-AFB4-25E2C6393455}"/>
                    </a:ext>
                  </a:extLst>
                </p:cNvPr>
                <p:cNvSpPr/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8618ED7-2832-F94A-AFB4-25E2C63934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4C25F10-8EA1-4947-9093-2EC493298687}"/>
              </a:ext>
            </a:extLst>
          </p:cNvPr>
          <p:cNvCxnSpPr>
            <a:cxnSpLocks/>
          </p:cNvCxnSpPr>
          <p:nvPr/>
        </p:nvCxnSpPr>
        <p:spPr>
          <a:xfrm>
            <a:off x="3849212" y="5898624"/>
            <a:ext cx="12892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65D6ED35-1876-634B-9C9B-AD476519789B}"/>
              </a:ext>
            </a:extLst>
          </p:cNvPr>
          <p:cNvSpPr/>
          <p:nvPr/>
        </p:nvSpPr>
        <p:spPr>
          <a:xfrm>
            <a:off x="4612660" y="5007978"/>
            <a:ext cx="518742" cy="7901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AABA84-2457-574B-9380-343DD36A8E4E}"/>
              </a:ext>
            </a:extLst>
          </p:cNvPr>
          <p:cNvGrpSpPr/>
          <p:nvPr/>
        </p:nvGrpSpPr>
        <p:grpSpPr>
          <a:xfrm>
            <a:off x="6605916" y="4511644"/>
            <a:ext cx="1289278" cy="1286517"/>
            <a:chOff x="2899562" y="877278"/>
            <a:chExt cx="1569206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C849F3E0-4E23-8344-95FD-4BE79223E004}"/>
                    </a:ext>
                  </a:extLst>
                </p:cNvPr>
                <p:cNvSpPr/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11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C849F3E0-4E23-8344-95FD-4BE79223E0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1434210-7B4D-1C4E-ADC6-C3C22B8C594F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ADAE007-95E5-5947-8D0B-19D21503719E}"/>
                    </a:ext>
                  </a:extLst>
                </p:cNvPr>
                <p:cNvSpPr/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ADAE007-95E5-5947-8D0B-19D2150371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3AFCE5D-2562-884A-A8AE-73D1BFB5FA68}"/>
              </a:ext>
            </a:extLst>
          </p:cNvPr>
          <p:cNvCxnSpPr>
            <a:cxnSpLocks/>
          </p:cNvCxnSpPr>
          <p:nvPr/>
        </p:nvCxnSpPr>
        <p:spPr>
          <a:xfrm>
            <a:off x="6605916" y="5898624"/>
            <a:ext cx="12892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9371BA2-47FB-B948-B3D5-DFC84DF254CF}"/>
              </a:ext>
            </a:extLst>
          </p:cNvPr>
          <p:cNvSpPr/>
          <p:nvPr/>
        </p:nvSpPr>
        <p:spPr>
          <a:xfrm>
            <a:off x="7369364" y="5007978"/>
            <a:ext cx="518742" cy="7901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8F8449-1772-CD45-8A08-B13A84286321}"/>
              </a:ext>
            </a:extLst>
          </p:cNvPr>
          <p:cNvGrpSpPr/>
          <p:nvPr/>
        </p:nvGrpSpPr>
        <p:grpSpPr>
          <a:xfrm>
            <a:off x="6613004" y="1737544"/>
            <a:ext cx="1289278" cy="1286517"/>
            <a:chOff x="2899562" y="877278"/>
            <a:chExt cx="1569206" cy="1600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14BF374-5165-BA4D-A7BF-D9571783FC74}"/>
                    </a:ext>
                  </a:extLst>
                </p:cNvPr>
                <p:cNvSpPr/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9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14BF374-5165-BA4D-A7BF-D9571783FC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1494794"/>
                  <a:ext cx="937835" cy="983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A86D33-F04A-7A47-A80A-9235D011C1E0}"/>
                </a:ext>
              </a:extLst>
            </p:cNvPr>
            <p:cNvSpPr/>
            <p:nvPr/>
          </p:nvSpPr>
          <p:spPr>
            <a:xfrm>
              <a:off x="3837397" y="877279"/>
              <a:ext cx="631371" cy="617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BC765A8C-DA93-4B4B-B401-88A607C90B3B}"/>
                    </a:ext>
                  </a:extLst>
                </p:cNvPr>
                <p:cNvSpPr/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1" i="0" dirty="0" smtClean="0">
                            <a:solidFill>
                              <a:schemeClr val="tx1"/>
                            </a:solidFill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BC765A8C-DA93-4B4B-B401-88A607C90B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562" y="877278"/>
                  <a:ext cx="937835" cy="617519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8215ACE-28A1-B24B-96DF-3061646FE71C}"/>
              </a:ext>
            </a:extLst>
          </p:cNvPr>
          <p:cNvCxnSpPr>
            <a:cxnSpLocks/>
          </p:cNvCxnSpPr>
          <p:nvPr/>
        </p:nvCxnSpPr>
        <p:spPr>
          <a:xfrm>
            <a:off x="6613004" y="3124524"/>
            <a:ext cx="1289278" cy="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3AB3FA20-4273-C043-9E9C-60ECF81AE9C3}"/>
              </a:ext>
            </a:extLst>
          </p:cNvPr>
          <p:cNvSpPr/>
          <p:nvPr/>
        </p:nvSpPr>
        <p:spPr>
          <a:xfrm>
            <a:off x="7376452" y="2233878"/>
            <a:ext cx="518742" cy="790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3A20D0C-EBF1-3843-B090-C8018EEAD002}"/>
                  </a:ext>
                </a:extLst>
              </p:cNvPr>
              <p:cNvSpPr txBox="1"/>
              <p:nvPr/>
            </p:nvSpPr>
            <p:spPr>
              <a:xfrm>
                <a:off x="1477776" y="5875474"/>
                <a:ext cx="4716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1" i="0" dirty="0" smtClean="0"/>
                        <m:t>10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3A20D0C-EBF1-3843-B090-C8018EEAD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776" y="5875474"/>
                <a:ext cx="47160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2D54D591-DCFD-894C-9D45-E003EB47C345}"/>
              </a:ext>
            </a:extLst>
          </p:cNvPr>
          <p:cNvSpPr/>
          <p:nvPr/>
        </p:nvSpPr>
        <p:spPr>
          <a:xfrm>
            <a:off x="185183" y="3519687"/>
            <a:ext cx="872587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Find the missing areas below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89FB33E-FA0B-D844-9E39-D36CC84BA465}"/>
                  </a:ext>
                </a:extLst>
              </p:cNvPr>
              <p:cNvSpPr txBox="1"/>
              <p:nvPr/>
            </p:nvSpPr>
            <p:spPr>
              <a:xfrm>
                <a:off x="4316559" y="5882329"/>
                <a:ext cx="3545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1" i="0" dirty="0" smtClean="0"/>
                        <m:t>7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89FB33E-FA0B-D844-9E39-D36CC84BA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59" y="5882329"/>
                <a:ext cx="354584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48B9026-BEC7-FF46-9999-D99412A8214B}"/>
                  </a:ext>
                </a:extLst>
              </p:cNvPr>
              <p:cNvSpPr txBox="1"/>
              <p:nvPr/>
            </p:nvSpPr>
            <p:spPr>
              <a:xfrm>
                <a:off x="7131773" y="5875474"/>
                <a:ext cx="3545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1" i="0" dirty="0" smtClean="0"/>
                        <m:t>4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48B9026-BEC7-FF46-9999-D99412A82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773" y="5875474"/>
                <a:ext cx="354584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6126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504</Words>
  <Application>Microsoft Macintosh PowerPoint</Application>
  <PresentationFormat>On-screen Show (4:3)</PresentationFormat>
  <Paragraphs>115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15</cp:revision>
  <dcterms:created xsi:type="dcterms:W3CDTF">2020-11-07T21:26:50Z</dcterms:created>
  <dcterms:modified xsi:type="dcterms:W3CDTF">2020-11-08T00:21:23Z</dcterms:modified>
</cp:coreProperties>
</file>