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 snapToObjects="1">
      <p:cViewPr varScale="1">
        <p:scale>
          <a:sx n="109" d="100"/>
          <a:sy n="109" d="100"/>
        </p:scale>
        <p:origin x="5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D9FD-474E-3A4C-B817-24D9E45BF5F4}" type="datetimeFigureOut">
              <a:rPr lang="en-US" smtClean="0"/>
              <a:t>12/8/20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A85A6-58A6-8B44-818A-9729AE653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905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D9FD-474E-3A4C-B817-24D9E45BF5F4}" type="datetimeFigureOut">
              <a:rPr lang="en-US" smtClean="0"/>
              <a:t>12/8/20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A85A6-58A6-8B44-818A-9729AE653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248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D9FD-474E-3A4C-B817-24D9E45BF5F4}" type="datetimeFigureOut">
              <a:rPr lang="en-US" smtClean="0"/>
              <a:t>12/8/20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A85A6-58A6-8B44-818A-9729AE653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42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D9FD-474E-3A4C-B817-24D9E45BF5F4}" type="datetimeFigureOut">
              <a:rPr lang="en-US" smtClean="0"/>
              <a:t>12/8/20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A85A6-58A6-8B44-818A-9729AE653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149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D9FD-474E-3A4C-B817-24D9E45BF5F4}" type="datetimeFigureOut">
              <a:rPr lang="en-US" smtClean="0"/>
              <a:t>12/8/20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A85A6-58A6-8B44-818A-9729AE653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330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D9FD-474E-3A4C-B817-24D9E45BF5F4}" type="datetimeFigureOut">
              <a:rPr lang="en-US" smtClean="0"/>
              <a:t>12/8/20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A85A6-58A6-8B44-818A-9729AE653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854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D9FD-474E-3A4C-B817-24D9E45BF5F4}" type="datetimeFigureOut">
              <a:rPr lang="en-US" smtClean="0"/>
              <a:t>12/8/20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A85A6-58A6-8B44-818A-9729AE653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89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D9FD-474E-3A4C-B817-24D9E45BF5F4}" type="datetimeFigureOut">
              <a:rPr lang="en-US" smtClean="0"/>
              <a:t>12/8/20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A85A6-58A6-8B44-818A-9729AE653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538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D9FD-474E-3A4C-B817-24D9E45BF5F4}" type="datetimeFigureOut">
              <a:rPr lang="en-US" smtClean="0"/>
              <a:t>12/8/20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A85A6-58A6-8B44-818A-9729AE653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991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D9FD-474E-3A4C-B817-24D9E45BF5F4}" type="datetimeFigureOut">
              <a:rPr lang="en-US" smtClean="0"/>
              <a:t>12/8/20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A85A6-58A6-8B44-818A-9729AE653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401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D9FD-474E-3A4C-B817-24D9E45BF5F4}" type="datetimeFigureOut">
              <a:rPr lang="en-US" smtClean="0"/>
              <a:t>12/8/20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A85A6-58A6-8B44-818A-9729AE653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52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7ED9FD-474E-3A4C-B817-24D9E45BF5F4}" type="datetimeFigureOut">
              <a:rPr lang="en-US" smtClean="0"/>
              <a:t>12/8/20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AA85A6-58A6-8B44-818A-9729AE653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730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2" name="Table 12">
                <a:extLst>
                  <a:ext uri="{FF2B5EF4-FFF2-40B4-BE49-F238E27FC236}">
                    <a16:creationId xmlns:a16="http://schemas.microsoft.com/office/drawing/2014/main" id="{9C75DD1B-3489-554D-B8FA-D6C9393F387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61560433"/>
                  </p:ext>
                </p:extLst>
              </p:nvPr>
            </p:nvGraphicFramePr>
            <p:xfrm>
              <a:off x="117231" y="107959"/>
              <a:ext cx="2919046" cy="662878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19046">
                      <a:extLst>
                        <a:ext uri="{9D8B030D-6E8A-4147-A177-3AD203B41FA5}">
                          <a16:colId xmlns:a16="http://schemas.microsoft.com/office/drawing/2014/main" val="1760979146"/>
                        </a:ext>
                      </a:extLst>
                    </a:gridCol>
                  </a:tblGrid>
                  <a:tr h="52687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chemeClr val="tx1"/>
                              </a:solidFill>
                            </a:rPr>
                            <a:t>Evaluate the expressions.</a:t>
                          </a:r>
                        </a:p>
                        <a:p>
                          <a:pPr algn="ctr"/>
                          <a:r>
                            <a:rPr lang="en-US" sz="1800" dirty="0">
                              <a:solidFill>
                                <a:schemeClr val="tx1"/>
                              </a:solidFill>
                            </a:rPr>
                            <a:t>What do you notice?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3554553"/>
                      </a:ext>
                    </a:extLst>
                  </a:tr>
                  <a:tr h="526879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4+3−3</m:t>
                                </m:r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71853308"/>
                      </a:ext>
                    </a:extLst>
                  </a:tr>
                  <a:tr h="526879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4+2.7−2.7</m:t>
                                </m:r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22422891"/>
                      </a:ext>
                    </a:extLst>
                  </a:tr>
                  <a:tr h="526879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4−0.45+0.45</m:t>
                                </m:r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4141181"/>
                      </a:ext>
                    </a:extLst>
                  </a:tr>
                  <a:tr h="81782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(6 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 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4)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÷6</m:t>
                                </m:r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94484574"/>
                      </a:ext>
                    </a:extLst>
                  </a:tr>
                  <a:tr h="89723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 </m:t>
                                    </m:r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−10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65324312"/>
                      </a:ext>
                    </a:extLst>
                  </a:tr>
                  <a:tr h="89423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  <m:t>4 </m:t>
                                    </m:r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 7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10172247"/>
                      </a:ext>
                    </a:extLst>
                  </a:tr>
                  <a:tr h="89298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11 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 </m:t>
                                </m:r>
                                <m:f>
                                  <m:fPr>
                                    <m:ctrlP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44651431"/>
                      </a:ext>
                    </a:extLst>
                  </a:tr>
                  <a:tr h="905792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× </m:t>
                                </m:r>
                                <m:f>
                                  <m:fPr>
                                    <m:ctrlPr>
                                      <a:rPr lang="en-GB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4×5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15873369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2" name="Table 12">
                <a:extLst>
                  <a:ext uri="{FF2B5EF4-FFF2-40B4-BE49-F238E27FC236}">
                    <a16:creationId xmlns:a16="http://schemas.microsoft.com/office/drawing/2014/main" id="{9C75DD1B-3489-554D-B8FA-D6C9393F387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61560433"/>
                  </p:ext>
                </p:extLst>
              </p:nvPr>
            </p:nvGraphicFramePr>
            <p:xfrm>
              <a:off x="117231" y="107959"/>
              <a:ext cx="2919046" cy="662878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19046">
                      <a:extLst>
                        <a:ext uri="{9D8B030D-6E8A-4147-A177-3AD203B41FA5}">
                          <a16:colId xmlns:a16="http://schemas.microsoft.com/office/drawing/2014/main" val="1760979146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chemeClr val="tx1"/>
                              </a:solidFill>
                            </a:rPr>
                            <a:t>Evaluate the expressions.</a:t>
                          </a:r>
                        </a:p>
                        <a:p>
                          <a:pPr algn="ctr"/>
                          <a:r>
                            <a:rPr lang="en-US" sz="1800" dirty="0">
                              <a:solidFill>
                                <a:schemeClr val="tx1"/>
                              </a:solidFill>
                            </a:rPr>
                            <a:t>What do you notice?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3554553"/>
                      </a:ext>
                    </a:extLst>
                  </a:tr>
                  <a:tr h="5268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33" t="-129268" r="-433" b="-105365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71853308"/>
                      </a:ext>
                    </a:extLst>
                  </a:tr>
                  <a:tr h="5268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33" t="-223810" r="-433" b="-92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22422891"/>
                      </a:ext>
                    </a:extLst>
                  </a:tr>
                  <a:tr h="5268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33" t="-331707" r="-433" b="-85122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4141181"/>
                      </a:ext>
                    </a:extLst>
                  </a:tr>
                  <a:tr h="81782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33" t="-272308" r="-433" b="-43692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94484574"/>
                      </a:ext>
                    </a:extLst>
                  </a:tr>
                  <a:tr h="89723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33" t="-340845" r="-433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65324312"/>
                      </a:ext>
                    </a:extLst>
                  </a:tr>
                  <a:tr h="8942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33" t="-447143" r="-433" b="-2042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10172247"/>
                      </a:ext>
                    </a:extLst>
                  </a:tr>
                  <a:tr h="8929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33" t="-539437" r="-433" b="-10140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44651431"/>
                      </a:ext>
                    </a:extLst>
                  </a:tr>
                  <a:tr h="90579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33" t="-639437" r="-433" b="-140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1587336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7" name="Table 17">
                <a:extLst>
                  <a:ext uri="{FF2B5EF4-FFF2-40B4-BE49-F238E27FC236}">
                    <a16:creationId xmlns:a16="http://schemas.microsoft.com/office/drawing/2014/main" id="{AA3B4060-E02A-6C41-8F93-75928F544B6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80639425"/>
                  </p:ext>
                </p:extLst>
              </p:nvPr>
            </p:nvGraphicFramePr>
            <p:xfrm>
              <a:off x="3176954" y="107958"/>
              <a:ext cx="5849816" cy="30221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24908">
                      <a:extLst>
                        <a:ext uri="{9D8B030D-6E8A-4147-A177-3AD203B41FA5}">
                          <a16:colId xmlns:a16="http://schemas.microsoft.com/office/drawing/2014/main" val="1876432141"/>
                        </a:ext>
                      </a:extLst>
                    </a:gridCol>
                    <a:gridCol w="2924908">
                      <a:extLst>
                        <a:ext uri="{9D8B030D-6E8A-4147-A177-3AD203B41FA5}">
                          <a16:colId xmlns:a16="http://schemas.microsoft.com/office/drawing/2014/main" val="3526528833"/>
                        </a:ext>
                      </a:extLst>
                    </a:gridCol>
                  </a:tblGrid>
                  <a:tr h="708116"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</a:rPr>
                            <a:t>Evaluate the expressions.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48721843"/>
                      </a:ext>
                    </a:extLst>
                  </a:tr>
                  <a:tr h="1155296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40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GB" sz="2400" b="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240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a:rPr lang="en-GB" sz="2400" b="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 7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en-GB" sz="2400" b="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+9−9</m:t>
                                </m:r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40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4 </m:t>
                                    </m:r>
                                    <m:r>
                                      <a:rPr lang="en-GB" sz="240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a:rPr lang="en-GB" sz="2400" b="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 6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  <m:r>
                                  <a:rPr lang="en-GB" sz="2400" b="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−2+2</m:t>
                                </m:r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39559684"/>
                      </a:ext>
                    </a:extLst>
                  </a:tr>
                  <a:tr h="1158692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240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GB" sz="2400" b="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−1+</m:t>
                                </m:r>
                                <m:f>
                                  <m:fPr>
                                    <m:ctrlPr>
                                      <a:rPr lang="en-GB" sz="240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11 </m:t>
                                    </m:r>
                                    <m:r>
                                      <a:rPr lang="en-GB" sz="240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a:rPr lang="en-GB" sz="2400" b="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 8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−5+5</m:t>
                                </m:r>
                                <m:r>
                                  <a:rPr lang="en-GB" sz="2400" b="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GB" sz="240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4</m:t>
                                    </m:r>
                                    <m:r>
                                      <a:rPr lang="en-GB" sz="2400" b="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240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a:rPr lang="en-GB" sz="2400" b="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2400" b="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−1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−1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dirty="0">
                            <a:solidFill>
                              <a:prstClr val="black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0525455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7" name="Table 17">
                <a:extLst>
                  <a:ext uri="{FF2B5EF4-FFF2-40B4-BE49-F238E27FC236}">
                    <a16:creationId xmlns:a16="http://schemas.microsoft.com/office/drawing/2014/main" id="{AA3B4060-E02A-6C41-8F93-75928F544B6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80639425"/>
                  </p:ext>
                </p:extLst>
              </p:nvPr>
            </p:nvGraphicFramePr>
            <p:xfrm>
              <a:off x="3176954" y="107958"/>
              <a:ext cx="5849816" cy="30221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24908">
                      <a:extLst>
                        <a:ext uri="{9D8B030D-6E8A-4147-A177-3AD203B41FA5}">
                          <a16:colId xmlns:a16="http://schemas.microsoft.com/office/drawing/2014/main" val="1876432141"/>
                        </a:ext>
                      </a:extLst>
                    </a:gridCol>
                    <a:gridCol w="2924908">
                      <a:extLst>
                        <a:ext uri="{9D8B030D-6E8A-4147-A177-3AD203B41FA5}">
                          <a16:colId xmlns:a16="http://schemas.microsoft.com/office/drawing/2014/main" val="3526528833"/>
                        </a:ext>
                      </a:extLst>
                    </a:gridCol>
                  </a:tblGrid>
                  <a:tr h="708116"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</a:rPr>
                            <a:t>Evaluate the expressions.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48721843"/>
                      </a:ext>
                    </a:extLst>
                  </a:tr>
                  <a:tr h="115529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33" t="-62637" r="-100000" b="-10219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870" t="-62637" r="-435" b="-10219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39559684"/>
                      </a:ext>
                    </a:extLst>
                  </a:tr>
                  <a:tr h="115869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33" t="-160870" r="-100000" b="-1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870" t="-160870" r="-435" b="-10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0525455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2" name="Table 17">
                <a:extLst>
                  <a:ext uri="{FF2B5EF4-FFF2-40B4-BE49-F238E27FC236}">
                    <a16:creationId xmlns:a16="http://schemas.microsoft.com/office/drawing/2014/main" id="{D56859EC-2BBE-3647-8F30-D8E5659F7C6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66041155"/>
                  </p:ext>
                </p:extLst>
              </p:nvPr>
            </p:nvGraphicFramePr>
            <p:xfrm>
              <a:off x="3176953" y="3254378"/>
              <a:ext cx="5849816" cy="348236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24908">
                      <a:extLst>
                        <a:ext uri="{9D8B030D-6E8A-4147-A177-3AD203B41FA5}">
                          <a16:colId xmlns:a16="http://schemas.microsoft.com/office/drawing/2014/main" val="1876432141"/>
                        </a:ext>
                      </a:extLst>
                    </a:gridCol>
                    <a:gridCol w="2924908">
                      <a:extLst>
                        <a:ext uri="{9D8B030D-6E8A-4147-A177-3AD203B41FA5}">
                          <a16:colId xmlns:a16="http://schemas.microsoft.com/office/drawing/2014/main" val="3526528833"/>
                        </a:ext>
                      </a:extLst>
                    </a:gridCol>
                  </a:tblGrid>
                  <a:tr h="815960"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</a:rPr>
                            <a:t>Evaluate the expressions.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48721843"/>
                      </a:ext>
                    </a:extLst>
                  </a:tr>
                  <a:tr h="1331244"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5</m:t>
                                    </m:r>
                                    <m:r>
                                      <a:rPr kumimoji="0" lang="en-GB" sz="24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 × </m:t>
                                    </m:r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4</m:t>
                                    </m:r>
                                  </m:num>
                                  <m:den/>
                                </m:f>
                                <m:r>
                                  <a:rPr kumimoji="0" lang="en-GB" sz="2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6 </m:t>
                                </m:r>
                                <m:r>
                                  <a:rPr kumimoji="0" lang="en-GB" sz="2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       =4</m:t>
                                </m:r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3</m:t>
                                    </m:r>
                                    <m:r>
                                      <a:rPr kumimoji="0" lang="en-GB" sz="24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 × </m:t>
                                    </m:r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5</m:t>
                                    </m:r>
                                  </m:num>
                                  <m:den/>
                                </m:f>
                                <m:r>
                                  <a:rPr kumimoji="0" lang="en-GB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−7+        =3</m:t>
                                </m:r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39559684"/>
                      </a:ext>
                    </a:extLst>
                  </a:tr>
                  <a:tr h="1335157"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8</m:t>
                                    </m:r>
                                    <m:r>
                                      <a:rPr kumimoji="0" lang="en-GB" sz="24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 × </m:t>
                                    </m:r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8</m:t>
                                    </m:r>
                                  </m:num>
                                  <m:den/>
                                </m:f>
                                <m:r>
                                  <a:rPr kumimoji="0" lang="en-GB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−2+</m:t>
                                </m:r>
                                <m:r>
                                  <a:rPr kumimoji="0" lang="en-GB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       =</m:t>
                                </m:r>
                                <m:r>
                                  <a:rPr kumimoji="0" lang="en-GB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1</m:t>
                                    </m:r>
                                    <m:r>
                                      <a:rPr kumimoji="0" lang="en-GB" sz="24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 × </m:t>
                                    </m:r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6</m:t>
                                    </m:r>
                                  </m:num>
                                  <m:den/>
                                </m:f>
                                <m:r>
                                  <a:rPr kumimoji="0" lang="en-GB" sz="2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4 </m:t>
                                </m:r>
                                <m:r>
                                  <a:rPr kumimoji="0" lang="en-GB" sz="2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        =1</m:t>
                                </m:r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0525455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2" name="Table 17">
                <a:extLst>
                  <a:ext uri="{FF2B5EF4-FFF2-40B4-BE49-F238E27FC236}">
                    <a16:creationId xmlns:a16="http://schemas.microsoft.com/office/drawing/2014/main" id="{D56859EC-2BBE-3647-8F30-D8E5659F7C6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66041155"/>
                  </p:ext>
                </p:extLst>
              </p:nvPr>
            </p:nvGraphicFramePr>
            <p:xfrm>
              <a:off x="3176953" y="3254378"/>
              <a:ext cx="5849816" cy="348236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24908">
                      <a:extLst>
                        <a:ext uri="{9D8B030D-6E8A-4147-A177-3AD203B41FA5}">
                          <a16:colId xmlns:a16="http://schemas.microsoft.com/office/drawing/2014/main" val="1876432141"/>
                        </a:ext>
                      </a:extLst>
                    </a:gridCol>
                    <a:gridCol w="2924908">
                      <a:extLst>
                        <a:ext uri="{9D8B030D-6E8A-4147-A177-3AD203B41FA5}">
                          <a16:colId xmlns:a16="http://schemas.microsoft.com/office/drawing/2014/main" val="3526528833"/>
                        </a:ext>
                      </a:extLst>
                    </a:gridCol>
                  </a:tblGrid>
                  <a:tr h="815960"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</a:rPr>
                            <a:t>Evaluate the expressions.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48721843"/>
                      </a:ext>
                    </a:extLst>
                  </a:tr>
                  <a:tr h="133124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33" t="-61321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870" t="-61321" r="-435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39559684"/>
                      </a:ext>
                    </a:extLst>
                  </a:tr>
                  <a:tr h="13351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33" t="-162857" r="-100000" b="-9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870" t="-162857" r="-435" b="-9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0525455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9FE218CD-7C0D-5343-B3EE-3725DEA70B41}"/>
              </a:ext>
            </a:extLst>
          </p:cNvPr>
          <p:cNvSpPr/>
          <p:nvPr/>
        </p:nvSpPr>
        <p:spPr>
          <a:xfrm>
            <a:off x="3528647" y="4853353"/>
            <a:ext cx="433754" cy="4337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B4897026-9C81-FC4A-9181-086E1E72D9C1}"/>
              </a:ext>
            </a:extLst>
          </p:cNvPr>
          <p:cNvSpPr/>
          <p:nvPr/>
        </p:nvSpPr>
        <p:spPr>
          <a:xfrm>
            <a:off x="4929554" y="4561804"/>
            <a:ext cx="433754" cy="4337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20765C5C-A19F-3F49-B0A4-B17817DB55FC}"/>
              </a:ext>
            </a:extLst>
          </p:cNvPr>
          <p:cNvSpPr/>
          <p:nvPr/>
        </p:nvSpPr>
        <p:spPr>
          <a:xfrm>
            <a:off x="3528647" y="6172502"/>
            <a:ext cx="433754" cy="4337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EC93AEDF-767C-474F-8FB8-D9450AE091CB}"/>
              </a:ext>
            </a:extLst>
          </p:cNvPr>
          <p:cNvSpPr/>
          <p:nvPr/>
        </p:nvSpPr>
        <p:spPr>
          <a:xfrm>
            <a:off x="4906108" y="5880953"/>
            <a:ext cx="433754" cy="4337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2D386DF8-6804-1145-80C4-7878419C8FD6}"/>
              </a:ext>
            </a:extLst>
          </p:cNvPr>
          <p:cNvSpPr/>
          <p:nvPr/>
        </p:nvSpPr>
        <p:spPr>
          <a:xfrm>
            <a:off x="6441830" y="4829907"/>
            <a:ext cx="433754" cy="4337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0701998E-CA4E-8D49-B15F-9FEB08783C86}"/>
              </a:ext>
            </a:extLst>
          </p:cNvPr>
          <p:cNvSpPr/>
          <p:nvPr/>
        </p:nvSpPr>
        <p:spPr>
          <a:xfrm>
            <a:off x="7831014" y="4561804"/>
            <a:ext cx="433754" cy="4337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C13B6256-5CC4-5E4A-8597-78F0BDE0F3C6}"/>
              </a:ext>
            </a:extLst>
          </p:cNvPr>
          <p:cNvSpPr/>
          <p:nvPr/>
        </p:nvSpPr>
        <p:spPr>
          <a:xfrm>
            <a:off x="6418384" y="6172502"/>
            <a:ext cx="433754" cy="4337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3304314C-50EC-474E-9108-EEE8D691B004}"/>
              </a:ext>
            </a:extLst>
          </p:cNvPr>
          <p:cNvSpPr/>
          <p:nvPr/>
        </p:nvSpPr>
        <p:spPr>
          <a:xfrm>
            <a:off x="7842737" y="5880953"/>
            <a:ext cx="433754" cy="4337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673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</TotalTime>
  <Words>81</Words>
  <Application>Microsoft Macintosh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7</cp:revision>
  <dcterms:created xsi:type="dcterms:W3CDTF">2020-12-08T21:33:29Z</dcterms:created>
  <dcterms:modified xsi:type="dcterms:W3CDTF">2020-12-08T22:47:43Z</dcterms:modified>
</cp:coreProperties>
</file>