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4B0A34-10B0-B147-9415-867EE70192D0}" v="151" dt="2021-01-25T20:08:44.7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15"/>
  </p:normalViewPr>
  <p:slideViewPr>
    <p:cSldViewPr snapToGrid="0" snapToObjects="1">
      <p:cViewPr varScale="1">
        <p:scale>
          <a:sx n="115" d="100"/>
          <a:sy n="115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3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2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8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2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71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5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30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84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538CC-0F79-5445-B87B-967EF362A134}" type="datetimeFigureOut">
              <a:rPr lang="en-US" smtClean="0"/>
              <a:t>1/25/21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59E77-04FF-9B47-A6F1-3EB629F0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9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CFC0E72-6280-BE48-8884-D2C2E9DE7F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829661"/>
              </p:ext>
            </p:extLst>
          </p:nvPr>
        </p:nvGraphicFramePr>
        <p:xfrm>
          <a:off x="85492" y="92307"/>
          <a:ext cx="8946996" cy="66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703">
                  <a:extLst>
                    <a:ext uri="{9D8B030D-6E8A-4147-A177-3AD203B41FA5}">
                      <a16:colId xmlns:a16="http://schemas.microsoft.com/office/drawing/2014/main" val="2581603966"/>
                    </a:ext>
                  </a:extLst>
                </a:gridCol>
                <a:gridCol w="691376">
                  <a:extLst>
                    <a:ext uri="{9D8B030D-6E8A-4147-A177-3AD203B41FA5}">
                      <a16:colId xmlns:a16="http://schemas.microsoft.com/office/drawing/2014/main" val="1859893497"/>
                    </a:ext>
                  </a:extLst>
                </a:gridCol>
                <a:gridCol w="4270917">
                  <a:extLst>
                    <a:ext uri="{9D8B030D-6E8A-4147-A177-3AD203B41FA5}">
                      <a16:colId xmlns:a16="http://schemas.microsoft.com/office/drawing/2014/main" val="3688420345"/>
                    </a:ext>
                  </a:extLst>
                </a:gridCol>
              </a:tblGrid>
              <a:tr h="3332666"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5615"/>
                  </a:ext>
                </a:extLst>
              </a:tr>
              <a:tr h="33326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19170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79EB017-CD35-9046-B11E-1BEBEED38CB2}"/>
              </a:ext>
            </a:extLst>
          </p:cNvPr>
          <p:cNvSpPr/>
          <p:nvPr/>
        </p:nvSpPr>
        <p:spPr>
          <a:xfrm>
            <a:off x="122664" y="146976"/>
            <a:ext cx="1319563" cy="3229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Which line segments are parallel?</a:t>
            </a:r>
          </a:p>
          <a:p>
            <a:pPr algn="ctr"/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How do you know?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5042409D-547B-974C-97F8-64819C2D8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377" y="146976"/>
            <a:ext cx="3222702" cy="3229832"/>
          </a:xfrm>
          <a:prstGeom prst="rect">
            <a:avLst/>
          </a:prstGeom>
        </p:spPr>
      </p:pic>
      <p:pic>
        <p:nvPicPr>
          <p:cNvPr id="12" name="Picture 11" descr="Chart, scatter chart&#10;&#10;Description automatically generated">
            <a:extLst>
              <a:ext uri="{FF2B5EF4-FFF2-40B4-BE49-F238E27FC236}">
                <a16:creationId xmlns:a16="http://schemas.microsoft.com/office/drawing/2014/main" id="{FA367873-89BF-1D4B-9934-A962B3BBB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7170" y="600817"/>
            <a:ext cx="2156110" cy="27759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9940976-6BC7-834B-9733-3FD4FA9C06C8}"/>
                  </a:ext>
                </a:extLst>
              </p:cNvPr>
              <p:cNvSpPr/>
              <p:nvPr/>
            </p:nvSpPr>
            <p:spPr>
              <a:xfrm>
                <a:off x="4831186" y="92307"/>
                <a:ext cx="3911968" cy="4910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The line segment AF has a gradient of</a:t>
                </a:r>
                <a14:m>
                  <m:oMath xmlns:m="http://schemas.openxmlformats.org/officeDocument/2006/math">
                    <m:r>
                      <a:rPr lang="en-GB" b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9940976-6BC7-834B-9733-3FD4FA9C06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186" y="92307"/>
                <a:ext cx="3911968" cy="491096"/>
              </a:xfrm>
              <a:prstGeom prst="rect">
                <a:avLst/>
              </a:prstGeom>
              <a:blipFill>
                <a:blip r:embed="rId4"/>
                <a:stretch>
                  <a:fillRect l="-1294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D2EB388-C332-624E-89FD-BA407FA7DCCB}"/>
                  </a:ext>
                </a:extLst>
              </p:cNvPr>
              <p:cNvSpPr/>
              <p:nvPr/>
            </p:nvSpPr>
            <p:spPr>
              <a:xfrm>
                <a:off x="4813610" y="791736"/>
                <a:ext cx="2066692" cy="258507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Join A to </a:t>
                </a: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co-ordinates so the gradient of the line segments are…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en-GB" b="1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2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)−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  <m:r>
                      <a:rPr lang="en-GB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</m:d>
                      <m:r>
                        <a:rPr lang="en-GB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D2EB388-C332-624E-89FD-BA407FA7D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610" y="791736"/>
                <a:ext cx="2066692" cy="2585071"/>
              </a:xfrm>
              <a:prstGeom prst="rect">
                <a:avLst/>
              </a:prstGeom>
              <a:blipFill>
                <a:blip r:embed="rId5"/>
                <a:stretch>
                  <a:fillRect l="-606" r="-30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Chart, scatter chart&#10;&#10;Description automatically generated">
            <a:extLst>
              <a:ext uri="{FF2B5EF4-FFF2-40B4-BE49-F238E27FC236}">
                <a16:creationId xmlns:a16="http://schemas.microsoft.com/office/drawing/2014/main" id="{97D0CE1F-C313-B24F-97B9-39B9B4CD5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720" y="4029260"/>
            <a:ext cx="2219095" cy="26817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CB5008C-70BF-3D45-83F2-1328A578AEEF}"/>
              </a:ext>
            </a:extLst>
          </p:cNvPr>
          <p:cNvSpPr/>
          <p:nvPr/>
        </p:nvSpPr>
        <p:spPr>
          <a:xfrm>
            <a:off x="2642839" y="4029261"/>
            <a:ext cx="1304694" cy="26334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Can you find the line segment with the largest gradient?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465F79-949E-D041-A6BB-57F56D44F34E}"/>
              </a:ext>
            </a:extLst>
          </p:cNvPr>
          <p:cNvSpPr/>
          <p:nvPr/>
        </p:nvSpPr>
        <p:spPr>
          <a:xfrm>
            <a:off x="-282498" y="3533757"/>
            <a:ext cx="47095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By joining any 2 of the labelled co-ordinates</a:t>
            </a:r>
          </a:p>
        </p:txBody>
      </p:sp>
      <p:pic>
        <p:nvPicPr>
          <p:cNvPr id="19" name="Picture 18" descr="Chart, scatter chart&#10;&#10;Description automatically generated">
            <a:extLst>
              <a:ext uri="{FF2B5EF4-FFF2-40B4-BE49-F238E27FC236}">
                <a16:creationId xmlns:a16="http://schemas.microsoft.com/office/drawing/2014/main" id="{B2D679DB-5449-524B-9F58-D64C5FBC8A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0557" y="3481192"/>
            <a:ext cx="2445163" cy="31794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A0F12B3-8CD9-6644-BDB8-4CE01EA26D23}"/>
                  </a:ext>
                </a:extLst>
              </p:cNvPr>
              <p:cNvSpPr/>
              <p:nvPr/>
            </p:nvSpPr>
            <p:spPr>
              <a:xfrm>
                <a:off x="6676462" y="3503030"/>
                <a:ext cx="2266818" cy="31576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Find a co-ordinate ‘B’ such that AB has a gradient of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GB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Find a co-ordinate ‘C’ such that AC has a gradient of </a:t>
                </a:r>
                <a14:m>
                  <m:oMath xmlns:m="http://schemas.openxmlformats.org/officeDocument/2006/math">
                    <m:r>
                      <a:rPr lang="en-GB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A0F12B3-8CD9-6644-BDB8-4CE01EA26D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6462" y="3503030"/>
                <a:ext cx="2266818" cy="3157655"/>
              </a:xfrm>
              <a:prstGeom prst="rect">
                <a:avLst/>
              </a:prstGeom>
              <a:blipFill>
                <a:blip r:embed="rId8"/>
                <a:stretch>
                  <a:fillRect l="-556" r="-27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6147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CFC0E72-6280-BE48-8884-D2C2E9DE7F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507937"/>
              </p:ext>
            </p:extLst>
          </p:nvPr>
        </p:nvGraphicFramePr>
        <p:xfrm>
          <a:off x="85492" y="92307"/>
          <a:ext cx="8946996" cy="66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6996">
                  <a:extLst>
                    <a:ext uri="{9D8B030D-6E8A-4147-A177-3AD203B41FA5}">
                      <a16:colId xmlns:a16="http://schemas.microsoft.com/office/drawing/2014/main" val="2581603966"/>
                    </a:ext>
                  </a:extLst>
                </a:gridCol>
              </a:tblGrid>
              <a:tr h="66653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561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79EB017-CD35-9046-B11E-1BEBEED38CB2}"/>
              </a:ext>
            </a:extLst>
          </p:cNvPr>
          <p:cNvSpPr/>
          <p:nvPr/>
        </p:nvSpPr>
        <p:spPr>
          <a:xfrm>
            <a:off x="178421" y="213883"/>
            <a:ext cx="2233962" cy="64556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Which line segments are parallel?</a:t>
            </a:r>
          </a:p>
          <a:p>
            <a:pPr algn="ctr"/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How do you know?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5042409D-547B-974C-97F8-64819C2D8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895" y="247296"/>
            <a:ext cx="6341324" cy="635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13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CFC0E72-6280-BE48-8884-D2C2E9DE7F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220107"/>
              </p:ext>
            </p:extLst>
          </p:nvPr>
        </p:nvGraphicFramePr>
        <p:xfrm>
          <a:off x="98502" y="96334"/>
          <a:ext cx="8946996" cy="66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6996">
                  <a:extLst>
                    <a:ext uri="{9D8B030D-6E8A-4147-A177-3AD203B41FA5}">
                      <a16:colId xmlns:a16="http://schemas.microsoft.com/office/drawing/2014/main" val="2581603966"/>
                    </a:ext>
                  </a:extLst>
                </a:gridCol>
              </a:tblGrid>
              <a:tr h="66653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5615"/>
                  </a:ext>
                </a:extLst>
              </a:tr>
            </a:tbl>
          </a:graphicData>
        </a:graphic>
      </p:graphicFrame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05B8BD04-4A19-CF4F-B615-FC31E87D9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766" y="653007"/>
            <a:ext cx="4683514" cy="60300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C2A7F5F-9473-6844-BA76-9395F64DF8A1}"/>
                  </a:ext>
                </a:extLst>
              </p:cNvPr>
              <p:cNvSpPr/>
              <p:nvPr/>
            </p:nvSpPr>
            <p:spPr>
              <a:xfrm>
                <a:off x="2232953" y="96334"/>
                <a:ext cx="5162311" cy="624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dirty="0"/>
                  <a:t>The line segment AF has a gradient of</a:t>
                </a:r>
                <a14:m>
                  <m:oMath xmlns:m="http://schemas.openxmlformats.org/officeDocument/2006/math">
                    <m:r>
                      <a:rPr lang="en-GB" sz="2400" b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C2A7F5F-9473-6844-BA76-9395F64DF8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953" y="96334"/>
                <a:ext cx="5162311" cy="624082"/>
              </a:xfrm>
              <a:prstGeom prst="rect">
                <a:avLst/>
              </a:prstGeom>
              <a:blipFill>
                <a:blip r:embed="rId3"/>
                <a:stretch>
                  <a:fillRect l="-1716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F69B53D-4E4F-B844-B5D5-2DFC2D48BDF8}"/>
                  </a:ext>
                </a:extLst>
              </p:cNvPr>
              <p:cNvSpPr/>
              <p:nvPr/>
            </p:nvSpPr>
            <p:spPr>
              <a:xfrm>
                <a:off x="200720" y="720417"/>
                <a:ext cx="3956828" cy="593686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chemeClr val="tx1"/>
                    </a:solidFill>
                  </a:rPr>
                  <a:t>Join A to </a:t>
                </a:r>
              </a:p>
              <a:p>
                <a:pPr algn="ctr"/>
                <a:r>
                  <a:rPr lang="en-US" sz="3600" b="1" dirty="0">
                    <a:solidFill>
                      <a:schemeClr val="tx1"/>
                    </a:solidFill>
                  </a:rPr>
                  <a:t>co-ordinates so the gradient of the line segments are…</a:t>
                </a:r>
              </a:p>
              <a:p>
                <a:pPr algn="ctr"/>
                <a:endParaRPr lang="en-US" sz="3600" b="1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en-GB" sz="3600" b="1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2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)−</m:t>
                      </m:r>
                      <m:r>
                        <a:rPr lang="en-GB" sz="3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6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36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36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  <m:r>
                      <a:rPr lang="en-GB" sz="36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3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3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600" b="1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</m:d>
                      <m:r>
                        <a:rPr lang="en-GB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36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F69B53D-4E4F-B844-B5D5-2DFC2D48BD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20" y="720417"/>
                <a:ext cx="3956828" cy="5936862"/>
              </a:xfrm>
              <a:prstGeom prst="rect">
                <a:avLst/>
              </a:prstGeom>
              <a:blipFill>
                <a:blip r:embed="rId4"/>
                <a:stretch>
                  <a:fillRect l="-2875" r="-543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11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CFC0E72-6280-BE48-8884-D2C2E9DE7F90}"/>
              </a:ext>
            </a:extLst>
          </p:cNvPr>
          <p:cNvGraphicFramePr>
            <a:graphicFrameLocks noGrp="1"/>
          </p:cNvGraphicFramePr>
          <p:nvPr/>
        </p:nvGraphicFramePr>
        <p:xfrm>
          <a:off x="98502" y="96334"/>
          <a:ext cx="8946996" cy="66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6996">
                  <a:extLst>
                    <a:ext uri="{9D8B030D-6E8A-4147-A177-3AD203B41FA5}">
                      <a16:colId xmlns:a16="http://schemas.microsoft.com/office/drawing/2014/main" val="2581603966"/>
                    </a:ext>
                  </a:extLst>
                </a:gridCol>
              </a:tblGrid>
              <a:tr h="66653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5615"/>
                  </a:ext>
                </a:extLst>
              </a:tr>
            </a:tbl>
          </a:graphicData>
        </a:graphic>
      </p:graphicFrame>
      <p:pic>
        <p:nvPicPr>
          <p:cNvPr id="7" name="Picture 6" descr="Chart, scatter chart&#10;&#10;Description automatically generated">
            <a:extLst>
              <a:ext uri="{FF2B5EF4-FFF2-40B4-BE49-F238E27FC236}">
                <a16:creationId xmlns:a16="http://schemas.microsoft.com/office/drawing/2014/main" id="{378A149F-544B-AF44-8B12-27415624F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20" y="781500"/>
            <a:ext cx="4906539" cy="592952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8611F04-6950-0347-B923-C783914CC7E2}"/>
              </a:ext>
            </a:extLst>
          </p:cNvPr>
          <p:cNvSpPr/>
          <p:nvPr/>
        </p:nvSpPr>
        <p:spPr>
          <a:xfrm>
            <a:off x="5209477" y="900341"/>
            <a:ext cx="3611138" cy="56577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Can you find the line segment with the largest gradient?</a:t>
            </a:r>
          </a:p>
          <a:p>
            <a:pPr algn="ctr"/>
            <a:endParaRPr lang="en-US" sz="3200" b="1" dirty="0">
              <a:solidFill>
                <a:schemeClr val="tx1"/>
              </a:solidFill>
            </a:endParaRPr>
          </a:p>
          <a:p>
            <a:pPr algn="ctr"/>
            <a:endParaRPr lang="en-US" sz="3200" b="1" dirty="0">
              <a:solidFill>
                <a:schemeClr val="tx1"/>
              </a:solidFill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</a:rPr>
              <a:t>Can you find the smallest gradient?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D5CDD1-EE16-1244-AE32-BD18036AF486}"/>
              </a:ext>
            </a:extLst>
          </p:cNvPr>
          <p:cNvSpPr/>
          <p:nvPr/>
        </p:nvSpPr>
        <p:spPr>
          <a:xfrm>
            <a:off x="1862254" y="299903"/>
            <a:ext cx="57986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By joining any 2 of the labelled co-ordinates</a:t>
            </a:r>
          </a:p>
        </p:txBody>
      </p:sp>
    </p:spTree>
    <p:extLst>
      <p:ext uri="{BB962C8B-B14F-4D97-AF65-F5344CB8AC3E}">
        <p14:creationId xmlns:p14="http://schemas.microsoft.com/office/powerpoint/2010/main" val="296165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CFC0E72-6280-BE48-8884-D2C2E9DE7F90}"/>
              </a:ext>
            </a:extLst>
          </p:cNvPr>
          <p:cNvGraphicFramePr>
            <a:graphicFrameLocks noGrp="1"/>
          </p:cNvGraphicFramePr>
          <p:nvPr/>
        </p:nvGraphicFramePr>
        <p:xfrm>
          <a:off x="98502" y="96334"/>
          <a:ext cx="8946996" cy="66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6996">
                  <a:extLst>
                    <a:ext uri="{9D8B030D-6E8A-4147-A177-3AD203B41FA5}">
                      <a16:colId xmlns:a16="http://schemas.microsoft.com/office/drawing/2014/main" val="2581603966"/>
                    </a:ext>
                  </a:extLst>
                </a:gridCol>
              </a:tblGrid>
              <a:tr h="66653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5615"/>
                  </a:ext>
                </a:extLst>
              </a:tr>
            </a:tbl>
          </a:graphicData>
        </a:graphic>
      </p:graphicFrame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4BEB4B6C-1ABC-5348-9064-3781F3E66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25" y="249507"/>
            <a:ext cx="4930464" cy="641117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CF2373C-EE4E-D048-AE2C-7A0D82DA23F8}"/>
                  </a:ext>
                </a:extLst>
              </p:cNvPr>
              <p:cNvSpPr/>
              <p:nvPr/>
            </p:nvSpPr>
            <p:spPr>
              <a:xfrm>
                <a:off x="5278011" y="249507"/>
                <a:ext cx="3642963" cy="64111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Find a co-ordinate ‘B’ such that AB has a gradient of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Find a co-ordinate ‘C’ such that AC has a gradient of </a:t>
                </a:r>
                <a14:m>
                  <m:oMath xmlns:m="http://schemas.openxmlformats.org/officeDocument/2006/math">
                    <m:r>
                      <a:rPr lang="en-GB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GB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Find a co-ordinate ‘D’ such that AD has a gradient of </a:t>
                </a:r>
                <a14:m>
                  <m:oMath xmlns:m="http://schemas.openxmlformats.org/officeDocument/2006/math">
                    <m:r>
                      <a:rPr lang="en-GB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CF2373C-EE4E-D048-AE2C-7A0D82DA23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011" y="249507"/>
                <a:ext cx="3642963" cy="6411178"/>
              </a:xfrm>
              <a:prstGeom prst="rect">
                <a:avLst/>
              </a:prstGeom>
              <a:blipFill>
                <a:blip r:embed="rId3"/>
                <a:stretch>
                  <a:fillRect r="-34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2310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5917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213</Words>
  <Application>Microsoft Macintosh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2021-01-25T19:15:14Z</dcterms:created>
  <dcterms:modified xsi:type="dcterms:W3CDTF">2021-01-25T20:09:37Z</dcterms:modified>
</cp:coreProperties>
</file>