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D7F7"/>
    <a:srgbClr val="DFD4FF"/>
    <a:srgbClr val="FF9300"/>
    <a:srgbClr val="943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5"/>
  </p:normalViewPr>
  <p:slideViewPr>
    <p:cSldViewPr snapToGrid="0" snapToObjects="1">
      <p:cViewPr varScale="1">
        <p:scale>
          <a:sx n="107" d="100"/>
          <a:sy n="107" d="100"/>
        </p:scale>
        <p:origin x="7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0D53C-492F-574F-9837-A962D534E9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5C8A2E-956B-CA4A-9443-E06173C564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C67AA8-88E5-5F48-B8F5-0FADD4655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EA1A8-43D4-264D-8899-9EA89BDFC209}" type="datetimeFigureOut">
              <a:rPr lang="en-US" smtClean="0"/>
              <a:t>4/26/21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8304AB-0CA8-AD48-9485-5BAEF198C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F72747-1439-A742-B902-836446C3C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14A1-D1A9-A644-988E-0E46D30B2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881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6479C-4760-604F-A359-D9271757A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167CD6-89E1-3342-88A5-151C3BB676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5827FF-6590-7D44-AE03-A32ABF8AC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EA1A8-43D4-264D-8899-9EA89BDFC209}" type="datetimeFigureOut">
              <a:rPr lang="en-US" smtClean="0"/>
              <a:t>4/26/21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1B9C2E-159B-6742-A1CC-CE5B51018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F78D26-79A9-1347-BF71-9244F9185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14A1-D1A9-A644-988E-0E46D30B2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161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0B7C2-C20E-BE42-AE0D-3AEF3E5D5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4B25B9-7908-B44B-A8F1-7864177B98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B58603-EAEC-954C-81FE-139F02053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EA1A8-43D4-264D-8899-9EA89BDFC209}" type="datetimeFigureOut">
              <a:rPr lang="en-US" smtClean="0"/>
              <a:t>4/26/21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B94993-1CD6-D84D-B198-AC3A39255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C1974E-4D6A-2147-A571-9423EE0B2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14A1-D1A9-A644-988E-0E46D30B2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593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3655D-B787-1045-87DC-E0B13309C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5D440C-840F-544A-A316-A4A7CC818A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CABDCA-9812-9344-97F2-CADC01397A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267381-A05B-B042-BD85-B89830FC8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EA1A8-43D4-264D-8899-9EA89BDFC209}" type="datetimeFigureOut">
              <a:rPr lang="en-US" smtClean="0"/>
              <a:t>4/26/21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673B2A-7727-6042-A909-2AE84AD4B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BEDB13-9C64-6F4B-AEFD-ED12DB732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14A1-D1A9-A644-988E-0E46D30B2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062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24FD0-EBAA-5447-9C1F-CCB20351E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3FA6F0-C797-9F41-9489-1EB2422D18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E30AF8-9E22-514E-8996-0624684EA8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012D2E-89E3-6B44-A4D6-C5AF4D15E5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8B2A82-ABB9-E642-81C9-56A8AAF90B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D4EDAE6-A1C6-0144-BE48-72D8FF45B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EA1A8-43D4-264D-8899-9EA89BDFC209}" type="datetimeFigureOut">
              <a:rPr lang="en-US" smtClean="0"/>
              <a:t>4/26/21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1ADC0F-E28E-2E4B-B247-6A11282D7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A87459-8299-9548-965A-3EA9B48C5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14A1-D1A9-A644-988E-0E46D30B2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45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B94A3-D1E3-E347-961B-CEC27B17F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55DB39-A841-FC40-BBC2-7B48D3DEF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EA1A8-43D4-264D-8899-9EA89BDFC209}" type="datetimeFigureOut">
              <a:rPr lang="en-US" smtClean="0"/>
              <a:t>4/26/21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AE5AD9-655D-C544-BC15-8E8CAC783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E819F9-854C-DB44-B0F2-76EC4558D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14A1-D1A9-A644-988E-0E46D30B2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50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DB86E1-42D3-0246-AFB5-DB25789CF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EA1A8-43D4-264D-8899-9EA89BDFC209}" type="datetimeFigureOut">
              <a:rPr lang="en-US" smtClean="0"/>
              <a:t>4/26/21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D5D591-A7B9-1C44-AC12-0006CA661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ADA338-30BE-7441-9BB8-6227EE1CB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14A1-D1A9-A644-988E-0E46D30B2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414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33168-3631-7B41-9698-56CA98B80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0B4CF8-B5A5-024C-804D-37395E4C97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96AE25-CB93-5748-B28C-A223F832F2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BD9516-0C60-ED44-BD64-1909C3CE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EA1A8-43D4-264D-8899-9EA89BDFC209}" type="datetimeFigureOut">
              <a:rPr lang="en-US" smtClean="0"/>
              <a:t>4/26/21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B341E0-45C5-8643-9A42-5913457AA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BB11DA-DBF6-F048-B7F0-431C8227D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14A1-D1A9-A644-988E-0E46D30B2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369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44227-2D8B-A64D-8C76-B5C73B750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07BE72-5EB1-C140-A20B-D5FEF31783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19F241-BDEC-8747-9896-86F6D884A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EA698C-9D06-ED49-801E-832CA4A03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EA1A8-43D4-264D-8899-9EA89BDFC209}" type="datetimeFigureOut">
              <a:rPr lang="en-US" smtClean="0"/>
              <a:t>4/26/21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317549-2136-B64B-8CC2-838C0C386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8B18DB-BE88-1B4E-A15D-8487332FE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14A1-D1A9-A644-988E-0E46D30B2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356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6DB68-21CD-264F-807D-959D8450C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BDC7F9-2575-1D43-A49E-CFE14048E5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09705C-386F-DB4F-8E9F-449E60838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EA1A8-43D4-264D-8899-9EA89BDFC209}" type="datetimeFigureOut">
              <a:rPr lang="en-US" smtClean="0"/>
              <a:t>4/26/21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DBADA4-AB95-354D-BDE7-8266AFC86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6F8654-A977-824E-B80D-6CA7DBD5F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14A1-D1A9-A644-988E-0E46D30B2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48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E9AE63-99A4-CD45-9B1C-B078590C71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062319-51B6-4247-8ACD-E1FDD379B3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3A8AD6-0893-E94A-8139-DC8F5D81C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EA1A8-43D4-264D-8899-9EA89BDFC209}" type="datetimeFigureOut">
              <a:rPr lang="en-US" smtClean="0"/>
              <a:t>4/26/21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88A86A-E3AF-984F-A296-B37441788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C72AD6-8C24-C548-9E87-BA1A57813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14A1-D1A9-A644-988E-0E46D30B2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44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4F5993-F285-EC4A-BF96-BEA5B8C17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0752C1-BE6C-2443-9249-C62C600CE2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5926FB-3E6B-DD4B-A5A1-22CD00CD40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9EA1A8-43D4-264D-8899-9EA89BDFC209}" type="datetimeFigureOut">
              <a:rPr lang="en-US" smtClean="0"/>
              <a:t>4/26/21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70EDC-866A-9647-88B5-D721CD3E6C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7900B1-CFC9-044D-B347-332AB83379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6A14A1-D1A9-A644-988E-0E46D30B2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019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" name="Table 40">
            <a:extLst>
              <a:ext uri="{FF2B5EF4-FFF2-40B4-BE49-F238E27FC236}">
                <a16:creationId xmlns:a16="http://schemas.microsoft.com/office/drawing/2014/main" id="{1FFEECFE-0B6B-D74F-8FE5-3059ADC109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8705672"/>
              </p:ext>
            </p:extLst>
          </p:nvPr>
        </p:nvGraphicFramePr>
        <p:xfrm>
          <a:off x="129331" y="150894"/>
          <a:ext cx="11924124" cy="66061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62062">
                  <a:extLst>
                    <a:ext uri="{9D8B030D-6E8A-4147-A177-3AD203B41FA5}">
                      <a16:colId xmlns:a16="http://schemas.microsoft.com/office/drawing/2014/main" val="1021750867"/>
                    </a:ext>
                  </a:extLst>
                </a:gridCol>
                <a:gridCol w="5962062">
                  <a:extLst>
                    <a:ext uri="{9D8B030D-6E8A-4147-A177-3AD203B41FA5}">
                      <a16:colId xmlns:a16="http://schemas.microsoft.com/office/drawing/2014/main" val="1354505230"/>
                    </a:ext>
                  </a:extLst>
                </a:gridCol>
              </a:tblGrid>
              <a:tr h="660616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0382995"/>
                  </a:ext>
                </a:extLst>
              </a:tr>
            </a:tbl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12EBD7E6-340D-5A44-A8EC-AA4D268C40D9}"/>
              </a:ext>
            </a:extLst>
          </p:cNvPr>
          <p:cNvGrpSpPr/>
          <p:nvPr/>
        </p:nvGrpSpPr>
        <p:grpSpPr>
          <a:xfrm>
            <a:off x="1318333" y="700399"/>
            <a:ext cx="2943760" cy="2156081"/>
            <a:chOff x="2032001" y="719666"/>
            <a:chExt cx="5924468" cy="433922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D6AD115-ADB0-FC4B-8748-FDC5C86AB2E1}"/>
                </a:ext>
              </a:extLst>
            </p:cNvPr>
            <p:cNvSpPr/>
            <p:nvPr/>
          </p:nvSpPr>
          <p:spPr>
            <a:xfrm>
              <a:off x="2032001" y="719666"/>
              <a:ext cx="5924468" cy="4339224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247D6940-BC42-B24D-AB14-BB8A524ACD07}"/>
                </a:ext>
              </a:extLst>
            </p:cNvPr>
            <p:cNvSpPr/>
            <p:nvPr/>
          </p:nvSpPr>
          <p:spPr>
            <a:xfrm>
              <a:off x="3657600" y="724395"/>
              <a:ext cx="4298868" cy="4334493"/>
            </a:xfrm>
            <a:custGeom>
              <a:avLst/>
              <a:gdLst>
                <a:gd name="connsiteX0" fmla="*/ 4286992 w 4298868"/>
                <a:gd name="connsiteY0" fmla="*/ 4334493 h 4334493"/>
                <a:gd name="connsiteX1" fmla="*/ 4298868 w 4298868"/>
                <a:gd name="connsiteY1" fmla="*/ 2707574 h 4334493"/>
                <a:gd name="connsiteX2" fmla="*/ 0 w 4298868"/>
                <a:gd name="connsiteY2" fmla="*/ 0 h 4334493"/>
                <a:gd name="connsiteX3" fmla="*/ 2671948 w 4298868"/>
                <a:gd name="connsiteY3" fmla="*/ 4334493 h 4334493"/>
                <a:gd name="connsiteX4" fmla="*/ 4286992 w 4298868"/>
                <a:gd name="connsiteY4" fmla="*/ 4334493 h 4334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8868" h="4334493">
                  <a:moveTo>
                    <a:pt x="4286992" y="4334493"/>
                  </a:moveTo>
                  <a:cubicBezTo>
                    <a:pt x="4290951" y="3792187"/>
                    <a:pt x="4294909" y="3249880"/>
                    <a:pt x="4298868" y="2707574"/>
                  </a:cubicBezTo>
                  <a:lnTo>
                    <a:pt x="0" y="0"/>
                  </a:lnTo>
                  <a:lnTo>
                    <a:pt x="2671948" y="4334493"/>
                  </a:lnTo>
                  <a:lnTo>
                    <a:pt x="4286992" y="4334493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B1BB70E0-9B74-DF48-86D1-07AA64015DA9}"/>
                </a:ext>
              </a:extLst>
            </p:cNvPr>
            <p:cNvSpPr/>
            <p:nvPr/>
          </p:nvSpPr>
          <p:spPr>
            <a:xfrm rot="10800000">
              <a:off x="3657599" y="719666"/>
              <a:ext cx="4298868" cy="2709334"/>
            </a:xfrm>
            <a:prstGeom prst="rtTriangl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4B4A896-DDF2-BE4A-AB69-32DABEC49719}"/>
              </a:ext>
            </a:extLst>
          </p:cNvPr>
          <p:cNvCxnSpPr/>
          <p:nvPr/>
        </p:nvCxnSpPr>
        <p:spPr>
          <a:xfrm>
            <a:off x="2126063" y="586375"/>
            <a:ext cx="2136029" cy="0"/>
          </a:xfrm>
          <a:prstGeom prst="straightConnector1">
            <a:avLst/>
          </a:prstGeom>
          <a:ln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5965F2F-CE26-2E40-9D55-37ABC655480D}"/>
              </a:ext>
            </a:extLst>
          </p:cNvPr>
          <p:cNvCxnSpPr>
            <a:cxnSpLocks/>
          </p:cNvCxnSpPr>
          <p:nvPr/>
        </p:nvCxnSpPr>
        <p:spPr>
          <a:xfrm flipV="1">
            <a:off x="4366991" y="700398"/>
            <a:ext cx="0" cy="1307842"/>
          </a:xfrm>
          <a:prstGeom prst="straightConnector1">
            <a:avLst/>
          </a:prstGeom>
          <a:ln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BF55837-6C3C-3742-8A23-7AA8808B034B}"/>
              </a:ext>
            </a:extLst>
          </p:cNvPr>
          <p:cNvCxnSpPr>
            <a:cxnSpLocks/>
          </p:cNvCxnSpPr>
          <p:nvPr/>
        </p:nvCxnSpPr>
        <p:spPr>
          <a:xfrm flipH="1">
            <a:off x="3490197" y="2961378"/>
            <a:ext cx="771896" cy="0"/>
          </a:xfrm>
          <a:prstGeom prst="straightConnector1">
            <a:avLst/>
          </a:prstGeom>
          <a:ln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A12B1C8-08DA-244A-90C4-59EC0CEE6294}"/>
              </a:ext>
            </a:extLst>
          </p:cNvPr>
          <p:cNvCxnSpPr>
            <a:cxnSpLocks/>
          </p:cNvCxnSpPr>
          <p:nvPr/>
        </p:nvCxnSpPr>
        <p:spPr>
          <a:xfrm flipH="1">
            <a:off x="1318333" y="2959337"/>
            <a:ext cx="2086758" cy="2041"/>
          </a:xfrm>
          <a:prstGeom prst="straightConnector1">
            <a:avLst/>
          </a:prstGeom>
          <a:ln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284A074-D27E-C143-B88E-43ABCD2FD770}"/>
              </a:ext>
            </a:extLst>
          </p:cNvPr>
          <p:cNvCxnSpPr>
            <a:cxnSpLocks/>
          </p:cNvCxnSpPr>
          <p:nvPr/>
        </p:nvCxnSpPr>
        <p:spPr>
          <a:xfrm>
            <a:off x="1185725" y="700398"/>
            <a:ext cx="0" cy="2156081"/>
          </a:xfrm>
          <a:prstGeom prst="straightConnector1">
            <a:avLst/>
          </a:prstGeom>
          <a:ln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6039F633-2F41-8E4C-ABD8-0FCAE29AA54A}"/>
              </a:ext>
            </a:extLst>
          </p:cNvPr>
          <p:cNvSpPr txBox="1"/>
          <p:nvPr/>
        </p:nvSpPr>
        <p:spPr>
          <a:xfrm>
            <a:off x="4366990" y="1123486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5cm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BFAFAD4-D78E-434D-80D1-0E72774AEB7B}"/>
              </a:ext>
            </a:extLst>
          </p:cNvPr>
          <p:cNvSpPr txBox="1"/>
          <p:nvPr/>
        </p:nvSpPr>
        <p:spPr>
          <a:xfrm>
            <a:off x="2004082" y="2905898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8cm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2880D51-85AB-5249-9170-DBF743EF8004}"/>
              </a:ext>
            </a:extLst>
          </p:cNvPr>
          <p:cNvSpPr txBox="1"/>
          <p:nvPr/>
        </p:nvSpPr>
        <p:spPr>
          <a:xfrm>
            <a:off x="2945966" y="189315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8cm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1C9047F-DF10-C647-9F4C-00DBA807B85E}"/>
              </a:ext>
            </a:extLst>
          </p:cNvPr>
          <p:cNvSpPr txBox="1"/>
          <p:nvPr/>
        </p:nvSpPr>
        <p:spPr>
          <a:xfrm>
            <a:off x="490535" y="1546575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8cm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B1B0AE0-C89E-A84B-A0D5-F22986E498BE}"/>
              </a:ext>
            </a:extLst>
          </p:cNvPr>
          <p:cNvSpPr txBox="1"/>
          <p:nvPr/>
        </p:nvSpPr>
        <p:spPr>
          <a:xfrm>
            <a:off x="3530910" y="2905898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3cm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A725D8C-FB7D-8E41-BEDE-91017042BAE4}"/>
              </a:ext>
            </a:extLst>
          </p:cNvPr>
          <p:cNvSpPr txBox="1"/>
          <p:nvPr/>
        </p:nvSpPr>
        <p:spPr>
          <a:xfrm>
            <a:off x="1944762" y="1687809"/>
            <a:ext cx="335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82DECA2-C48E-D045-85FB-0F217817DB25}"/>
              </a:ext>
            </a:extLst>
          </p:cNvPr>
          <p:cNvSpPr txBox="1"/>
          <p:nvPr/>
        </p:nvSpPr>
        <p:spPr>
          <a:xfrm>
            <a:off x="3530910" y="2055966"/>
            <a:ext cx="325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B2C95BD-64A7-F244-88B3-39BF16449935}"/>
              </a:ext>
            </a:extLst>
          </p:cNvPr>
          <p:cNvSpPr txBox="1"/>
          <p:nvPr/>
        </p:nvSpPr>
        <p:spPr>
          <a:xfrm>
            <a:off x="3646533" y="919263"/>
            <a:ext cx="378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G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30B0970-1206-1E4D-8FE1-E4F115C3469E}"/>
              </a:ext>
            </a:extLst>
          </p:cNvPr>
          <p:cNvSpPr txBox="1"/>
          <p:nvPr/>
        </p:nvSpPr>
        <p:spPr>
          <a:xfrm>
            <a:off x="1063689" y="297707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6991673-5790-7340-B234-B920484FE8E1}"/>
              </a:ext>
            </a:extLst>
          </p:cNvPr>
          <p:cNvSpPr txBox="1"/>
          <p:nvPr/>
        </p:nvSpPr>
        <p:spPr>
          <a:xfrm>
            <a:off x="4246170" y="306895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A8A10A0-F506-604B-AEC8-ADA8BC6A974F}"/>
              </a:ext>
            </a:extLst>
          </p:cNvPr>
          <p:cNvSpPr txBox="1"/>
          <p:nvPr/>
        </p:nvSpPr>
        <p:spPr>
          <a:xfrm>
            <a:off x="4193331" y="2788319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DD2E8CA-FEC1-244A-8AC5-87D72307B627}"/>
              </a:ext>
            </a:extLst>
          </p:cNvPr>
          <p:cNvSpPr txBox="1"/>
          <p:nvPr/>
        </p:nvSpPr>
        <p:spPr>
          <a:xfrm>
            <a:off x="1001074" y="2789124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854E984-91FF-9743-A3F4-05EBCA66E896}"/>
              </a:ext>
            </a:extLst>
          </p:cNvPr>
          <p:cNvSpPr txBox="1"/>
          <p:nvPr/>
        </p:nvSpPr>
        <p:spPr>
          <a:xfrm>
            <a:off x="908688" y="3646437"/>
            <a:ext cx="40005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Find the areas and names of each shape in the table</a:t>
            </a:r>
          </a:p>
        </p:txBody>
      </p:sp>
      <p:graphicFrame>
        <p:nvGraphicFramePr>
          <p:cNvPr id="39" name="Table 39">
            <a:extLst>
              <a:ext uri="{FF2B5EF4-FFF2-40B4-BE49-F238E27FC236}">
                <a16:creationId xmlns:a16="http://schemas.microsoft.com/office/drawing/2014/main" id="{9CC9EE36-F1EC-B146-9B60-BED40CBBA1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0726583"/>
              </p:ext>
            </p:extLst>
          </p:nvPr>
        </p:nvGraphicFramePr>
        <p:xfrm>
          <a:off x="656096" y="4463028"/>
          <a:ext cx="4363998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4666">
                  <a:extLst>
                    <a:ext uri="{9D8B030D-6E8A-4147-A177-3AD203B41FA5}">
                      <a16:colId xmlns:a16="http://schemas.microsoft.com/office/drawing/2014/main" val="2856689453"/>
                    </a:ext>
                  </a:extLst>
                </a:gridCol>
                <a:gridCol w="1454666">
                  <a:extLst>
                    <a:ext uri="{9D8B030D-6E8A-4147-A177-3AD203B41FA5}">
                      <a16:colId xmlns:a16="http://schemas.microsoft.com/office/drawing/2014/main" val="3106185195"/>
                    </a:ext>
                  </a:extLst>
                </a:gridCol>
                <a:gridCol w="1454666">
                  <a:extLst>
                    <a:ext uri="{9D8B030D-6E8A-4147-A177-3AD203B41FA5}">
                      <a16:colId xmlns:a16="http://schemas.microsoft.com/office/drawing/2014/main" val="3428086439"/>
                    </a:ext>
                  </a:extLst>
                </a:gridCol>
              </a:tblGrid>
              <a:tr h="35850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Shape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8298732"/>
                  </a:ext>
                </a:extLst>
              </a:tr>
              <a:tr h="35850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6251046"/>
                  </a:ext>
                </a:extLst>
              </a:tr>
              <a:tr h="35850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370500"/>
                  </a:ext>
                </a:extLst>
              </a:tr>
              <a:tr h="35850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2474531"/>
                  </a:ext>
                </a:extLst>
              </a:tr>
              <a:tr h="35850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ABCD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Rectangle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0866096"/>
                  </a:ext>
                </a:extLst>
              </a:tr>
            </a:tbl>
          </a:graphicData>
        </a:graphic>
      </p:graphicFrame>
      <p:sp>
        <p:nvSpPr>
          <p:cNvPr id="42" name="Rectangle 41">
            <a:extLst>
              <a:ext uri="{FF2B5EF4-FFF2-40B4-BE49-F238E27FC236}">
                <a16:creationId xmlns:a16="http://schemas.microsoft.com/office/drawing/2014/main" id="{4CCFBAFB-8874-5847-8553-82E89328123D}"/>
              </a:ext>
            </a:extLst>
          </p:cNvPr>
          <p:cNvSpPr/>
          <p:nvPr/>
        </p:nvSpPr>
        <p:spPr>
          <a:xfrm>
            <a:off x="7650499" y="700398"/>
            <a:ext cx="2943760" cy="2156081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B4E17211-DC8A-944E-B602-D44536FD5232}"/>
              </a:ext>
            </a:extLst>
          </p:cNvPr>
          <p:cNvCxnSpPr>
            <a:cxnSpLocks/>
          </p:cNvCxnSpPr>
          <p:nvPr/>
        </p:nvCxnSpPr>
        <p:spPr>
          <a:xfrm flipV="1">
            <a:off x="9345710" y="586375"/>
            <a:ext cx="1248548" cy="11165"/>
          </a:xfrm>
          <a:prstGeom prst="straightConnector1">
            <a:avLst/>
          </a:prstGeom>
          <a:ln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14654FB0-022E-E446-BFFC-6F4E75489663}"/>
              </a:ext>
            </a:extLst>
          </p:cNvPr>
          <p:cNvCxnSpPr>
            <a:cxnSpLocks/>
          </p:cNvCxnSpPr>
          <p:nvPr/>
        </p:nvCxnSpPr>
        <p:spPr>
          <a:xfrm flipH="1" flipV="1">
            <a:off x="9978699" y="2959336"/>
            <a:ext cx="615560" cy="2041"/>
          </a:xfrm>
          <a:prstGeom prst="straightConnector1">
            <a:avLst/>
          </a:prstGeom>
          <a:ln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FA40EE0E-8F8E-FF4B-B4EF-5EE4BFF11DF4}"/>
              </a:ext>
            </a:extLst>
          </p:cNvPr>
          <p:cNvCxnSpPr>
            <a:cxnSpLocks/>
          </p:cNvCxnSpPr>
          <p:nvPr/>
        </p:nvCxnSpPr>
        <p:spPr>
          <a:xfrm flipH="1">
            <a:off x="7650499" y="2959335"/>
            <a:ext cx="2288175" cy="2042"/>
          </a:xfrm>
          <a:prstGeom prst="straightConnector1">
            <a:avLst/>
          </a:prstGeom>
          <a:ln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475515A4-B1F8-3045-9068-862C4D677894}"/>
              </a:ext>
            </a:extLst>
          </p:cNvPr>
          <p:cNvCxnSpPr>
            <a:cxnSpLocks/>
          </p:cNvCxnSpPr>
          <p:nvPr/>
        </p:nvCxnSpPr>
        <p:spPr>
          <a:xfrm>
            <a:off x="7517891" y="700397"/>
            <a:ext cx="0" cy="2156081"/>
          </a:xfrm>
          <a:prstGeom prst="straightConnector1">
            <a:avLst/>
          </a:prstGeom>
          <a:ln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459777A4-E821-A049-A888-6659D403E8DD}"/>
              </a:ext>
            </a:extLst>
          </p:cNvPr>
          <p:cNvSpPr txBox="1"/>
          <p:nvPr/>
        </p:nvSpPr>
        <p:spPr>
          <a:xfrm>
            <a:off x="8491941" y="2913917"/>
            <a:ext cx="3273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?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E474810-06CF-A247-ADEB-213E4F7F1525}"/>
              </a:ext>
            </a:extLst>
          </p:cNvPr>
          <p:cNvSpPr txBox="1"/>
          <p:nvPr/>
        </p:nvSpPr>
        <p:spPr>
          <a:xfrm>
            <a:off x="9902270" y="203023"/>
            <a:ext cx="3273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?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47ABAA7-F000-F444-8A48-D6F48CAAC558}"/>
              </a:ext>
            </a:extLst>
          </p:cNvPr>
          <p:cNvSpPr txBox="1"/>
          <p:nvPr/>
        </p:nvSpPr>
        <p:spPr>
          <a:xfrm>
            <a:off x="7131760" y="1546574"/>
            <a:ext cx="3273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?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3604A8E-8F73-464B-A5B2-5B62C46BB61C}"/>
              </a:ext>
            </a:extLst>
          </p:cNvPr>
          <p:cNvSpPr txBox="1"/>
          <p:nvPr/>
        </p:nvSpPr>
        <p:spPr>
          <a:xfrm>
            <a:off x="9902270" y="2898375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4cm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313DF86-3F81-B546-8F62-59D5C60FA901}"/>
              </a:ext>
            </a:extLst>
          </p:cNvPr>
          <p:cNvSpPr txBox="1"/>
          <p:nvPr/>
        </p:nvSpPr>
        <p:spPr>
          <a:xfrm>
            <a:off x="7395855" y="297706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A75B958-A324-8448-A326-92A67C96974D}"/>
              </a:ext>
            </a:extLst>
          </p:cNvPr>
          <p:cNvSpPr txBox="1"/>
          <p:nvPr/>
        </p:nvSpPr>
        <p:spPr>
          <a:xfrm>
            <a:off x="10578336" y="306894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28804A3-FC5A-8F43-B882-B6785BAE5E23}"/>
              </a:ext>
            </a:extLst>
          </p:cNvPr>
          <p:cNvSpPr txBox="1"/>
          <p:nvPr/>
        </p:nvSpPr>
        <p:spPr>
          <a:xfrm>
            <a:off x="10525497" y="2788318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E704D0F-0C6C-EE4B-BEA2-FA4CC5044D89}"/>
              </a:ext>
            </a:extLst>
          </p:cNvPr>
          <p:cNvSpPr txBox="1"/>
          <p:nvPr/>
        </p:nvSpPr>
        <p:spPr>
          <a:xfrm>
            <a:off x="7333240" y="2789123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EEB29E0-8551-7B44-B99C-22A9B6FF7297}"/>
              </a:ext>
            </a:extLst>
          </p:cNvPr>
          <p:cNvSpPr txBox="1"/>
          <p:nvPr/>
        </p:nvSpPr>
        <p:spPr>
          <a:xfrm>
            <a:off x="7240854" y="3646436"/>
            <a:ext cx="40005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Find the areas and names of each shape in the table</a:t>
            </a:r>
          </a:p>
        </p:txBody>
      </p:sp>
      <p:graphicFrame>
        <p:nvGraphicFramePr>
          <p:cNvPr id="63" name="Table 39">
            <a:extLst>
              <a:ext uri="{FF2B5EF4-FFF2-40B4-BE49-F238E27FC236}">
                <a16:creationId xmlns:a16="http://schemas.microsoft.com/office/drawing/2014/main" id="{43AFC711-4C4D-D14D-BF6A-B1A77934A2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1499458"/>
              </p:ext>
            </p:extLst>
          </p:nvPr>
        </p:nvGraphicFramePr>
        <p:xfrm>
          <a:off x="6988262" y="4463027"/>
          <a:ext cx="4363998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4666">
                  <a:extLst>
                    <a:ext uri="{9D8B030D-6E8A-4147-A177-3AD203B41FA5}">
                      <a16:colId xmlns:a16="http://schemas.microsoft.com/office/drawing/2014/main" val="2856689453"/>
                    </a:ext>
                  </a:extLst>
                </a:gridCol>
                <a:gridCol w="1454666">
                  <a:extLst>
                    <a:ext uri="{9D8B030D-6E8A-4147-A177-3AD203B41FA5}">
                      <a16:colId xmlns:a16="http://schemas.microsoft.com/office/drawing/2014/main" val="3106185195"/>
                    </a:ext>
                  </a:extLst>
                </a:gridCol>
                <a:gridCol w="1454666">
                  <a:extLst>
                    <a:ext uri="{9D8B030D-6E8A-4147-A177-3AD203B41FA5}">
                      <a16:colId xmlns:a16="http://schemas.microsoft.com/office/drawing/2014/main" val="3428086439"/>
                    </a:ext>
                  </a:extLst>
                </a:gridCol>
              </a:tblGrid>
              <a:tr h="35850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Shape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8298732"/>
                  </a:ext>
                </a:extLst>
              </a:tr>
              <a:tr h="35850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4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42.5cm</a:t>
                      </a:r>
                      <a:r>
                        <a:rPr lang="en-US" sz="2000" baseline="300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6251046"/>
                  </a:ext>
                </a:extLst>
              </a:tr>
              <a:tr h="35850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370500"/>
                  </a:ext>
                </a:extLst>
              </a:tr>
              <a:tr h="35850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7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25.5cm</a:t>
                      </a:r>
                      <a:r>
                        <a:rPr lang="en-US" sz="2000" baseline="300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2474531"/>
                  </a:ext>
                </a:extLst>
              </a:tr>
              <a:tr h="35850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ABCD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Rectangle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119cm</a:t>
                      </a:r>
                      <a:r>
                        <a:rPr lang="en-US" sz="2000" baseline="300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0866096"/>
                  </a:ext>
                </a:extLst>
              </a:tr>
            </a:tbl>
          </a:graphicData>
        </a:graphic>
      </p:graphicFrame>
      <p:sp>
        <p:nvSpPr>
          <p:cNvPr id="64" name="Right Triangle 63">
            <a:extLst>
              <a:ext uri="{FF2B5EF4-FFF2-40B4-BE49-F238E27FC236}">
                <a16:creationId xmlns:a16="http://schemas.microsoft.com/office/drawing/2014/main" id="{0A92B7AB-2FEC-A546-A10D-14DFF75B0E83}"/>
              </a:ext>
            </a:extLst>
          </p:cNvPr>
          <p:cNvSpPr/>
          <p:nvPr/>
        </p:nvSpPr>
        <p:spPr>
          <a:xfrm rot="10800000">
            <a:off x="9345710" y="701106"/>
            <a:ext cx="1246962" cy="2156079"/>
          </a:xfrm>
          <a:prstGeom prst="rtTriangle">
            <a:avLst/>
          </a:prstGeom>
          <a:solidFill>
            <a:srgbClr val="FBD7F7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6D7684B-01C2-A44B-839E-8E8B8A415401}"/>
              </a:ext>
            </a:extLst>
          </p:cNvPr>
          <p:cNvSpPr txBox="1"/>
          <p:nvPr/>
        </p:nvSpPr>
        <p:spPr>
          <a:xfrm>
            <a:off x="9978699" y="919262"/>
            <a:ext cx="378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G</a:t>
            </a:r>
          </a:p>
        </p:txBody>
      </p:sp>
      <p:sp>
        <p:nvSpPr>
          <p:cNvPr id="65" name="Right Triangle 64">
            <a:extLst>
              <a:ext uri="{FF2B5EF4-FFF2-40B4-BE49-F238E27FC236}">
                <a16:creationId xmlns:a16="http://schemas.microsoft.com/office/drawing/2014/main" id="{FE148165-B9E7-6E4D-A91C-592323E49D6B}"/>
              </a:ext>
            </a:extLst>
          </p:cNvPr>
          <p:cNvSpPr/>
          <p:nvPr/>
        </p:nvSpPr>
        <p:spPr>
          <a:xfrm>
            <a:off x="7650366" y="702438"/>
            <a:ext cx="2333532" cy="2154040"/>
          </a:xfrm>
          <a:prstGeom prst="rtTriangle">
            <a:avLst/>
          </a:prstGeom>
          <a:solidFill>
            <a:srgbClr val="DFD4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5595221-65B4-3E41-8C47-594BF7FDF67D}"/>
              </a:ext>
            </a:extLst>
          </p:cNvPr>
          <p:cNvSpPr txBox="1"/>
          <p:nvPr/>
        </p:nvSpPr>
        <p:spPr>
          <a:xfrm>
            <a:off x="8084921" y="1891921"/>
            <a:ext cx="335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CB36CBF-15B9-7241-AB07-9A35EBD6BAA7}"/>
              </a:ext>
            </a:extLst>
          </p:cNvPr>
          <p:cNvSpPr txBox="1"/>
          <p:nvPr/>
        </p:nvSpPr>
        <p:spPr>
          <a:xfrm>
            <a:off x="9078267" y="1448809"/>
            <a:ext cx="325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19DFB468-7F90-6844-A5AA-C95CB1641F01}"/>
              </a:ext>
            </a:extLst>
          </p:cNvPr>
          <p:cNvCxnSpPr>
            <a:cxnSpLocks/>
          </p:cNvCxnSpPr>
          <p:nvPr/>
        </p:nvCxnSpPr>
        <p:spPr>
          <a:xfrm flipV="1">
            <a:off x="7697409" y="597540"/>
            <a:ext cx="1648301" cy="2"/>
          </a:xfrm>
          <a:prstGeom prst="straightConnector1">
            <a:avLst/>
          </a:prstGeom>
          <a:ln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4DFA95DA-77D8-144E-A49F-0083DDE1B02F}"/>
              </a:ext>
            </a:extLst>
          </p:cNvPr>
          <p:cNvSpPr txBox="1"/>
          <p:nvPr/>
        </p:nvSpPr>
        <p:spPr>
          <a:xfrm>
            <a:off x="8194633" y="237336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8cm</a:t>
            </a:r>
          </a:p>
        </p:txBody>
      </p:sp>
    </p:spTree>
    <p:extLst>
      <p:ext uri="{BB962C8B-B14F-4D97-AF65-F5344CB8AC3E}">
        <p14:creationId xmlns:p14="http://schemas.microsoft.com/office/powerpoint/2010/main" val="37198683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65</Words>
  <Application>Microsoft Macintosh PowerPoint</Application>
  <PresentationFormat>Widescreen</PresentationFormat>
  <Paragraphs>45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6</cp:revision>
  <dcterms:created xsi:type="dcterms:W3CDTF">2021-04-26T19:39:31Z</dcterms:created>
  <dcterms:modified xsi:type="dcterms:W3CDTF">2021-04-26T20:57:08Z</dcterms:modified>
</cp:coreProperties>
</file>