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23"/>
    <p:restoredTop sz="94673"/>
  </p:normalViewPr>
  <p:slideViewPr>
    <p:cSldViewPr snapToGrid="0" snapToObjects="1">
      <p:cViewPr>
        <p:scale>
          <a:sx n="80" d="100"/>
          <a:sy n="80" d="100"/>
        </p:scale>
        <p:origin x="1840" y="7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FD2CD-8A9E-B746-974F-75A999CF1F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BB5480-EF5A-A74C-AA2B-5624241B12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BC4F92-0D4D-9044-A44C-78FFE75B8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F9FD-AB34-4A4D-B0CA-E22402AD2946}" type="datetimeFigureOut">
              <a:rPr lang="en-US" smtClean="0"/>
              <a:t>4/20/21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138144-54F8-7C42-86C8-AA3787E0B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4A637A-3977-0B42-8F08-90302DA2E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C368E-D5DE-DD44-8CE0-1119FE805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362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6B3EB-277E-8C49-BDA0-55B92E53F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822C0-289D-4A4B-8446-510C2C1BC0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3DB876-68F6-DF4A-8EE3-1AB2BFCF3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F9FD-AB34-4A4D-B0CA-E22402AD2946}" type="datetimeFigureOut">
              <a:rPr lang="en-US" smtClean="0"/>
              <a:t>4/20/21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A1645-C224-9247-A814-15295558B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06A6F3-89D0-EC4A-9686-FAC99E43A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C368E-D5DE-DD44-8CE0-1119FE805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900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D2E47-DE87-2E4A-9E1B-C49E035A1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19E3E6-1D05-7646-9EDE-27D55C8F27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B20996-E9EE-7C42-96B3-E4A7CD1CF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F9FD-AB34-4A4D-B0CA-E22402AD2946}" type="datetimeFigureOut">
              <a:rPr lang="en-US" smtClean="0"/>
              <a:t>4/20/21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63B22F-01DD-1343-9AD0-227D6FAAF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C257B2-3243-644C-9E31-28141A1EB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C368E-D5DE-DD44-8CE0-1119FE805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413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F7E43-DD17-E646-A833-0FEA7C561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C15C24-C31C-2E43-A64C-6A3AF120DE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28F859-EB65-3240-8BAA-0F0E915C64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5963E4-2560-3549-AB68-3B783C823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F9FD-AB34-4A4D-B0CA-E22402AD2946}" type="datetimeFigureOut">
              <a:rPr lang="en-US" smtClean="0"/>
              <a:t>4/20/21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936152-BF22-AC45-9FE8-ECBF133A6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A545AE-C8F7-6042-BCB4-F2ED07870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C368E-D5DE-DD44-8CE0-1119FE805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376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F3B7C-2CF2-E342-8433-78EE6252B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74B12C-4DA3-C645-8280-5BAF7F852A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C7A5A3-2226-8A49-9C17-27E199F25D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CCEA8C-B632-A042-827A-FC62D40137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04F436-6F1A-B44C-A385-0930A6E437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719940-0619-F342-B237-303F51D36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F9FD-AB34-4A4D-B0CA-E22402AD2946}" type="datetimeFigureOut">
              <a:rPr lang="en-US" smtClean="0"/>
              <a:t>4/20/21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447929-2D14-454B-A3DA-C77E68764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4A8233-1166-E44A-A128-85D8D1BF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C368E-D5DE-DD44-8CE0-1119FE805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450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69C4E-0AB8-2849-B75A-1C92B43A8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3E33CD-C8F4-3446-9017-2A7BA1E00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F9FD-AB34-4A4D-B0CA-E22402AD2946}" type="datetimeFigureOut">
              <a:rPr lang="en-US" smtClean="0"/>
              <a:t>4/20/21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90A619-92C4-3344-A7FD-1DC9A4ACE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F2EE1D-2573-0D4D-8F6E-1BA25BE72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C368E-D5DE-DD44-8CE0-1119FE805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089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D2F036-7942-5849-8548-C78753581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F9FD-AB34-4A4D-B0CA-E22402AD2946}" type="datetimeFigureOut">
              <a:rPr lang="en-US" smtClean="0"/>
              <a:t>4/20/21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41856B-8944-F848-826E-7F08C1047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7C6FD6-4688-144D-8DD4-7F5B8A225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C368E-D5DE-DD44-8CE0-1119FE805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731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BEBB6-5586-0145-B26C-9D8916FAA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4D37C-C355-EC4C-A1BE-C7B46554B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86124A-0F65-F344-A5A7-190C100258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5E32BC-390C-8B4A-843F-7377CE59B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F9FD-AB34-4A4D-B0CA-E22402AD2946}" type="datetimeFigureOut">
              <a:rPr lang="en-US" smtClean="0"/>
              <a:t>4/20/21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4B108-5A6A-C548-9E5A-2358B5BA9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20CF85-C521-0143-BCB9-0632F9022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C368E-D5DE-DD44-8CE0-1119FE805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358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CCC53-524F-AB40-9621-8BB84F948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99E93F-2987-FF4D-954E-978720C7D6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BEFE89-E49F-A64C-8E80-F29B319D97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8A0FA6-8D97-6040-922F-FAAE67A1A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F9FD-AB34-4A4D-B0CA-E22402AD2946}" type="datetimeFigureOut">
              <a:rPr lang="en-US" smtClean="0"/>
              <a:t>4/20/21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F062AF-D588-6547-8A40-119EF9DA5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3F1148-D190-B243-9C04-1A96C2A33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C368E-D5DE-DD44-8CE0-1119FE805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420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0BD0C-F5AD-674A-A2F1-E4AFA1922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7E3CD7-856C-BC48-A24F-5A6E1F4C4A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BC1DB-BEF6-6842-99F9-DAA8A6E85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F9FD-AB34-4A4D-B0CA-E22402AD2946}" type="datetimeFigureOut">
              <a:rPr lang="en-US" smtClean="0"/>
              <a:t>4/20/21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5A5E97-97EC-D848-A64C-D5C1EEB6F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3FB9F6-8209-2840-8275-BA408E171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C368E-D5DE-DD44-8CE0-1119FE805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11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C672AF-CED2-A743-9205-AB00FC5A6D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2C6507-96E6-BD46-AD61-66169EA388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9BB955-E905-7448-87D9-381A3FD19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F9FD-AB34-4A4D-B0CA-E22402AD2946}" type="datetimeFigureOut">
              <a:rPr lang="en-US" smtClean="0"/>
              <a:t>4/20/21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2CADFD-0369-F940-ADCB-E8761A7D0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77469C-B748-F440-B16E-4C96A7070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C368E-D5DE-DD44-8CE0-1119FE805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069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7026FB-4753-2B47-BBD9-76A2F1DA0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F3E8AA-EB20-FE4C-8870-C88EB86121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F741F0-C4FB-CD42-A62B-D663A9E9A8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AF9FD-AB34-4A4D-B0CA-E22402AD2946}" type="datetimeFigureOut">
              <a:rPr lang="en-US" smtClean="0"/>
              <a:t>4/20/21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E8120A-B12D-F048-B151-CBD4734F6D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90ABAF-F3E3-3C40-9FF0-B5FA9A5C6C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AC368E-D5DE-DD44-8CE0-1119FE805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283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Table 24">
            <a:extLst>
              <a:ext uri="{FF2B5EF4-FFF2-40B4-BE49-F238E27FC236}">
                <a16:creationId xmlns:a16="http://schemas.microsoft.com/office/drawing/2014/main" id="{70B6B4F5-4994-0543-A811-A929623392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991303"/>
              </p:ext>
            </p:extLst>
          </p:nvPr>
        </p:nvGraphicFramePr>
        <p:xfrm>
          <a:off x="125104" y="117642"/>
          <a:ext cx="11941791" cy="6636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0597">
                  <a:extLst>
                    <a:ext uri="{9D8B030D-6E8A-4147-A177-3AD203B41FA5}">
                      <a16:colId xmlns:a16="http://schemas.microsoft.com/office/drawing/2014/main" val="1932971640"/>
                    </a:ext>
                  </a:extLst>
                </a:gridCol>
                <a:gridCol w="4701415">
                  <a:extLst>
                    <a:ext uri="{9D8B030D-6E8A-4147-A177-3AD203B41FA5}">
                      <a16:colId xmlns:a16="http://schemas.microsoft.com/office/drawing/2014/main" val="142814367"/>
                    </a:ext>
                  </a:extLst>
                </a:gridCol>
                <a:gridCol w="3259779">
                  <a:extLst>
                    <a:ext uri="{9D8B030D-6E8A-4147-A177-3AD203B41FA5}">
                      <a16:colId xmlns:a16="http://schemas.microsoft.com/office/drawing/2014/main" val="330363156"/>
                    </a:ext>
                  </a:extLst>
                </a:gridCol>
              </a:tblGrid>
              <a:tr h="341162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980832"/>
                  </a:ext>
                </a:extLst>
              </a:tr>
              <a:tr h="3224463"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8527867"/>
                  </a:ext>
                </a:extLst>
              </a:tr>
            </a:tbl>
          </a:graphicData>
        </a:graphic>
      </p:graphicFrame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1700EF0-3D77-8047-9F9B-7A4CC29716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5158551"/>
              </p:ext>
            </p:extLst>
          </p:nvPr>
        </p:nvGraphicFramePr>
        <p:xfrm>
          <a:off x="8983579" y="274320"/>
          <a:ext cx="2940897" cy="630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9832">
                  <a:extLst>
                    <a:ext uri="{9D8B030D-6E8A-4147-A177-3AD203B41FA5}">
                      <a16:colId xmlns:a16="http://schemas.microsoft.com/office/drawing/2014/main" val="3511340964"/>
                    </a:ext>
                  </a:extLst>
                </a:gridCol>
                <a:gridCol w="1481065">
                  <a:extLst>
                    <a:ext uri="{9D8B030D-6E8A-4147-A177-3AD203B41FA5}">
                      <a16:colId xmlns:a16="http://schemas.microsoft.com/office/drawing/2014/main" val="39773412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Country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Number of colours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1549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Andorra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0793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Brazil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5862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Croatia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3679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Djibouti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7492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Egypt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3337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Finland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501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Guyana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6537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Hungary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144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Indonesia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6296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Jordan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3318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Kenya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2420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Lithuania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8968420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635C9A6-A20D-494D-AC42-B2C0438BD4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876155"/>
              </p:ext>
            </p:extLst>
          </p:nvPr>
        </p:nvGraphicFramePr>
        <p:xfrm>
          <a:off x="4359785" y="274320"/>
          <a:ext cx="3896041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7689">
                  <a:extLst>
                    <a:ext uri="{9D8B030D-6E8A-4147-A177-3AD203B41FA5}">
                      <a16:colId xmlns:a16="http://schemas.microsoft.com/office/drawing/2014/main" val="3511340964"/>
                    </a:ext>
                  </a:extLst>
                </a:gridCol>
                <a:gridCol w="1598352">
                  <a:extLst>
                    <a:ext uri="{9D8B030D-6E8A-4147-A177-3AD203B41FA5}">
                      <a16:colId xmlns:a16="http://schemas.microsoft.com/office/drawing/2014/main" val="39773412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Number of colours on the flag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1549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0793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5862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3679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7492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3337193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B2017054-9047-1241-B7DA-CC11CC0796CD}"/>
              </a:ext>
            </a:extLst>
          </p:cNvPr>
          <p:cNvSpPr txBox="1"/>
          <p:nvPr/>
        </p:nvSpPr>
        <p:spPr>
          <a:xfrm>
            <a:off x="51010" y="3739823"/>
            <a:ext cx="875806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Croatia has 4 more colours on their flag than Indonesia.</a:t>
            </a:r>
          </a:p>
          <a:p>
            <a:pPr algn="ctr"/>
            <a:r>
              <a:rPr lang="en-US" sz="2400" b="1" dirty="0">
                <a:solidFill>
                  <a:srgbClr val="C00000"/>
                </a:solidFill>
              </a:rPr>
              <a:t> </a:t>
            </a:r>
          </a:p>
          <a:p>
            <a:pPr algn="ctr"/>
            <a:r>
              <a:rPr lang="en-US" sz="2400" b="1" dirty="0">
                <a:solidFill>
                  <a:srgbClr val="7030A0"/>
                </a:solidFill>
              </a:rPr>
              <a:t>Andorra has a flag with the largest amount of colours. </a:t>
            </a:r>
          </a:p>
          <a:p>
            <a:pPr algn="ctr"/>
            <a:endParaRPr lang="en-US" sz="2400" b="1" dirty="0">
              <a:solidFill>
                <a:srgbClr val="7030A0"/>
              </a:solidFill>
            </a:endParaRPr>
          </a:p>
          <a:p>
            <a:pPr algn="ctr"/>
            <a:r>
              <a:rPr lang="en-US" sz="2400" b="1" dirty="0">
                <a:solidFill>
                  <a:schemeClr val="accent6">
                    <a:lumMod val="50000"/>
                  </a:schemeClr>
                </a:solidFill>
              </a:rPr>
              <a:t>Finland has 3 fewer colours on their flag than Guyana. </a:t>
            </a:r>
          </a:p>
          <a:p>
            <a:pPr algn="ctr"/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n-US" sz="2400" b="1" dirty="0">
                <a:solidFill>
                  <a:srgbClr val="002060"/>
                </a:solidFill>
              </a:rPr>
              <a:t>The total number of colours on Lithuania's and Hungary's flags is 6. </a:t>
            </a:r>
            <a:endParaRPr lang="en-US" sz="24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651F723-F4FA-AF4C-94D8-68593327DFAA}"/>
              </a:ext>
            </a:extLst>
          </p:cNvPr>
          <p:cNvSpPr txBox="1"/>
          <p:nvPr/>
        </p:nvSpPr>
        <p:spPr>
          <a:xfrm>
            <a:off x="369124" y="851313"/>
            <a:ext cx="35670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The table shows the number of colours that appear on 12 different countries national flag (white is counted as a </a:t>
            </a:r>
            <a:r>
              <a:rPr lang="en-US" sz="2400" dirty="0" err="1"/>
              <a:t>colour</a:t>
            </a:r>
            <a:r>
              <a:rPr lang="en-US" sz="2400" dirty="0"/>
              <a:t>)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E1126CC-65C3-2A43-9CF6-E80BD15658B2}"/>
              </a:ext>
            </a:extLst>
          </p:cNvPr>
          <p:cNvSpPr/>
          <p:nvPr/>
        </p:nvSpPr>
        <p:spPr>
          <a:xfrm>
            <a:off x="1640816" y="269983"/>
            <a:ext cx="10342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u="sng" dirty="0">
                <a:solidFill>
                  <a:prstClr val="black"/>
                </a:solidFill>
              </a:rPr>
              <a:t>Flags</a:t>
            </a:r>
            <a:endParaRPr lang="en-US" sz="2400" b="1" u="sng" dirty="0"/>
          </a:p>
        </p:txBody>
      </p:sp>
    </p:spTree>
    <p:extLst>
      <p:ext uri="{BB962C8B-B14F-4D97-AF65-F5344CB8AC3E}">
        <p14:creationId xmlns:p14="http://schemas.microsoft.com/office/powerpoint/2010/main" val="3504151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18">
            <a:extLst>
              <a:ext uri="{FF2B5EF4-FFF2-40B4-BE49-F238E27FC236}">
                <a16:creationId xmlns:a16="http://schemas.microsoft.com/office/drawing/2014/main" id="{65B23DD0-70BF-C34D-A837-E99A8B09A9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248046"/>
              </p:ext>
            </p:extLst>
          </p:nvPr>
        </p:nvGraphicFramePr>
        <p:xfrm>
          <a:off x="106878" y="99646"/>
          <a:ext cx="11970248" cy="6645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2562">
                  <a:extLst>
                    <a:ext uri="{9D8B030D-6E8A-4147-A177-3AD203B41FA5}">
                      <a16:colId xmlns:a16="http://schemas.microsoft.com/office/drawing/2014/main" val="586385926"/>
                    </a:ext>
                  </a:extLst>
                </a:gridCol>
                <a:gridCol w="2992562">
                  <a:extLst>
                    <a:ext uri="{9D8B030D-6E8A-4147-A177-3AD203B41FA5}">
                      <a16:colId xmlns:a16="http://schemas.microsoft.com/office/drawing/2014/main" val="3558980349"/>
                    </a:ext>
                  </a:extLst>
                </a:gridCol>
                <a:gridCol w="2992562">
                  <a:extLst>
                    <a:ext uri="{9D8B030D-6E8A-4147-A177-3AD203B41FA5}">
                      <a16:colId xmlns:a16="http://schemas.microsoft.com/office/drawing/2014/main" val="3263690579"/>
                    </a:ext>
                  </a:extLst>
                </a:gridCol>
                <a:gridCol w="2992562">
                  <a:extLst>
                    <a:ext uri="{9D8B030D-6E8A-4147-A177-3AD203B41FA5}">
                      <a16:colId xmlns:a16="http://schemas.microsoft.com/office/drawing/2014/main" val="4249246370"/>
                    </a:ext>
                  </a:extLst>
                </a:gridCol>
              </a:tblGrid>
              <a:tr h="221518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1562530"/>
                  </a:ext>
                </a:extLst>
              </a:tr>
              <a:tr h="221518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288058"/>
                  </a:ext>
                </a:extLst>
              </a:tr>
              <a:tr h="221518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46516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941BC85-2696-764E-B08D-B3F058EBA9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92" y="224986"/>
            <a:ext cx="2399331" cy="16785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D7A349-D25E-294C-9048-D73279631B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4943" y="397062"/>
            <a:ext cx="2517816" cy="12539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631AE2-45D2-6448-A53D-11CEA962BE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8536" y="2521254"/>
            <a:ext cx="2517816" cy="151069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F6929B-3D11-3B47-B810-F612B0F1C9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4943" y="4644125"/>
            <a:ext cx="2517816" cy="16785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A896622-B096-8E4E-9210-D05EB76841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5153" y="4856412"/>
            <a:ext cx="2517816" cy="125397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5F6244F-C111-8344-8C9C-88CB68BEB3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12192" y="296534"/>
            <a:ext cx="2517816" cy="167854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CCA3A2A-8BFD-004E-AAAC-6634192D90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5153" y="224986"/>
            <a:ext cx="2399331" cy="167854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1F551EE-9C7A-BA42-8515-D5C259C7C1A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04354" y="4728053"/>
            <a:ext cx="2517816" cy="151069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2C7ECE1-DE95-0C4A-9C74-C765DFE7190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10008" y="2649614"/>
            <a:ext cx="2517816" cy="125397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57DECC5-BF65-C843-8F3E-99B46E60F55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01578" y="2428199"/>
            <a:ext cx="2517816" cy="1540311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A9D017A-8F71-0547-B838-24E6CB682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92" y="2434325"/>
            <a:ext cx="2517816" cy="1678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BA1D27C9-EEF7-AB4B-B71D-BBE0DA91D5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4802071"/>
            <a:ext cx="2298694" cy="1532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A116FF5-FFBA-AD4A-8E93-9F10B73075FD}"/>
              </a:ext>
            </a:extLst>
          </p:cNvPr>
          <p:cNvSpPr txBox="1"/>
          <p:nvPr/>
        </p:nvSpPr>
        <p:spPr>
          <a:xfrm>
            <a:off x="827066" y="1949678"/>
            <a:ext cx="16397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Andorra has 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508EBC0-B039-2647-BC3B-B8F26FF417D4}"/>
              </a:ext>
            </a:extLst>
          </p:cNvPr>
          <p:cNvSpPr txBox="1"/>
          <p:nvPr/>
        </p:nvSpPr>
        <p:spPr>
          <a:xfrm>
            <a:off x="3937389" y="1949678"/>
            <a:ext cx="13560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Brazil has 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3728026-545F-2745-9562-1ED6E1E2FDD6}"/>
              </a:ext>
            </a:extLst>
          </p:cNvPr>
          <p:cNvSpPr txBox="1"/>
          <p:nvPr/>
        </p:nvSpPr>
        <p:spPr>
          <a:xfrm>
            <a:off x="6864646" y="1975078"/>
            <a:ext cx="15359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Croatia has 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885599B-2AD6-B74F-8970-1B5A3164115C}"/>
              </a:ext>
            </a:extLst>
          </p:cNvPr>
          <p:cNvSpPr txBox="1"/>
          <p:nvPr/>
        </p:nvSpPr>
        <p:spPr>
          <a:xfrm>
            <a:off x="9717330" y="1949678"/>
            <a:ext cx="16161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Djibouti has 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E8B7266-DEC2-D848-9273-D65F7D3F4DC8}"/>
              </a:ext>
            </a:extLst>
          </p:cNvPr>
          <p:cNvSpPr txBox="1"/>
          <p:nvPr/>
        </p:nvSpPr>
        <p:spPr>
          <a:xfrm>
            <a:off x="827066" y="4185059"/>
            <a:ext cx="13697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Egypt has 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DD0BEE7-168C-0B44-922C-CAA828B7E8ED}"/>
              </a:ext>
            </a:extLst>
          </p:cNvPr>
          <p:cNvSpPr txBox="1"/>
          <p:nvPr/>
        </p:nvSpPr>
        <p:spPr>
          <a:xfrm>
            <a:off x="3937389" y="4185059"/>
            <a:ext cx="15536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Finland has 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99AB3B4-6212-1643-ADCB-DD5A527767FF}"/>
              </a:ext>
            </a:extLst>
          </p:cNvPr>
          <p:cNvSpPr txBox="1"/>
          <p:nvPr/>
        </p:nvSpPr>
        <p:spPr>
          <a:xfrm>
            <a:off x="6864646" y="4210459"/>
            <a:ext cx="15785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Guyana has 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323B067-E2EB-414E-B488-2A2B731A4F50}"/>
              </a:ext>
            </a:extLst>
          </p:cNvPr>
          <p:cNvSpPr txBox="1"/>
          <p:nvPr/>
        </p:nvSpPr>
        <p:spPr>
          <a:xfrm>
            <a:off x="9717330" y="4185059"/>
            <a:ext cx="16639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Hungary has 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E34D50F-97F2-FB4B-B938-8AA8447068FE}"/>
              </a:ext>
            </a:extLst>
          </p:cNvPr>
          <p:cNvSpPr txBox="1"/>
          <p:nvPr/>
        </p:nvSpPr>
        <p:spPr>
          <a:xfrm>
            <a:off x="827066" y="6368471"/>
            <a:ext cx="18036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Indonesia has 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76DB40B-9E2B-3843-995A-308979085FEF}"/>
              </a:ext>
            </a:extLst>
          </p:cNvPr>
          <p:cNvSpPr txBox="1"/>
          <p:nvPr/>
        </p:nvSpPr>
        <p:spPr>
          <a:xfrm>
            <a:off x="3937389" y="6368471"/>
            <a:ext cx="148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Jordan has 4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FBB3810-B115-704F-BCE8-322F151DBDD4}"/>
              </a:ext>
            </a:extLst>
          </p:cNvPr>
          <p:cNvSpPr txBox="1"/>
          <p:nvPr/>
        </p:nvSpPr>
        <p:spPr>
          <a:xfrm>
            <a:off x="6864646" y="6393871"/>
            <a:ext cx="14105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Kenya has 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455034F-1533-CA46-9921-C2E51E9AC564}"/>
              </a:ext>
            </a:extLst>
          </p:cNvPr>
          <p:cNvSpPr txBox="1"/>
          <p:nvPr/>
        </p:nvSpPr>
        <p:spPr>
          <a:xfrm>
            <a:off x="9717330" y="6368471"/>
            <a:ext cx="18101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Lithuania has 3 </a:t>
            </a:r>
          </a:p>
        </p:txBody>
      </p:sp>
    </p:spTree>
    <p:extLst>
      <p:ext uri="{BB962C8B-B14F-4D97-AF65-F5344CB8AC3E}">
        <p14:creationId xmlns:p14="http://schemas.microsoft.com/office/powerpoint/2010/main" val="12361905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140</Words>
  <Application>Microsoft Macintosh PowerPoint</Application>
  <PresentationFormat>Widescreen</PresentationFormat>
  <Paragraphs>47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13</cp:revision>
  <dcterms:created xsi:type="dcterms:W3CDTF">2021-04-20T15:01:22Z</dcterms:created>
  <dcterms:modified xsi:type="dcterms:W3CDTF">2021-04-20T17:45:42Z</dcterms:modified>
</cp:coreProperties>
</file>