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E0F6"/>
    <a:srgbClr val="F0D7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74"/>
    <p:restoredTop sz="94637"/>
  </p:normalViewPr>
  <p:slideViewPr>
    <p:cSldViewPr snapToGrid="0" snapToObjects="1">
      <p:cViewPr>
        <p:scale>
          <a:sx n="125" d="100"/>
          <a:sy n="125" d="100"/>
        </p:scale>
        <p:origin x="400" y="-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9EE60-0E8F-9A4B-9965-115697A24881}" type="datetimeFigureOut">
              <a:rPr lang="en-US" smtClean="0"/>
              <a:t>4/16/21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31440-0FB6-9D4B-92B1-26B7A1FA8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71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31440-0FB6-9D4B-92B1-26B7A1FA85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82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4DB2E-75BA-A24C-95CE-C5A0641317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848B6-8918-7741-BACD-A33DB7FF4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6C435-F009-0E46-889D-FD4585D84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40CCD-4E8B-FD4F-AB39-C7C7F5521344}" type="datetimeFigureOut">
              <a:rPr lang="en-US" smtClean="0"/>
              <a:t>4/15/21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04765-5E16-774E-AD81-1D8D972EC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B1AB8-EE22-8A47-8D00-698D41928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8707-1493-0146-99BF-9AA7FF5E7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EF9F1-739A-7345-B485-476E6D32D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94948-ABCA-754E-9352-4F0BAA124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0C010-15A3-8D41-8F8F-03769406D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40CCD-4E8B-FD4F-AB39-C7C7F5521344}" type="datetimeFigureOut">
              <a:rPr lang="en-US" smtClean="0"/>
              <a:t>4/15/21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AD263-4B05-A543-8645-88ADCAAC8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82BBD-E66D-2049-B04F-9F3A4A31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8707-1493-0146-99BF-9AA7FF5E7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82767-C376-C34C-8FCD-4110ED8D8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9338F-DBC3-2442-A3D8-3FA13E650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6AB8A-AA14-1C45-8E3F-6886F65E7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40CCD-4E8B-FD4F-AB39-C7C7F5521344}" type="datetimeFigureOut">
              <a:rPr lang="en-US" smtClean="0"/>
              <a:t>4/15/21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90B84-663F-5D4A-8D42-8DC38DBED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B063A-2647-3947-ABEE-E0D088E38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8707-1493-0146-99BF-9AA7FF5E7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588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AEED7-4FF2-F54E-B5DF-06B6613B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EE3B5-24A2-1144-86BB-EB6D34EAE3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83C64-2968-104F-90B9-5B23CEC734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EC400-F343-8946-9067-E48D73998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40CCD-4E8B-FD4F-AB39-C7C7F5521344}" type="datetimeFigureOut">
              <a:rPr lang="en-US" smtClean="0"/>
              <a:t>4/15/21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05EA8-2263-344D-BB2B-B853DBDE6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BB241A-62D8-5945-8215-66A09230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8707-1493-0146-99BF-9AA7FF5E7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27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3ABB6-25FA-8C4D-B4B5-8C265A31D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5AD1B-EF2C-9E41-9155-23951F10D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1F29F4-447D-1745-9408-3E111A98E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89AD38-EB08-D946-B7C2-396F965DE0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087877-D106-114D-AF0E-BEDED3DCBB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99D11D-2483-B74D-842A-1B18DBC58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40CCD-4E8B-FD4F-AB39-C7C7F5521344}" type="datetimeFigureOut">
              <a:rPr lang="en-US" smtClean="0"/>
              <a:t>4/15/21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A8B25D-E01C-7945-BE99-DDE132ACA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67A050-F0EB-1648-B37B-73F408710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8707-1493-0146-99BF-9AA7FF5E7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522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8C4CB-B271-E24C-8015-123EEEB9D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10EE84-1041-8E4E-9FA0-F01AF2DC3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40CCD-4E8B-FD4F-AB39-C7C7F5521344}" type="datetimeFigureOut">
              <a:rPr lang="en-US" smtClean="0"/>
              <a:t>4/15/21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F57501-FB5A-C240-85D9-0AFD678D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B76246-1492-A345-9734-51A076469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8707-1493-0146-99BF-9AA7FF5E7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825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15BC6E-5160-6341-AFA0-4F00428BA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40CCD-4E8B-FD4F-AB39-C7C7F5521344}" type="datetimeFigureOut">
              <a:rPr lang="en-US" smtClean="0"/>
              <a:t>4/15/21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ABCD94-D66B-C24F-8BEC-E0CF54FCD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A179BB-7250-8440-8197-1D2223123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8707-1493-0146-99BF-9AA7FF5E7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990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7DA26-20B0-C74B-A1A0-3A0208E58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DBF55-8214-5345-8173-EC10EA6B2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BF7BC-5663-FF41-8368-DD5BE7062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1203FE-AC68-BF41-A37C-00FB3A833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40CCD-4E8B-FD4F-AB39-C7C7F5521344}" type="datetimeFigureOut">
              <a:rPr lang="en-US" smtClean="0"/>
              <a:t>4/15/21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10004-4FB7-BE46-80FE-9DF47E2BC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6AE5-FF91-3547-9537-C21A2C776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8707-1493-0146-99BF-9AA7FF5E7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30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E22E0-AC96-F24E-A3C7-F57E223CF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99D2FD-F8DA-2547-9FD4-208E6CE52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EA78F-666A-3144-87F2-27A1FFC231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3BB646-F36B-F842-BAE3-6A138CE5B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40CCD-4E8B-FD4F-AB39-C7C7F5521344}" type="datetimeFigureOut">
              <a:rPr lang="en-US" smtClean="0"/>
              <a:t>4/15/21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D09C3A-FAA2-674D-A627-2C6903043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AA1641-2140-8844-B80E-132973689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8707-1493-0146-99BF-9AA7FF5E7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754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0CDB2-A77F-9D4F-8254-57148B0BA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89B693-8F99-2540-B561-113636E3B4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74954-EDCD-0A49-97A0-10380366C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40CCD-4E8B-FD4F-AB39-C7C7F5521344}" type="datetimeFigureOut">
              <a:rPr lang="en-US" smtClean="0"/>
              <a:t>4/15/21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D4BE5-AD41-624B-BEE3-D674E370D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905F6-161A-D848-A36C-BD3920560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8707-1493-0146-99BF-9AA7FF5E7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76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B525B3-C199-224D-8B6D-06F3392D49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89087-3E51-954C-8A1E-893D51204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217D7-3B88-744C-B534-C9956D943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40CCD-4E8B-FD4F-AB39-C7C7F5521344}" type="datetimeFigureOut">
              <a:rPr lang="en-US" smtClean="0"/>
              <a:t>4/15/21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B1507-DD1B-694B-BACE-56C8ABD83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D6E5E-E921-7F4E-A2D9-FD005E87A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8707-1493-0146-99BF-9AA7FF5E7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78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AFFB2E-8BC0-9148-AED8-A85296820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7E18D-BFAA-2146-9DD6-EA4BACA0B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E7B0A-5ADA-D547-B9DC-76B032E25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40CCD-4E8B-FD4F-AB39-C7C7F5521344}" type="datetimeFigureOut">
              <a:rPr lang="en-US" smtClean="0"/>
              <a:t>4/15/21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458E3-FC25-3241-BD9B-04B4E95373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F4E54-2F1C-AF47-8EA9-6CE2ED2EF8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F8707-1493-0146-99BF-9AA7FF5E7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21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Table 52">
            <a:extLst>
              <a:ext uri="{FF2B5EF4-FFF2-40B4-BE49-F238E27FC236}">
                <a16:creationId xmlns:a16="http://schemas.microsoft.com/office/drawing/2014/main" id="{57931876-D130-BD4D-8E96-5EE2440EB3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46312"/>
              </p:ext>
            </p:extLst>
          </p:nvPr>
        </p:nvGraphicFramePr>
        <p:xfrm>
          <a:off x="76881" y="69209"/>
          <a:ext cx="12038238" cy="6736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9700">
                  <a:extLst>
                    <a:ext uri="{9D8B030D-6E8A-4147-A177-3AD203B41FA5}">
                      <a16:colId xmlns:a16="http://schemas.microsoft.com/office/drawing/2014/main" val="25673848"/>
                    </a:ext>
                  </a:extLst>
                </a:gridCol>
                <a:gridCol w="5548538">
                  <a:extLst>
                    <a:ext uri="{9D8B030D-6E8A-4147-A177-3AD203B41FA5}">
                      <a16:colId xmlns:a16="http://schemas.microsoft.com/office/drawing/2014/main" val="2171169257"/>
                    </a:ext>
                  </a:extLst>
                </a:gridCol>
              </a:tblGrid>
              <a:tr h="39936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888528"/>
                  </a:ext>
                </a:extLst>
              </a:tr>
              <a:tr h="2743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677441"/>
                  </a:ext>
                </a:extLst>
              </a:tr>
            </a:tbl>
          </a:graphicData>
        </a:graphic>
      </p:graphicFrame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65CD85F5-A0B7-214F-88B2-BC47632EE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342" y="1370896"/>
            <a:ext cx="5199818" cy="44342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C3EECD-74D6-CE4C-98D6-C24C5195FB8D}"/>
              </a:ext>
            </a:extLst>
          </p:cNvPr>
          <p:cNvSpPr txBox="1"/>
          <p:nvPr/>
        </p:nvSpPr>
        <p:spPr>
          <a:xfrm rot="5400000">
            <a:off x="7294944" y="5920177"/>
            <a:ext cx="882591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January 2020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4C4368-0127-7A4C-9FC5-FC5070629928}"/>
              </a:ext>
            </a:extLst>
          </p:cNvPr>
          <p:cNvSpPr txBox="1"/>
          <p:nvPr/>
        </p:nvSpPr>
        <p:spPr>
          <a:xfrm rot="5400000">
            <a:off x="7575064" y="5954917"/>
            <a:ext cx="947599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February 2020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D4C328-2E38-A844-A45C-8A67E05DA26F}"/>
              </a:ext>
            </a:extLst>
          </p:cNvPr>
          <p:cNvSpPr txBox="1"/>
          <p:nvPr/>
        </p:nvSpPr>
        <p:spPr>
          <a:xfrm rot="5400000">
            <a:off x="7974311" y="5920176"/>
            <a:ext cx="814404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March 2020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DDFB1D-8780-0C42-A77B-D7CC0BE0B28E}"/>
              </a:ext>
            </a:extLst>
          </p:cNvPr>
          <p:cNvSpPr txBox="1"/>
          <p:nvPr/>
        </p:nvSpPr>
        <p:spPr>
          <a:xfrm rot="5400000">
            <a:off x="8334085" y="5920177"/>
            <a:ext cx="720102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April 2020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B279B9-0D24-8A49-9225-E213BD9A8839}"/>
              </a:ext>
            </a:extLst>
          </p:cNvPr>
          <p:cNvSpPr txBox="1"/>
          <p:nvPr/>
        </p:nvSpPr>
        <p:spPr>
          <a:xfrm rot="5400000">
            <a:off x="8656334" y="5920177"/>
            <a:ext cx="700850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May 2020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7D4D92-4C88-6543-AB71-83F8D6C1930C}"/>
              </a:ext>
            </a:extLst>
          </p:cNvPr>
          <p:cNvSpPr txBox="1"/>
          <p:nvPr/>
        </p:nvSpPr>
        <p:spPr>
          <a:xfrm rot="5400000">
            <a:off x="8962121" y="5920177"/>
            <a:ext cx="714522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June 2020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DD3268-971F-0648-8D76-888D92739C8A}"/>
              </a:ext>
            </a:extLst>
          </p:cNvPr>
          <p:cNvSpPr txBox="1"/>
          <p:nvPr/>
        </p:nvSpPr>
        <p:spPr>
          <a:xfrm rot="5400000">
            <a:off x="9317789" y="5920176"/>
            <a:ext cx="668486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July 2020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D38F94-F92E-D146-A237-F7A84DEF49DC}"/>
              </a:ext>
            </a:extLst>
          </p:cNvPr>
          <p:cNvSpPr txBox="1"/>
          <p:nvPr/>
        </p:nvSpPr>
        <p:spPr>
          <a:xfrm rot="5400000">
            <a:off x="9543978" y="5920177"/>
            <a:ext cx="841355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August 2020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8C2C6B-EF53-C74D-AB01-567555601186}"/>
              </a:ext>
            </a:extLst>
          </p:cNvPr>
          <p:cNvSpPr txBox="1"/>
          <p:nvPr/>
        </p:nvSpPr>
        <p:spPr>
          <a:xfrm rot="5400000">
            <a:off x="9724878" y="6012419"/>
            <a:ext cx="1062603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September 2020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2E4272-5901-9446-A24D-777A4C8ECD6D}"/>
              </a:ext>
            </a:extLst>
          </p:cNvPr>
          <p:cNvSpPr txBox="1"/>
          <p:nvPr/>
        </p:nvSpPr>
        <p:spPr>
          <a:xfrm rot="5400000">
            <a:off x="10114534" y="5939126"/>
            <a:ext cx="908539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October 2020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B76E78-EF26-F345-A47B-1F824B93BEDF}"/>
              </a:ext>
            </a:extLst>
          </p:cNvPr>
          <p:cNvSpPr txBox="1"/>
          <p:nvPr/>
        </p:nvSpPr>
        <p:spPr>
          <a:xfrm rot="5400000">
            <a:off x="10382623" y="6003687"/>
            <a:ext cx="1037660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November 2020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BC02E9-F008-0846-999F-BED6294F53C9}"/>
              </a:ext>
            </a:extLst>
          </p:cNvPr>
          <p:cNvSpPr txBox="1"/>
          <p:nvPr/>
        </p:nvSpPr>
        <p:spPr>
          <a:xfrm rot="5400000">
            <a:off x="10699877" y="5994123"/>
            <a:ext cx="1028397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December 2020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4AD03B-D9B3-0D40-A640-11C2FDC8AEA6}"/>
              </a:ext>
            </a:extLst>
          </p:cNvPr>
          <p:cNvSpPr txBox="1"/>
          <p:nvPr/>
        </p:nvSpPr>
        <p:spPr>
          <a:xfrm rot="5400000">
            <a:off x="11085403" y="5920177"/>
            <a:ext cx="882591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January 2021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451BC8-A8C9-D040-99B3-9758651B96C8}"/>
              </a:ext>
            </a:extLst>
          </p:cNvPr>
          <p:cNvSpPr txBox="1"/>
          <p:nvPr/>
        </p:nvSpPr>
        <p:spPr>
          <a:xfrm rot="5400000">
            <a:off x="11365521" y="5958656"/>
            <a:ext cx="947599" cy="23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February 2021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689E396-C510-584C-8ABC-9BD341CD709D}"/>
              </a:ext>
            </a:extLst>
          </p:cNvPr>
          <p:cNvSpPr txBox="1"/>
          <p:nvPr/>
        </p:nvSpPr>
        <p:spPr>
          <a:xfrm rot="16200000">
            <a:off x="5151585" y="3039315"/>
            <a:ext cx="3015895" cy="26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Number of passengers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6228B08-0B6A-C94B-9782-E20F72F5AB00}"/>
              </a:ext>
            </a:extLst>
          </p:cNvPr>
          <p:cNvSpPr txBox="1"/>
          <p:nvPr/>
        </p:nvSpPr>
        <p:spPr>
          <a:xfrm>
            <a:off x="7705938" y="1312366"/>
            <a:ext cx="4443902" cy="508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/>
              <a:t>Number of passengers flying out of Heathrow during January 2020 and February 2021 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F45455B2-099A-504F-B270-D0D1B744E323}"/>
              </a:ext>
            </a:extLst>
          </p:cNvPr>
          <p:cNvSpPr/>
          <p:nvPr/>
        </p:nvSpPr>
        <p:spPr>
          <a:xfrm>
            <a:off x="6667174" y="170930"/>
            <a:ext cx="2588708" cy="10729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Make comments on the peaks and troughs in this time series graph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B230909B-F744-0640-986B-F41D34048F05}"/>
              </a:ext>
            </a:extLst>
          </p:cNvPr>
          <p:cNvSpPr/>
          <p:nvPr/>
        </p:nvSpPr>
        <p:spPr>
          <a:xfrm>
            <a:off x="9412791" y="170070"/>
            <a:ext cx="2588708" cy="10738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Ali says, “most passengers fly in January.” Why is this graph unreliable?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D8D47CD4-E96D-FA44-8951-443540CD19CA}"/>
              </a:ext>
            </a:extLst>
          </p:cNvPr>
          <p:cNvSpPr/>
          <p:nvPr/>
        </p:nvSpPr>
        <p:spPr>
          <a:xfrm>
            <a:off x="161722" y="169708"/>
            <a:ext cx="1695596" cy="13652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17,689,278 passengers flew during the first quarter in 2018. Plot this point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EDC1828-8DA8-324A-810A-B594D3132DCE}"/>
              </a:ext>
            </a:extLst>
          </p:cNvPr>
          <p:cNvSpPr txBox="1"/>
          <p:nvPr/>
        </p:nvSpPr>
        <p:spPr>
          <a:xfrm rot="16200000">
            <a:off x="-1276760" y="2823528"/>
            <a:ext cx="3015895" cy="26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Number of passengers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59E60437-4BC9-6B40-9620-A5ACC5EE50D6}"/>
              </a:ext>
            </a:extLst>
          </p:cNvPr>
          <p:cNvSpPr/>
          <p:nvPr/>
        </p:nvSpPr>
        <p:spPr>
          <a:xfrm>
            <a:off x="1942160" y="176285"/>
            <a:ext cx="1689893" cy="136526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17,954,489 passengers flew during the first quarter in 2019. Plot this point</a:t>
            </a:r>
          </a:p>
        </p:txBody>
      </p:sp>
      <p:pic>
        <p:nvPicPr>
          <p:cNvPr id="60" name="Picture 59" descr="Chart, line chart&#10;&#10;Description automatically generated">
            <a:extLst>
              <a:ext uri="{FF2B5EF4-FFF2-40B4-BE49-F238E27FC236}">
                <a16:creationId xmlns:a16="http://schemas.microsoft.com/office/drawing/2014/main" id="{F20E6E92-4BDA-E949-9218-0D934941E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98" y="1800678"/>
            <a:ext cx="6109504" cy="195295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3C8802E-9003-4346-8622-8F85E8878E83}"/>
              </a:ext>
            </a:extLst>
          </p:cNvPr>
          <p:cNvSpPr txBox="1"/>
          <p:nvPr/>
        </p:nvSpPr>
        <p:spPr>
          <a:xfrm>
            <a:off x="1338959" y="3639514"/>
            <a:ext cx="1592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1          2          3           4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03EF912-AB9F-AF42-B1FC-0798532285A2}"/>
              </a:ext>
            </a:extLst>
          </p:cNvPr>
          <p:cNvSpPr txBox="1"/>
          <p:nvPr/>
        </p:nvSpPr>
        <p:spPr>
          <a:xfrm>
            <a:off x="3100971" y="3629165"/>
            <a:ext cx="1592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1          2          3           4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D1CE645-ADF4-2144-A93F-34198EDBD900}"/>
              </a:ext>
            </a:extLst>
          </p:cNvPr>
          <p:cNvSpPr txBox="1"/>
          <p:nvPr/>
        </p:nvSpPr>
        <p:spPr>
          <a:xfrm>
            <a:off x="4852334" y="3629164"/>
            <a:ext cx="1592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1          2          3           4</a:t>
            </a: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F49E5B8E-1601-E84B-8879-F2FDD66D6791}"/>
              </a:ext>
            </a:extLst>
          </p:cNvPr>
          <p:cNvSpPr/>
          <p:nvPr/>
        </p:nvSpPr>
        <p:spPr>
          <a:xfrm>
            <a:off x="1355213" y="3790155"/>
            <a:ext cx="1513907" cy="72668"/>
          </a:xfrm>
          <a:custGeom>
            <a:avLst/>
            <a:gdLst>
              <a:gd name="connsiteX0" fmla="*/ 0 w 1513907"/>
              <a:gd name="connsiteY0" fmla="*/ 0 h 72668"/>
              <a:gd name="connsiteX1" fmla="*/ 0 w 1513907"/>
              <a:gd name="connsiteY1" fmla="*/ 72668 h 72668"/>
              <a:gd name="connsiteX2" fmla="*/ 1513907 w 1513907"/>
              <a:gd name="connsiteY2" fmla="*/ 66612 h 72668"/>
              <a:gd name="connsiteX3" fmla="*/ 1513907 w 1513907"/>
              <a:gd name="connsiteY3" fmla="*/ 6056 h 72668"/>
              <a:gd name="connsiteX4" fmla="*/ 1513907 w 1513907"/>
              <a:gd name="connsiteY4" fmla="*/ 6056 h 72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907" h="72668">
                <a:moveTo>
                  <a:pt x="0" y="0"/>
                </a:moveTo>
                <a:lnTo>
                  <a:pt x="0" y="72668"/>
                </a:lnTo>
                <a:lnTo>
                  <a:pt x="1513907" y="66612"/>
                </a:lnTo>
                <a:lnTo>
                  <a:pt x="1513907" y="6056"/>
                </a:lnTo>
                <a:lnTo>
                  <a:pt x="1513907" y="6056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7549133D-D79A-3F41-B606-21FBDEF364D0}"/>
              </a:ext>
            </a:extLst>
          </p:cNvPr>
          <p:cNvSpPr/>
          <p:nvPr/>
        </p:nvSpPr>
        <p:spPr>
          <a:xfrm>
            <a:off x="3120434" y="3790155"/>
            <a:ext cx="1513907" cy="72668"/>
          </a:xfrm>
          <a:custGeom>
            <a:avLst/>
            <a:gdLst>
              <a:gd name="connsiteX0" fmla="*/ 0 w 1513907"/>
              <a:gd name="connsiteY0" fmla="*/ 0 h 72668"/>
              <a:gd name="connsiteX1" fmla="*/ 0 w 1513907"/>
              <a:gd name="connsiteY1" fmla="*/ 72668 h 72668"/>
              <a:gd name="connsiteX2" fmla="*/ 1513907 w 1513907"/>
              <a:gd name="connsiteY2" fmla="*/ 66612 h 72668"/>
              <a:gd name="connsiteX3" fmla="*/ 1513907 w 1513907"/>
              <a:gd name="connsiteY3" fmla="*/ 6056 h 72668"/>
              <a:gd name="connsiteX4" fmla="*/ 1513907 w 1513907"/>
              <a:gd name="connsiteY4" fmla="*/ 6056 h 72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907" h="72668">
                <a:moveTo>
                  <a:pt x="0" y="0"/>
                </a:moveTo>
                <a:lnTo>
                  <a:pt x="0" y="72668"/>
                </a:lnTo>
                <a:lnTo>
                  <a:pt x="1513907" y="66612"/>
                </a:lnTo>
                <a:lnTo>
                  <a:pt x="1513907" y="6056"/>
                </a:lnTo>
                <a:lnTo>
                  <a:pt x="1513907" y="6056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73336410-9D19-8B40-9650-B4C7D877075D}"/>
              </a:ext>
            </a:extLst>
          </p:cNvPr>
          <p:cNvSpPr/>
          <p:nvPr/>
        </p:nvSpPr>
        <p:spPr>
          <a:xfrm>
            <a:off x="4880381" y="3795431"/>
            <a:ext cx="1513907" cy="72668"/>
          </a:xfrm>
          <a:custGeom>
            <a:avLst/>
            <a:gdLst>
              <a:gd name="connsiteX0" fmla="*/ 0 w 1513907"/>
              <a:gd name="connsiteY0" fmla="*/ 0 h 72668"/>
              <a:gd name="connsiteX1" fmla="*/ 0 w 1513907"/>
              <a:gd name="connsiteY1" fmla="*/ 72668 h 72668"/>
              <a:gd name="connsiteX2" fmla="*/ 1513907 w 1513907"/>
              <a:gd name="connsiteY2" fmla="*/ 66612 h 72668"/>
              <a:gd name="connsiteX3" fmla="*/ 1513907 w 1513907"/>
              <a:gd name="connsiteY3" fmla="*/ 6056 h 72668"/>
              <a:gd name="connsiteX4" fmla="*/ 1513907 w 1513907"/>
              <a:gd name="connsiteY4" fmla="*/ 6056 h 72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907" h="72668">
                <a:moveTo>
                  <a:pt x="0" y="0"/>
                </a:moveTo>
                <a:lnTo>
                  <a:pt x="0" y="72668"/>
                </a:lnTo>
                <a:lnTo>
                  <a:pt x="1513907" y="66612"/>
                </a:lnTo>
                <a:lnTo>
                  <a:pt x="1513907" y="6056"/>
                </a:lnTo>
                <a:lnTo>
                  <a:pt x="1513907" y="6056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14B7DB6-418A-B943-B27F-693E2EC2A194}"/>
              </a:ext>
            </a:extLst>
          </p:cNvPr>
          <p:cNvSpPr txBox="1"/>
          <p:nvPr/>
        </p:nvSpPr>
        <p:spPr>
          <a:xfrm>
            <a:off x="1857317" y="3798754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2017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C4C60F8-6849-A243-9279-FA8EDE8D89BD}"/>
              </a:ext>
            </a:extLst>
          </p:cNvPr>
          <p:cNvSpPr txBox="1"/>
          <p:nvPr/>
        </p:nvSpPr>
        <p:spPr>
          <a:xfrm>
            <a:off x="3632053" y="379933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2018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6FF5CF5-5E59-A74F-A559-E6D6842EADDB}"/>
              </a:ext>
            </a:extLst>
          </p:cNvPr>
          <p:cNvSpPr txBox="1"/>
          <p:nvPr/>
        </p:nvSpPr>
        <p:spPr>
          <a:xfrm>
            <a:off x="5374803" y="3798754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2019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864DD80-82D0-FD41-8D24-E63852F9269B}"/>
              </a:ext>
            </a:extLst>
          </p:cNvPr>
          <p:cNvSpPr txBox="1"/>
          <p:nvPr/>
        </p:nvSpPr>
        <p:spPr>
          <a:xfrm>
            <a:off x="1560298" y="1622429"/>
            <a:ext cx="4443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/>
              <a:t>Number of passengers flying out of Heathrow during each quarter from 2017 - 2019</a:t>
            </a:r>
          </a:p>
        </p:txBody>
      </p:sp>
      <p:pic>
        <p:nvPicPr>
          <p:cNvPr id="63" name="Picture 62" descr="Chart, scatter chart&#10;&#10;Description automatically generated">
            <a:extLst>
              <a:ext uri="{FF2B5EF4-FFF2-40B4-BE49-F238E27FC236}">
                <a16:creationId xmlns:a16="http://schemas.microsoft.com/office/drawing/2014/main" id="{D0865E68-C681-9F47-812C-56427ED1ED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265" y="4138974"/>
            <a:ext cx="6087049" cy="1742281"/>
          </a:xfrm>
          <a:prstGeom prst="rect">
            <a:avLst/>
          </a:prstGeom>
        </p:spPr>
      </p:pic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E1ABAA57-A1AC-1A46-B889-BCCCC83F7A5D}"/>
              </a:ext>
            </a:extLst>
          </p:cNvPr>
          <p:cNvSpPr/>
          <p:nvPr/>
        </p:nvSpPr>
        <p:spPr>
          <a:xfrm>
            <a:off x="3716895" y="173272"/>
            <a:ext cx="2753221" cy="1365264"/>
          </a:xfrm>
          <a:prstGeom prst="roundRect">
            <a:avLst/>
          </a:prstGeom>
          <a:solidFill>
            <a:srgbClr val="F5E0F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dirty="0">
                <a:solidFill>
                  <a:prstClr val="black"/>
                </a:solidFill>
              </a:rPr>
              <a:t>Thousands of flights were cancelled due to possible strikes by Heathrow workers. Which quarter/year do you think this was?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4D5AF89-E883-2845-92ED-A04E187227E4}"/>
              </a:ext>
            </a:extLst>
          </p:cNvPr>
          <p:cNvSpPr txBox="1"/>
          <p:nvPr/>
        </p:nvSpPr>
        <p:spPr>
          <a:xfrm rot="16200000">
            <a:off x="-1312845" y="4850354"/>
            <a:ext cx="3015895" cy="26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Number of passengers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4022C9C-AD60-D74D-91F2-93E03C22C149}"/>
              </a:ext>
            </a:extLst>
          </p:cNvPr>
          <p:cNvSpPr txBox="1"/>
          <p:nvPr/>
        </p:nvSpPr>
        <p:spPr>
          <a:xfrm rot="5400000">
            <a:off x="1510014" y="5780352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2011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171E3F1-7745-344B-9177-1F2FEA89B562}"/>
              </a:ext>
            </a:extLst>
          </p:cNvPr>
          <p:cNvSpPr txBox="1"/>
          <p:nvPr/>
        </p:nvSpPr>
        <p:spPr>
          <a:xfrm rot="5400000">
            <a:off x="2026464" y="5777072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2012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3BF4E97-6A6C-2142-9DF0-A2DEECD587F6}"/>
              </a:ext>
            </a:extLst>
          </p:cNvPr>
          <p:cNvSpPr txBox="1"/>
          <p:nvPr/>
        </p:nvSpPr>
        <p:spPr>
          <a:xfrm rot="5400000">
            <a:off x="2542914" y="5787687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2013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38112D8-ECB8-1642-BACF-EC364F70C165}"/>
              </a:ext>
            </a:extLst>
          </p:cNvPr>
          <p:cNvSpPr txBox="1"/>
          <p:nvPr/>
        </p:nvSpPr>
        <p:spPr>
          <a:xfrm rot="5400000">
            <a:off x="3070733" y="5777071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2014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989AD9E-8698-2C47-9F4A-37133A1596D8}"/>
              </a:ext>
            </a:extLst>
          </p:cNvPr>
          <p:cNvSpPr txBox="1"/>
          <p:nvPr/>
        </p:nvSpPr>
        <p:spPr>
          <a:xfrm rot="5400000">
            <a:off x="3585923" y="5780352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2015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8A47F92-84C9-3448-8EBF-8FC0A5D29F55}"/>
              </a:ext>
            </a:extLst>
          </p:cNvPr>
          <p:cNvSpPr txBox="1"/>
          <p:nvPr/>
        </p:nvSpPr>
        <p:spPr>
          <a:xfrm rot="5400000">
            <a:off x="4102373" y="5777072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2016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E0BFA87-8598-2F4B-9265-76A02F6DC483}"/>
              </a:ext>
            </a:extLst>
          </p:cNvPr>
          <p:cNvSpPr txBox="1"/>
          <p:nvPr/>
        </p:nvSpPr>
        <p:spPr>
          <a:xfrm rot="5400000">
            <a:off x="4618823" y="5787687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2017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A9637D1-9C2E-EC44-8576-2DC0BCC50DE6}"/>
              </a:ext>
            </a:extLst>
          </p:cNvPr>
          <p:cNvSpPr txBox="1"/>
          <p:nvPr/>
        </p:nvSpPr>
        <p:spPr>
          <a:xfrm rot="5400000">
            <a:off x="5146642" y="5777071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2018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F9873CB-660F-C84E-B276-252C9737BEED}"/>
              </a:ext>
            </a:extLst>
          </p:cNvPr>
          <p:cNvSpPr txBox="1"/>
          <p:nvPr/>
        </p:nvSpPr>
        <p:spPr>
          <a:xfrm rot="5400000">
            <a:off x="5617041" y="5770094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2019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4B4C2A-C34A-484E-846A-7A1EBC41BAC4}"/>
              </a:ext>
            </a:extLst>
          </p:cNvPr>
          <p:cNvSpPr txBox="1"/>
          <p:nvPr/>
        </p:nvSpPr>
        <p:spPr>
          <a:xfrm rot="5400000">
            <a:off x="6144860" y="5759478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2020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49297490-8CC4-1E49-879A-1264431F7F0B}"/>
              </a:ext>
            </a:extLst>
          </p:cNvPr>
          <p:cNvSpPr/>
          <p:nvPr/>
        </p:nvSpPr>
        <p:spPr>
          <a:xfrm>
            <a:off x="136878" y="6114065"/>
            <a:ext cx="6374802" cy="65121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Comment on any factors that may affect the number of passengers at Heathrow over a 10-year period. 22.1 million passengers flew in 2020. Predict the numbers who would have flown if there wasn’t a pandemic</a:t>
            </a:r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AABBE3A1-3836-194E-BCE1-CF3CC8BC96E7}"/>
              </a:ext>
            </a:extLst>
          </p:cNvPr>
          <p:cNvSpPr/>
          <p:nvPr/>
        </p:nvSpPr>
        <p:spPr>
          <a:xfrm>
            <a:off x="1767625" y="4668592"/>
            <a:ext cx="4114800" cy="595647"/>
          </a:xfrm>
          <a:custGeom>
            <a:avLst/>
            <a:gdLst>
              <a:gd name="connsiteX0" fmla="*/ 0 w 4114800"/>
              <a:gd name="connsiteY0" fmla="*/ 595647 h 595647"/>
              <a:gd name="connsiteX1" fmla="*/ 515155 w 4114800"/>
              <a:gd name="connsiteY1" fmla="*/ 560231 h 595647"/>
              <a:gd name="connsiteX2" fmla="*/ 1027090 w 4114800"/>
              <a:gd name="connsiteY2" fmla="*/ 434662 h 595647"/>
              <a:gd name="connsiteX3" fmla="*/ 1545465 w 4114800"/>
              <a:gd name="connsiteY3" fmla="*/ 383146 h 595647"/>
              <a:gd name="connsiteX4" fmla="*/ 2060620 w 4114800"/>
              <a:gd name="connsiteY4" fmla="*/ 302653 h 595647"/>
              <a:gd name="connsiteX5" fmla="*/ 2572555 w 4114800"/>
              <a:gd name="connsiteY5" fmla="*/ 264016 h 595647"/>
              <a:gd name="connsiteX6" fmla="*/ 3087710 w 4114800"/>
              <a:gd name="connsiteY6" fmla="*/ 148107 h 595647"/>
              <a:gd name="connsiteX7" fmla="*/ 3596426 w 4114800"/>
              <a:gd name="connsiteY7" fmla="*/ 38636 h 595647"/>
              <a:gd name="connsiteX8" fmla="*/ 4114800 w 4114800"/>
              <a:gd name="connsiteY8" fmla="*/ 0 h 595647"/>
              <a:gd name="connsiteX9" fmla="*/ 4114800 w 4114800"/>
              <a:gd name="connsiteY9" fmla="*/ 0 h 595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14800" h="595647">
                <a:moveTo>
                  <a:pt x="0" y="595647"/>
                </a:moveTo>
                <a:lnTo>
                  <a:pt x="515155" y="560231"/>
                </a:lnTo>
                <a:lnTo>
                  <a:pt x="1027090" y="434662"/>
                </a:lnTo>
                <a:lnTo>
                  <a:pt x="1545465" y="383146"/>
                </a:lnTo>
                <a:lnTo>
                  <a:pt x="2060620" y="302653"/>
                </a:lnTo>
                <a:lnTo>
                  <a:pt x="2572555" y="264016"/>
                </a:lnTo>
                <a:lnTo>
                  <a:pt x="3087710" y="148107"/>
                </a:lnTo>
                <a:lnTo>
                  <a:pt x="3596426" y="38636"/>
                </a:lnTo>
                <a:lnTo>
                  <a:pt x="4114800" y="0"/>
                </a:lnTo>
                <a:lnTo>
                  <a:pt x="411480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706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204</Words>
  <Application>Microsoft Macintosh PowerPoint</Application>
  <PresentationFormat>Widescreen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12</cp:revision>
  <dcterms:created xsi:type="dcterms:W3CDTF">2021-04-15T22:28:38Z</dcterms:created>
  <dcterms:modified xsi:type="dcterms:W3CDTF">2021-04-16T09:06:11Z</dcterms:modified>
</cp:coreProperties>
</file>