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1"/>
    <p:restoredTop sz="95909"/>
  </p:normalViewPr>
  <p:slideViewPr>
    <p:cSldViewPr snapToGrid="0" snapToObjects="1">
      <p:cViewPr>
        <p:scale>
          <a:sx n="80" d="100"/>
          <a:sy n="80" d="100"/>
        </p:scale>
        <p:origin x="600" y="9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CE5C8C-FC0D-384B-8DBF-3088405BEEE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437EB22-A356-B045-93F1-10A5A530C34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6F8906-A9EB-C147-85F8-326903B78C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A78144-9FF7-4B4E-9138-F1758D63C3F5}" type="datetimeFigureOut">
              <a:rPr lang="en-US" smtClean="0"/>
              <a:t>5/18/21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BAD37B-435A-E048-ADB8-8E99BF9127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BC87C3-7ADC-244E-BAC1-1ED6E5BE8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1AE873-30A4-3848-9FF5-2C335CC341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53616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440F22-C02C-F845-BECF-323DFB1171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34B8DD-6638-E24F-B34F-F56EC72326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9D01D4-7C32-734E-8302-3788B4E2CA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A78144-9FF7-4B4E-9138-F1758D63C3F5}" type="datetimeFigureOut">
              <a:rPr lang="en-US" smtClean="0"/>
              <a:t>5/18/21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753F36-A820-D640-A275-FE9E396E24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A7ED35-4AEE-3041-A015-8BD6022D3B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1AE873-30A4-3848-9FF5-2C335CC341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41351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6FF914-187C-8C41-AAD6-28A9294D81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71E39E9-4ACB-CF47-922F-D441BBDE8C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2EC343-0FCF-8E42-B196-3CCBE39611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A78144-9FF7-4B4E-9138-F1758D63C3F5}" type="datetimeFigureOut">
              <a:rPr lang="en-US" smtClean="0"/>
              <a:t>5/18/21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D8518A-F116-6D4B-A47F-4019B7A486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544C21-24D8-044B-8E42-06BFB20E72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1AE873-30A4-3848-9FF5-2C335CC341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7338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AE7D06-C1D8-214F-B36F-F342F27D71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1C14E7-BCDE-294B-8632-095F8994DB8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C400F62-E0EF-0F46-8BDB-67C5DF08AAA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27968ED-E873-DC47-A362-86D0B4D6F2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A78144-9FF7-4B4E-9138-F1758D63C3F5}" type="datetimeFigureOut">
              <a:rPr lang="en-US" smtClean="0"/>
              <a:t>5/18/21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59CB31C-1176-464D-9AD1-20E4E7AA1D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59A594-69BD-5443-9DE7-1233E8D2DE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1AE873-30A4-3848-9FF5-2C335CC341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87503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A3C336-98DD-374A-8E89-E20BA36571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161B4FE-D8F3-6046-9C18-07C657DD08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E851611-4C6F-B24F-86C5-2E28235E43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574E3AA-9015-DF4B-8328-413F246EB45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796EC3D-0FAF-4544-9C06-BCCB9207C63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67CE8C4-F030-2A47-A593-87818466CC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A78144-9FF7-4B4E-9138-F1758D63C3F5}" type="datetimeFigureOut">
              <a:rPr lang="en-US" smtClean="0"/>
              <a:t>5/18/21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C30A66A-37C3-3940-92DE-4659D89E85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905C727-4550-3840-BAD7-1AEE5487CC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1AE873-30A4-3848-9FF5-2C335CC341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66014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C32F69-DEE3-D64C-8057-A64083D93F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FA61012-6BC6-5447-87A7-BF992CEB27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A78144-9FF7-4B4E-9138-F1758D63C3F5}" type="datetimeFigureOut">
              <a:rPr lang="en-US" smtClean="0"/>
              <a:t>5/18/21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708AFC6-9C55-C445-B80C-B889EEF05F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A91DBE4-56F5-424F-9D4D-6697D5E3AC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1AE873-30A4-3848-9FF5-2C335CC341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42210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DF20A0F-B1E9-7740-AFFE-58287D7BB6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A78144-9FF7-4B4E-9138-F1758D63C3F5}" type="datetimeFigureOut">
              <a:rPr lang="en-US" smtClean="0"/>
              <a:t>5/18/21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8EC4C39-50E7-854F-8218-D2EF037A90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1962359-27D6-794C-BEF9-D4522FAFF2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1AE873-30A4-3848-9FF5-2C335CC341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63818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47E6D5-1544-7B40-8263-13102222F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9C5098-0E66-D54E-9A42-E01F10E917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966BE8-9974-5D45-8950-464329BE390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C6289E6-0AF2-2045-9E8A-AA0E929D92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A78144-9FF7-4B4E-9138-F1758D63C3F5}" type="datetimeFigureOut">
              <a:rPr lang="en-US" smtClean="0"/>
              <a:t>5/18/21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3278ED9-07FD-6B49-9A01-F4C08DE34A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835BE66-B505-EA47-9C95-6F4AADFF76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1AE873-30A4-3848-9FF5-2C335CC341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78224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4E0D42-A8BC-E643-B666-BE7BF0D897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824DD3A-EBBA-AD47-8FFE-27EC7FC9324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FF4782-D4FF-2743-9317-93A1B79F0D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1974F27-CC53-3144-9927-0E06A8FA6C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A78144-9FF7-4B4E-9138-F1758D63C3F5}" type="datetimeFigureOut">
              <a:rPr lang="en-US" smtClean="0"/>
              <a:t>5/18/21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3977D8-2665-584E-974F-C890CF20E4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16522A1-27AB-B840-B606-E702CA03B3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1AE873-30A4-3848-9FF5-2C335CC341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50386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9566BD-8D5B-604A-AC20-7B7F971283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2654D5E-8929-A346-8F92-BF62839B991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2D049E-FE0E-9249-9697-334786275C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A78144-9FF7-4B4E-9138-F1758D63C3F5}" type="datetimeFigureOut">
              <a:rPr lang="en-US" smtClean="0"/>
              <a:t>5/18/21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AACFE2-61C6-344F-86BD-AE10B0062C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63B0ED-3015-294A-9F76-FC03B57DFD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1AE873-30A4-3848-9FF5-2C335CC341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88454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73EBFCE-CC38-C941-B5D9-89976710103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F8FFD64-B3EC-8545-8CA4-15EF39B615B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233FEB-CEE1-6D4F-82D6-5CF931AB00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A78144-9FF7-4B4E-9138-F1758D63C3F5}" type="datetimeFigureOut">
              <a:rPr lang="en-US" smtClean="0"/>
              <a:t>5/18/21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EA198B-D17D-3B41-A6F1-25C861C61B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B454BB-84C7-D24E-A16A-6DAD24E84D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1AE873-30A4-3848-9FF5-2C335CC341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22961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E98C7BD-FD63-2B41-86FC-6876B73696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68EBA83-74A1-A048-A5AE-8C5F8A3E56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DCBFB8-287A-CE4B-B4F7-107AF5EC1A4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A78144-9FF7-4B4E-9138-F1758D63C3F5}" type="datetimeFigureOut">
              <a:rPr lang="en-US" smtClean="0"/>
              <a:t>5/18/21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E28FFA-C224-7E4C-AC37-1E5A43A8531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CD2E8D-67F1-154D-B09F-D723700516B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1AE873-30A4-3848-9FF5-2C335CC341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10953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26" Type="http://schemas.openxmlformats.org/officeDocument/2006/relationships/image" Target="../media/image25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5" Type="http://schemas.openxmlformats.org/officeDocument/2006/relationships/image" Target="../media/image24.png"/><Relationship Id="rId33" Type="http://schemas.openxmlformats.org/officeDocument/2006/relationships/image" Target="../media/image32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29" Type="http://schemas.openxmlformats.org/officeDocument/2006/relationships/image" Target="../media/image2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24" Type="http://schemas.openxmlformats.org/officeDocument/2006/relationships/image" Target="../media/image23.png"/><Relationship Id="rId32" Type="http://schemas.openxmlformats.org/officeDocument/2006/relationships/image" Target="../media/image31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23" Type="http://schemas.openxmlformats.org/officeDocument/2006/relationships/image" Target="../media/image22.png"/><Relationship Id="rId28" Type="http://schemas.openxmlformats.org/officeDocument/2006/relationships/image" Target="../media/image27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31" Type="http://schemas.openxmlformats.org/officeDocument/2006/relationships/image" Target="../media/image30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Relationship Id="rId22" Type="http://schemas.openxmlformats.org/officeDocument/2006/relationships/image" Target="../media/image21.png"/><Relationship Id="rId27" Type="http://schemas.openxmlformats.org/officeDocument/2006/relationships/image" Target="../media/image26.png"/><Relationship Id="rId30" Type="http://schemas.openxmlformats.org/officeDocument/2006/relationships/image" Target="../media/image29.png"/><Relationship Id="rId8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6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747E8492-5F52-8145-B9B9-47289F81710B}"/>
              </a:ext>
            </a:extLst>
          </p:cNvPr>
          <p:cNvGrpSpPr/>
          <p:nvPr/>
        </p:nvGrpSpPr>
        <p:grpSpPr>
          <a:xfrm>
            <a:off x="124038" y="771006"/>
            <a:ext cx="5971962" cy="1314468"/>
            <a:chOff x="-7163900" y="337787"/>
            <a:chExt cx="10438080" cy="2443788"/>
          </a:xfrm>
        </p:grpSpPr>
        <p:sp>
          <p:nvSpPr>
            <p:cNvPr id="5" name="Rounded Rectangle 4">
              <a:extLst>
                <a:ext uri="{FF2B5EF4-FFF2-40B4-BE49-F238E27FC236}">
                  <a16:creationId xmlns:a16="http://schemas.microsoft.com/office/drawing/2014/main" id="{A41479DF-B044-2D4C-B1AF-43B3567EBEAB}"/>
                </a:ext>
              </a:extLst>
            </p:cNvPr>
            <p:cNvSpPr/>
            <p:nvPr/>
          </p:nvSpPr>
          <p:spPr>
            <a:xfrm>
              <a:off x="-7163900" y="337787"/>
              <a:ext cx="10438080" cy="1096160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1.) Which of the following is written in standard form?</a:t>
              </a:r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6" name="Rounded Rectangle 5">
                  <a:extLst>
                    <a:ext uri="{FF2B5EF4-FFF2-40B4-BE49-F238E27FC236}">
                      <a16:creationId xmlns:a16="http://schemas.microsoft.com/office/drawing/2014/main" id="{0ED03961-A4F4-1440-AE71-566E9D2A1356}"/>
                    </a:ext>
                  </a:extLst>
                </p:cNvPr>
                <p:cNvSpPr/>
                <p:nvPr/>
              </p:nvSpPr>
              <p:spPr>
                <a:xfrm>
                  <a:off x="-7163898" y="1685415"/>
                  <a:ext cx="2398044" cy="1096160"/>
                </a:xfrm>
                <a:prstGeom prst="round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kumimoji="0" lang="en-GB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  12 </m:t>
                        </m:r>
                        <m:r>
                          <a:rPr kumimoji="0" lang="en-US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×</m:t>
                        </m:r>
                        <m:r>
                          <a:rPr kumimoji="0" lang="en-GB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 </m:t>
                        </m:r>
                        <m:sSup>
                          <m:sSupPr>
                            <m:ctrlPr>
                              <a:rPr kumimoji="0" lang="en-US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+mn-cs"/>
                              </a:rPr>
                            </m:ctrlPr>
                          </m:sSupPr>
                          <m:e>
                            <m:r>
                              <a:rPr kumimoji="0" lang="en-GB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+mn-cs"/>
                              </a:rPr>
                              <m:t>10</m:t>
                            </m:r>
                          </m:e>
                          <m:sup>
                            <m:r>
                              <a:rPr kumimoji="0" lang="en-GB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+mn-cs"/>
                              </a:rPr>
                              <m:t>5</m:t>
                            </m:r>
                          </m:sup>
                        </m:sSup>
                      </m:oMath>
                    </m:oMathPara>
                  </a14:m>
                  <a:endParaRPr kumimoji="0" lang="en-US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cs typeface="+mn-cs"/>
                  </a:endParaRPr>
                </a:p>
              </p:txBody>
            </p:sp>
          </mc:Choice>
          <mc:Fallback>
            <p:sp>
              <p:nvSpPr>
                <p:cNvPr id="6" name="Rounded Rectangle 5">
                  <a:extLst>
                    <a:ext uri="{FF2B5EF4-FFF2-40B4-BE49-F238E27FC236}">
                      <a16:creationId xmlns:a16="http://schemas.microsoft.com/office/drawing/2014/main" id="{0ED03961-A4F4-1440-AE71-566E9D2A1356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-7163898" y="1685415"/>
                  <a:ext cx="2398044" cy="1096160"/>
                </a:xfrm>
                <a:prstGeom prst="roundRect">
                  <a:avLst/>
                </a:prstGeom>
                <a:blipFill>
                  <a:blip r:embed="rId2"/>
                  <a:stretch>
                    <a:fillRect/>
                  </a:stretch>
                </a:blipFill>
                <a:ln w="3810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7" name="Rounded Rectangle 6">
                  <a:extLst>
                    <a:ext uri="{FF2B5EF4-FFF2-40B4-BE49-F238E27FC236}">
                      <a16:creationId xmlns:a16="http://schemas.microsoft.com/office/drawing/2014/main" id="{FF7E261B-AD11-A245-9DC8-A821C215202B}"/>
                    </a:ext>
                  </a:extLst>
                </p:cNvPr>
                <p:cNvSpPr/>
                <p:nvPr/>
              </p:nvSpPr>
              <p:spPr>
                <a:xfrm>
                  <a:off x="-4481064" y="1685415"/>
                  <a:ext cx="2398044" cy="1096160"/>
                </a:xfrm>
                <a:prstGeom prst="roundRect">
                  <a:avLst/>
                </a:prstGeom>
                <a:solidFill>
                  <a:schemeClr val="accent4">
                    <a:lumMod val="20000"/>
                    <a:lumOff val="80000"/>
                  </a:schemeClr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kumimoji="0" lang="en-GB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  0.5 </m:t>
                        </m:r>
                        <m:r>
                          <a:rPr kumimoji="0" lang="en-US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×</m:t>
                        </m:r>
                        <m:r>
                          <a:rPr kumimoji="0" lang="en-GB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 </m:t>
                        </m:r>
                        <m:sSup>
                          <m:sSupPr>
                            <m:ctrlPr>
                              <a:rPr kumimoji="0" lang="en-US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+mn-cs"/>
                              </a:rPr>
                            </m:ctrlPr>
                          </m:sSupPr>
                          <m:e>
                            <m:r>
                              <a:rPr kumimoji="0" lang="en-GB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+mn-cs"/>
                              </a:rPr>
                              <m:t>10</m:t>
                            </m:r>
                          </m:e>
                          <m:sup>
                            <m:r>
                              <a:rPr kumimoji="0" lang="en-GB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+mn-cs"/>
                              </a:rPr>
                              <m:t>3</m:t>
                            </m:r>
                          </m:sup>
                        </m:sSup>
                      </m:oMath>
                    </m:oMathPara>
                  </a14:m>
                  <a:endParaRPr kumimoji="0" lang="en-US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cs typeface="+mn-cs"/>
                  </a:endParaRPr>
                </a:p>
              </p:txBody>
            </p:sp>
          </mc:Choice>
          <mc:Fallback>
            <p:sp>
              <p:nvSpPr>
                <p:cNvPr id="7" name="Rounded Rectangle 6">
                  <a:extLst>
                    <a:ext uri="{FF2B5EF4-FFF2-40B4-BE49-F238E27FC236}">
                      <a16:creationId xmlns:a16="http://schemas.microsoft.com/office/drawing/2014/main" id="{FF7E261B-AD11-A245-9DC8-A821C215202B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-4481064" y="1685415"/>
                  <a:ext cx="2398044" cy="1096160"/>
                </a:xfrm>
                <a:prstGeom prst="roundRect">
                  <a:avLst/>
                </a:prstGeom>
                <a:blipFill>
                  <a:blip r:embed="rId3"/>
                  <a:stretch>
                    <a:fillRect/>
                  </a:stretch>
                </a:blipFill>
                <a:ln w="3810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8" name="Rounded Rectangle 7">
                  <a:extLst>
                    <a:ext uri="{FF2B5EF4-FFF2-40B4-BE49-F238E27FC236}">
                      <a16:creationId xmlns:a16="http://schemas.microsoft.com/office/drawing/2014/main" id="{12D7AEBB-A1EB-4046-87AD-8FD7155B1D6E}"/>
                    </a:ext>
                  </a:extLst>
                </p:cNvPr>
                <p:cNvSpPr/>
                <p:nvPr/>
              </p:nvSpPr>
              <p:spPr>
                <a:xfrm>
                  <a:off x="-1806698" y="1685415"/>
                  <a:ext cx="2398044" cy="1096160"/>
                </a:xfrm>
                <a:prstGeom prst="roundRect">
                  <a:avLst/>
                </a:prstGeom>
                <a:solidFill>
                  <a:schemeClr val="accent5">
                    <a:lumMod val="20000"/>
                    <a:lumOff val="80000"/>
                  </a:schemeClr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kumimoji="0" lang="en-GB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  1 </m:t>
                        </m:r>
                        <m:r>
                          <a:rPr kumimoji="0" lang="en-US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×</m:t>
                        </m:r>
                        <m:r>
                          <a:rPr kumimoji="0" lang="en-GB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 </m:t>
                        </m:r>
                        <m:sSup>
                          <m:sSupPr>
                            <m:ctrlPr>
                              <a:rPr kumimoji="0" lang="en-US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+mn-cs"/>
                              </a:rPr>
                            </m:ctrlPr>
                          </m:sSupPr>
                          <m:e>
                            <m:r>
                              <a:rPr kumimoji="0" lang="en-GB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+mn-cs"/>
                              </a:rPr>
                              <m:t>10</m:t>
                            </m:r>
                          </m:e>
                          <m:sup>
                            <m:r>
                              <a:rPr kumimoji="0" lang="en-GB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+mn-cs"/>
                              </a:rPr>
                              <m:t>−1</m:t>
                            </m:r>
                          </m:sup>
                        </m:sSup>
                      </m:oMath>
                    </m:oMathPara>
                  </a14:m>
                  <a:endParaRPr kumimoji="0" lang="en-US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cs typeface="+mn-cs"/>
                  </a:endParaRPr>
                </a:p>
              </p:txBody>
            </p:sp>
          </mc:Choice>
          <mc:Fallback>
            <p:sp>
              <p:nvSpPr>
                <p:cNvPr id="8" name="Rounded Rectangle 7">
                  <a:extLst>
                    <a:ext uri="{FF2B5EF4-FFF2-40B4-BE49-F238E27FC236}">
                      <a16:creationId xmlns:a16="http://schemas.microsoft.com/office/drawing/2014/main" id="{12D7AEBB-A1EB-4046-87AD-8FD7155B1D6E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-1806698" y="1685415"/>
                  <a:ext cx="2398044" cy="1096160"/>
                </a:xfrm>
                <a:prstGeom prst="roundRect">
                  <a:avLst/>
                </a:prstGeom>
                <a:blipFill>
                  <a:blip r:embed="rId4"/>
                  <a:stretch>
                    <a:fillRect/>
                  </a:stretch>
                </a:blipFill>
                <a:ln w="3810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9" name="Rounded Rectangle 8">
                  <a:extLst>
                    <a:ext uri="{FF2B5EF4-FFF2-40B4-BE49-F238E27FC236}">
                      <a16:creationId xmlns:a16="http://schemas.microsoft.com/office/drawing/2014/main" id="{D3BFA129-ADFE-5B4C-AC17-D7EE5642E8AD}"/>
                    </a:ext>
                  </a:extLst>
                </p:cNvPr>
                <p:cNvSpPr/>
                <p:nvPr/>
              </p:nvSpPr>
              <p:spPr>
                <a:xfrm>
                  <a:off x="876136" y="1685415"/>
                  <a:ext cx="2398044" cy="1096160"/>
                </a:xfrm>
                <a:prstGeom prst="roundRect">
                  <a:avLst/>
                </a:prstGeom>
                <a:solidFill>
                  <a:schemeClr val="accent6">
                    <a:lumMod val="20000"/>
                    <a:lumOff val="80000"/>
                  </a:schemeClr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kumimoji="0" lang="en-GB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    2 </m:t>
                        </m:r>
                        <m:r>
                          <a:rPr kumimoji="0" lang="en-US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×</m:t>
                        </m:r>
                        <m:r>
                          <a:rPr kumimoji="0" lang="en-GB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 </m:t>
                        </m:r>
                        <m:sSup>
                          <m:sSupPr>
                            <m:ctrlPr>
                              <a:rPr kumimoji="0" lang="en-GB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</m:ctrlPr>
                          </m:sSupPr>
                          <m:e>
                            <m:r>
                              <a:rPr kumimoji="0" lang="en-GB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  <m:t>11</m:t>
                            </m:r>
                          </m:e>
                          <m:sup>
                            <m:r>
                              <a:rPr kumimoji="0" lang="en-GB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  <m:t>4</m:t>
                            </m:r>
                          </m:sup>
                        </m:sSup>
                      </m:oMath>
                    </m:oMathPara>
                  </a14:m>
                  <a:endParaRPr kumimoji="0" lang="en-US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cs typeface="+mn-cs"/>
                  </a:endParaRPr>
                </a:p>
              </p:txBody>
            </p:sp>
          </mc:Choice>
          <mc:Fallback>
            <p:sp>
              <p:nvSpPr>
                <p:cNvPr id="9" name="Rounded Rectangle 8">
                  <a:extLst>
                    <a:ext uri="{FF2B5EF4-FFF2-40B4-BE49-F238E27FC236}">
                      <a16:creationId xmlns:a16="http://schemas.microsoft.com/office/drawing/2014/main" id="{D3BFA129-ADFE-5B4C-AC17-D7EE5642E8AD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76136" y="1685415"/>
                  <a:ext cx="2398044" cy="1096160"/>
                </a:xfrm>
                <a:prstGeom prst="roundRect">
                  <a:avLst/>
                </a:prstGeom>
                <a:blipFill>
                  <a:blip r:embed="rId5"/>
                  <a:stretch>
                    <a:fillRect/>
                  </a:stretch>
                </a:blipFill>
                <a:ln w="3810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658BA8D4-78BC-984E-A6AB-A912E80F4AB6}"/>
              </a:ext>
            </a:extLst>
          </p:cNvPr>
          <p:cNvGrpSpPr/>
          <p:nvPr/>
        </p:nvGrpSpPr>
        <p:grpSpPr>
          <a:xfrm>
            <a:off x="124038" y="2220734"/>
            <a:ext cx="5971962" cy="1377498"/>
            <a:chOff x="-20958214" y="7169481"/>
            <a:chExt cx="32249635" cy="7723578"/>
          </a:xfrm>
        </p:grpSpPr>
        <p:sp>
          <p:nvSpPr>
            <p:cNvPr id="11" name="Rounded Rectangle 10">
              <a:extLst>
                <a:ext uri="{FF2B5EF4-FFF2-40B4-BE49-F238E27FC236}">
                  <a16:creationId xmlns:a16="http://schemas.microsoft.com/office/drawing/2014/main" id="{1C906442-C5EF-554F-9E1D-FBC03ED3A685}"/>
                </a:ext>
              </a:extLst>
            </p:cNvPr>
            <p:cNvSpPr/>
            <p:nvPr/>
          </p:nvSpPr>
          <p:spPr>
            <a:xfrm>
              <a:off x="-20958214" y="7169481"/>
              <a:ext cx="32249635" cy="3464407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2.) Which of the following can be simplified?</a:t>
              </a:r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2" name="Rounded Rectangle 11">
                  <a:extLst>
                    <a:ext uri="{FF2B5EF4-FFF2-40B4-BE49-F238E27FC236}">
                      <a16:creationId xmlns:a16="http://schemas.microsoft.com/office/drawing/2014/main" id="{B20F034D-51A0-B04C-B004-97FE417C797B}"/>
                    </a:ext>
                  </a:extLst>
                </p:cNvPr>
                <p:cNvSpPr/>
                <p:nvPr/>
              </p:nvSpPr>
              <p:spPr>
                <a:xfrm>
                  <a:off x="-20958214" y="11428650"/>
                  <a:ext cx="8062407" cy="3464407"/>
                </a:xfrm>
                <a:prstGeom prst="round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kumimoji="0" lang="en-GB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  3</m:t>
                        </m:r>
                        <m:r>
                          <a:rPr kumimoji="0" lang="en-GB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𝑥𝑦</m:t>
                        </m:r>
                        <m:r>
                          <a:rPr kumimoji="0" lang="en-GB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−2</m:t>
                        </m:r>
                        <m:r>
                          <a:rPr kumimoji="0" lang="en-GB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𝑦𝑥</m:t>
                        </m:r>
                      </m:oMath>
                    </m:oMathPara>
                  </a14:m>
                  <a:endParaRPr kumimoji="0" lang="en-US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cs typeface="+mn-cs"/>
                  </a:endParaRPr>
                </a:p>
              </p:txBody>
            </p:sp>
          </mc:Choice>
          <mc:Fallback>
            <p:sp>
              <p:nvSpPr>
                <p:cNvPr id="12" name="Rounded Rectangle 11">
                  <a:extLst>
                    <a:ext uri="{FF2B5EF4-FFF2-40B4-BE49-F238E27FC236}">
                      <a16:creationId xmlns:a16="http://schemas.microsoft.com/office/drawing/2014/main" id="{B20F034D-51A0-B04C-B004-97FE417C797B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-20958214" y="11428650"/>
                  <a:ext cx="8062407" cy="3464407"/>
                </a:xfrm>
                <a:prstGeom prst="roundRect">
                  <a:avLst/>
                </a:prstGeom>
                <a:blipFill>
                  <a:blip r:embed="rId6"/>
                  <a:stretch>
                    <a:fillRect/>
                  </a:stretch>
                </a:blipFill>
                <a:ln w="3810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3" name="Rounded Rectangle 12">
                  <a:extLst>
                    <a:ext uri="{FF2B5EF4-FFF2-40B4-BE49-F238E27FC236}">
                      <a16:creationId xmlns:a16="http://schemas.microsoft.com/office/drawing/2014/main" id="{DEEADD73-B5C1-1B44-B5E0-664481DF8715}"/>
                    </a:ext>
                  </a:extLst>
                </p:cNvPr>
                <p:cNvSpPr/>
                <p:nvPr/>
              </p:nvSpPr>
              <p:spPr>
                <a:xfrm>
                  <a:off x="-12412402" y="11428650"/>
                  <a:ext cx="7579003" cy="3464407"/>
                </a:xfrm>
                <a:prstGeom prst="roundRect">
                  <a:avLst/>
                </a:prstGeom>
                <a:solidFill>
                  <a:schemeClr val="accent4">
                    <a:lumMod val="20000"/>
                    <a:lumOff val="80000"/>
                  </a:schemeClr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kumimoji="0" lang="en-GB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  5</m:t>
                        </m:r>
                        <m:r>
                          <a:rPr kumimoji="0" lang="en-GB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𝑥</m:t>
                        </m:r>
                        <m:sSup>
                          <m:sSupPr>
                            <m:ctrlPr>
                              <a:rPr kumimoji="0" lang="en-GB" sz="1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</m:ctrlPr>
                          </m:sSupPr>
                          <m:e>
                            <m:r>
                              <a:rPr kumimoji="0" lang="en-GB" sz="1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  <m:t>𝑦</m:t>
                            </m:r>
                          </m:e>
                          <m:sup>
                            <m:r>
                              <a:rPr kumimoji="0" lang="en-GB" sz="1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  <m:t>2</m:t>
                            </m:r>
                          </m:sup>
                        </m:sSup>
                        <m:r>
                          <a:rPr kumimoji="0" lang="en-GB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−3</m:t>
                        </m:r>
                        <m:r>
                          <a:rPr kumimoji="0" lang="en-GB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𝑦</m:t>
                        </m:r>
                        <m:sSup>
                          <m:sSupPr>
                            <m:ctrlPr>
                              <a:rPr kumimoji="0" lang="en-GB" sz="1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</m:ctrlPr>
                          </m:sSupPr>
                          <m:e>
                            <m:r>
                              <a:rPr kumimoji="0" lang="en-GB" sz="1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  <m:t>𝑥</m:t>
                            </m:r>
                          </m:e>
                          <m:sup>
                            <m:r>
                              <a:rPr kumimoji="0" lang="en-GB" sz="1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  <m:t>2</m:t>
                            </m:r>
                          </m:sup>
                        </m:sSup>
                      </m:oMath>
                    </m:oMathPara>
                  </a14:m>
                  <a:endParaRPr kumimoji="0" lang="en-U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cs typeface="+mn-cs"/>
                  </a:endParaRPr>
                </a:p>
              </p:txBody>
            </p:sp>
          </mc:Choice>
          <mc:Fallback>
            <p:sp>
              <p:nvSpPr>
                <p:cNvPr id="13" name="Rounded Rectangle 12">
                  <a:extLst>
                    <a:ext uri="{FF2B5EF4-FFF2-40B4-BE49-F238E27FC236}">
                      <a16:creationId xmlns:a16="http://schemas.microsoft.com/office/drawing/2014/main" id="{DEEADD73-B5C1-1B44-B5E0-664481DF8715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-12412402" y="11428650"/>
                  <a:ext cx="7579003" cy="3464407"/>
                </a:xfrm>
                <a:prstGeom prst="roundRect">
                  <a:avLst/>
                </a:prstGeom>
                <a:blipFill>
                  <a:blip r:embed="rId7"/>
                  <a:stretch>
                    <a:fillRect/>
                  </a:stretch>
                </a:blipFill>
                <a:ln w="3810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4" name="Rounded Rectangle 13">
                  <a:extLst>
                    <a:ext uri="{FF2B5EF4-FFF2-40B4-BE49-F238E27FC236}">
                      <a16:creationId xmlns:a16="http://schemas.microsoft.com/office/drawing/2014/main" id="{1EBABA23-09F5-524D-9F37-B78D72A4C7C4}"/>
                    </a:ext>
                  </a:extLst>
                </p:cNvPr>
                <p:cNvSpPr/>
                <p:nvPr/>
              </p:nvSpPr>
              <p:spPr>
                <a:xfrm>
                  <a:off x="-4340154" y="11428651"/>
                  <a:ext cx="7579003" cy="3464407"/>
                </a:xfrm>
                <a:prstGeom prst="roundRect">
                  <a:avLst/>
                </a:prstGeom>
                <a:solidFill>
                  <a:schemeClr val="accent5">
                    <a:lumMod val="20000"/>
                    <a:lumOff val="80000"/>
                  </a:schemeClr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kumimoji="0" lang="en-GB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  5</m:t>
                        </m:r>
                        <m:r>
                          <a:rPr kumimoji="0" lang="en-GB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𝑥</m:t>
                        </m:r>
                        <m:r>
                          <a:rPr kumimoji="0" lang="en-GB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+3</m:t>
                        </m:r>
                        <m:sSup>
                          <m:sSupPr>
                            <m:ctrlPr>
                              <a:rPr kumimoji="0" lang="en-GB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</m:ctrlPr>
                          </m:sSupPr>
                          <m:e>
                            <m:r>
                              <a:rPr kumimoji="0" lang="en-GB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  <m:t>𝑥</m:t>
                            </m:r>
                          </m:e>
                          <m:sup>
                            <m:r>
                              <a:rPr kumimoji="0" lang="en-GB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  <m:t>2</m:t>
                            </m:r>
                          </m:sup>
                        </m:sSup>
                      </m:oMath>
                    </m:oMathPara>
                  </a14:m>
                  <a:endParaRPr kumimoji="0" lang="en-US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cs typeface="+mn-cs"/>
                  </a:endParaRPr>
                </a:p>
              </p:txBody>
            </p:sp>
          </mc:Choice>
          <mc:Fallback>
            <p:sp>
              <p:nvSpPr>
                <p:cNvPr id="14" name="Rounded Rectangle 13">
                  <a:extLst>
                    <a:ext uri="{FF2B5EF4-FFF2-40B4-BE49-F238E27FC236}">
                      <a16:creationId xmlns:a16="http://schemas.microsoft.com/office/drawing/2014/main" id="{1EBABA23-09F5-524D-9F37-B78D72A4C7C4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-4340154" y="11428651"/>
                  <a:ext cx="7579003" cy="3464407"/>
                </a:xfrm>
                <a:prstGeom prst="roundRect">
                  <a:avLst/>
                </a:prstGeom>
                <a:blipFill>
                  <a:blip r:embed="rId8"/>
                  <a:stretch>
                    <a:fillRect/>
                  </a:stretch>
                </a:blipFill>
                <a:ln w="3810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5" name="Rounded Rectangle 14">
                  <a:extLst>
                    <a:ext uri="{FF2B5EF4-FFF2-40B4-BE49-F238E27FC236}">
                      <a16:creationId xmlns:a16="http://schemas.microsoft.com/office/drawing/2014/main" id="{418AACCD-AEB9-2D4C-9ED2-5E6BE39C4E33}"/>
                    </a:ext>
                  </a:extLst>
                </p:cNvPr>
                <p:cNvSpPr/>
                <p:nvPr/>
              </p:nvSpPr>
              <p:spPr>
                <a:xfrm>
                  <a:off x="3712418" y="11428652"/>
                  <a:ext cx="7579003" cy="3464407"/>
                </a:xfrm>
                <a:prstGeom prst="roundRect">
                  <a:avLst/>
                </a:prstGeom>
                <a:solidFill>
                  <a:schemeClr val="accent6">
                    <a:lumMod val="20000"/>
                    <a:lumOff val="80000"/>
                  </a:schemeClr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kumimoji="0" lang="en-GB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    </m:t>
                        </m:r>
                        <m:f>
                          <m:fPr>
                            <m:ctrlPr>
                              <a:rPr kumimoji="0" lang="en-GB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</m:ctrlPr>
                          </m:fPr>
                          <m:num>
                            <m:r>
                              <a:rPr kumimoji="0" lang="en-GB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  <m:t>𝑎</m:t>
                            </m:r>
                            <m:r>
                              <a:rPr kumimoji="0" lang="en-GB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  <m:t>+</m:t>
                            </m:r>
                            <m:r>
                              <a:rPr kumimoji="0" lang="en-GB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  <m:t>𝑏</m:t>
                            </m:r>
                          </m:num>
                          <m:den>
                            <m:r>
                              <a:rPr kumimoji="0" lang="en-GB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  <m:t>𝑎</m:t>
                            </m:r>
                          </m:den>
                        </m:f>
                      </m:oMath>
                    </m:oMathPara>
                  </a14:m>
                  <a:endParaRPr kumimoji="0" lang="en-US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cs typeface="+mn-cs"/>
                  </a:endParaRPr>
                </a:p>
              </p:txBody>
            </p:sp>
          </mc:Choice>
          <mc:Fallback>
            <p:sp>
              <p:nvSpPr>
                <p:cNvPr id="15" name="Rounded Rectangle 14">
                  <a:extLst>
                    <a:ext uri="{FF2B5EF4-FFF2-40B4-BE49-F238E27FC236}">
                      <a16:creationId xmlns:a16="http://schemas.microsoft.com/office/drawing/2014/main" id="{418AACCD-AEB9-2D4C-9ED2-5E6BE39C4E33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712418" y="11428652"/>
                  <a:ext cx="7579003" cy="3464407"/>
                </a:xfrm>
                <a:prstGeom prst="roundRect">
                  <a:avLst/>
                </a:prstGeom>
                <a:blipFill>
                  <a:blip r:embed="rId9"/>
                  <a:stretch>
                    <a:fillRect/>
                  </a:stretch>
                </a:blipFill>
                <a:ln w="3810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6143D5E5-9706-2941-B96D-41D60F17BEE0}"/>
              </a:ext>
            </a:extLst>
          </p:cNvPr>
          <p:cNvGrpSpPr/>
          <p:nvPr/>
        </p:nvGrpSpPr>
        <p:grpSpPr>
          <a:xfrm>
            <a:off x="124038" y="3739979"/>
            <a:ext cx="5971961" cy="1393496"/>
            <a:chOff x="-20958214" y="7169481"/>
            <a:chExt cx="32249635" cy="7723578"/>
          </a:xfrm>
        </p:grpSpPr>
        <p:sp>
          <p:nvSpPr>
            <p:cNvPr id="23" name="Rounded Rectangle 22">
              <a:extLst>
                <a:ext uri="{FF2B5EF4-FFF2-40B4-BE49-F238E27FC236}">
                  <a16:creationId xmlns:a16="http://schemas.microsoft.com/office/drawing/2014/main" id="{B2780A33-F8B4-DB48-B242-4C3735074838}"/>
                </a:ext>
              </a:extLst>
            </p:cNvPr>
            <p:cNvSpPr/>
            <p:nvPr/>
          </p:nvSpPr>
          <p:spPr>
            <a:xfrm>
              <a:off x="-20958214" y="7169481"/>
              <a:ext cx="32249635" cy="3464407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3.) Which pair of angles could be from an isosceles triangle?</a:t>
              </a:r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24" name="Rounded Rectangle 23">
                  <a:extLst>
                    <a:ext uri="{FF2B5EF4-FFF2-40B4-BE49-F238E27FC236}">
                      <a16:creationId xmlns:a16="http://schemas.microsoft.com/office/drawing/2014/main" id="{B7E8DE95-15CD-2041-A383-4476919226C7}"/>
                    </a:ext>
                  </a:extLst>
                </p:cNvPr>
                <p:cNvSpPr/>
                <p:nvPr/>
              </p:nvSpPr>
              <p:spPr>
                <a:xfrm>
                  <a:off x="-20958214" y="11428650"/>
                  <a:ext cx="8062407" cy="3464407"/>
                </a:xfrm>
                <a:prstGeom prst="round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kumimoji="0" lang="en-GB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  </m:t>
                        </m:r>
                        <m:sSup>
                          <m:sSupPr>
                            <m:ctrlPr>
                              <a:rPr kumimoji="0" lang="en-GB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</m:ctrlPr>
                          </m:sSupPr>
                          <m:e>
                            <m:r>
                              <a:rPr kumimoji="0" lang="en-GB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  <m:t>30</m:t>
                            </m:r>
                          </m:e>
                          <m:sup>
                            <m:r>
                              <a:rPr kumimoji="0" lang="en-GB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  <m:t>𝑜</m:t>
                            </m:r>
                          </m:sup>
                        </m:sSup>
                        <m:r>
                          <a:rPr kumimoji="0" lang="en-GB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, </m:t>
                        </m:r>
                        <m:sSup>
                          <m:sSupPr>
                            <m:ctrlPr>
                              <a:rPr kumimoji="0" lang="en-GB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</m:ctrlPr>
                          </m:sSupPr>
                          <m:e>
                            <m:r>
                              <a:rPr kumimoji="0" lang="en-GB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  <m:t>115</m:t>
                            </m:r>
                          </m:e>
                          <m:sup>
                            <m:r>
                              <a:rPr kumimoji="0" lang="en-GB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  <m:t>𝑜</m:t>
                            </m:r>
                          </m:sup>
                        </m:sSup>
                      </m:oMath>
                    </m:oMathPara>
                  </a14:m>
                  <a:endParaRPr kumimoji="0" lang="en-US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cs typeface="+mn-cs"/>
                  </a:endParaRPr>
                </a:p>
              </p:txBody>
            </p:sp>
          </mc:Choice>
          <mc:Fallback>
            <p:sp>
              <p:nvSpPr>
                <p:cNvPr id="24" name="Rounded Rectangle 23">
                  <a:extLst>
                    <a:ext uri="{FF2B5EF4-FFF2-40B4-BE49-F238E27FC236}">
                      <a16:creationId xmlns:a16="http://schemas.microsoft.com/office/drawing/2014/main" id="{B7E8DE95-15CD-2041-A383-4476919226C7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-20958214" y="11428650"/>
                  <a:ext cx="8062407" cy="3464407"/>
                </a:xfrm>
                <a:prstGeom prst="roundRect">
                  <a:avLst/>
                </a:prstGeom>
                <a:blipFill>
                  <a:blip r:embed="rId10"/>
                  <a:stretch>
                    <a:fillRect/>
                  </a:stretch>
                </a:blipFill>
                <a:ln w="3810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25" name="Rounded Rectangle 24">
                  <a:extLst>
                    <a:ext uri="{FF2B5EF4-FFF2-40B4-BE49-F238E27FC236}">
                      <a16:creationId xmlns:a16="http://schemas.microsoft.com/office/drawing/2014/main" id="{C868EBD9-1103-9F45-A056-7E3A55E29B65}"/>
                    </a:ext>
                  </a:extLst>
                </p:cNvPr>
                <p:cNvSpPr/>
                <p:nvPr/>
              </p:nvSpPr>
              <p:spPr>
                <a:xfrm>
                  <a:off x="-12412402" y="11428650"/>
                  <a:ext cx="7579003" cy="3464407"/>
                </a:xfrm>
                <a:prstGeom prst="roundRect">
                  <a:avLst/>
                </a:prstGeom>
                <a:solidFill>
                  <a:schemeClr val="accent4">
                    <a:lumMod val="20000"/>
                    <a:lumOff val="80000"/>
                  </a:schemeClr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kumimoji="0" lang="en-GB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</m:ctrlPr>
                          </m:sSupPr>
                          <m:e>
                            <m:r>
                              <a:rPr kumimoji="0" lang="en-GB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  <m:t>40</m:t>
                            </m:r>
                          </m:e>
                          <m:sup>
                            <m:r>
                              <a:rPr kumimoji="0" lang="en-GB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  <m:t>𝑜</m:t>
                            </m:r>
                          </m:sup>
                        </m:sSup>
                        <m:r>
                          <a:rPr kumimoji="0" lang="en-GB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, </m:t>
                        </m:r>
                        <m:sSup>
                          <m:sSupPr>
                            <m:ctrlPr>
                              <a:rPr kumimoji="0" lang="en-GB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</m:ctrlPr>
                          </m:sSupPr>
                          <m:e>
                            <m:r>
                              <a:rPr kumimoji="0" lang="en-GB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  <m:t>105</m:t>
                            </m:r>
                          </m:e>
                          <m:sup>
                            <m:r>
                              <a:rPr kumimoji="0" lang="en-GB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  <m:t>𝑜</m:t>
                            </m:r>
                          </m:sup>
                        </m:sSup>
                      </m:oMath>
                    </m:oMathPara>
                  </a14:m>
                  <a:endParaRPr kumimoji="0" lang="en-US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cs typeface="+mn-cs"/>
                  </a:endParaRPr>
                </a:p>
              </p:txBody>
            </p:sp>
          </mc:Choice>
          <mc:Fallback>
            <p:sp>
              <p:nvSpPr>
                <p:cNvPr id="25" name="Rounded Rectangle 24">
                  <a:extLst>
                    <a:ext uri="{FF2B5EF4-FFF2-40B4-BE49-F238E27FC236}">
                      <a16:creationId xmlns:a16="http://schemas.microsoft.com/office/drawing/2014/main" id="{C868EBD9-1103-9F45-A056-7E3A55E29B65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-12412402" y="11428650"/>
                  <a:ext cx="7579003" cy="3464407"/>
                </a:xfrm>
                <a:prstGeom prst="roundRect">
                  <a:avLst/>
                </a:prstGeom>
                <a:blipFill>
                  <a:blip r:embed="rId11"/>
                  <a:stretch>
                    <a:fillRect/>
                  </a:stretch>
                </a:blipFill>
                <a:ln w="3810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26" name="Rounded Rectangle 25">
                  <a:extLst>
                    <a:ext uri="{FF2B5EF4-FFF2-40B4-BE49-F238E27FC236}">
                      <a16:creationId xmlns:a16="http://schemas.microsoft.com/office/drawing/2014/main" id="{9E593466-0DE8-1E4D-B1B3-6992EDBA3B03}"/>
                    </a:ext>
                  </a:extLst>
                </p:cNvPr>
                <p:cNvSpPr/>
                <p:nvPr/>
              </p:nvSpPr>
              <p:spPr>
                <a:xfrm>
                  <a:off x="-4340154" y="11428651"/>
                  <a:ext cx="7579003" cy="3464407"/>
                </a:xfrm>
                <a:prstGeom prst="roundRect">
                  <a:avLst/>
                </a:prstGeom>
                <a:solidFill>
                  <a:schemeClr val="accent5">
                    <a:lumMod val="20000"/>
                    <a:lumOff val="80000"/>
                  </a:schemeClr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kumimoji="0" lang="en-GB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</m:ctrlPr>
                          </m:sSupPr>
                          <m:e>
                            <m:r>
                              <a:rPr kumimoji="0" lang="en-GB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  <m:t>95</m:t>
                            </m:r>
                          </m:e>
                          <m:sup>
                            <m:r>
                              <a:rPr kumimoji="0" lang="en-GB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  <m:t>𝑜</m:t>
                            </m:r>
                          </m:sup>
                        </m:sSup>
                        <m:r>
                          <a:rPr kumimoji="0" lang="en-GB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, </m:t>
                        </m:r>
                        <m:sSup>
                          <m:sSupPr>
                            <m:ctrlPr>
                              <a:rPr kumimoji="0" lang="en-GB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</m:ctrlPr>
                          </m:sSupPr>
                          <m:e>
                            <m:r>
                              <a:rPr kumimoji="0" lang="en-GB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  <m:t>9</m:t>
                            </m:r>
                            <m:r>
                              <a:rPr kumimoji="0" lang="en-GB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  <m:t>5</m:t>
                            </m:r>
                          </m:e>
                          <m:sup>
                            <m:r>
                              <a:rPr kumimoji="0" lang="en-GB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  <m:t>𝑜</m:t>
                            </m:r>
                          </m:sup>
                        </m:sSup>
                      </m:oMath>
                    </m:oMathPara>
                  </a14:m>
                  <a:endParaRPr kumimoji="0" lang="en-US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cs typeface="+mn-cs"/>
                  </a:endParaRPr>
                </a:p>
              </p:txBody>
            </p:sp>
          </mc:Choice>
          <mc:Fallback>
            <p:sp>
              <p:nvSpPr>
                <p:cNvPr id="26" name="Rounded Rectangle 25">
                  <a:extLst>
                    <a:ext uri="{FF2B5EF4-FFF2-40B4-BE49-F238E27FC236}">
                      <a16:creationId xmlns:a16="http://schemas.microsoft.com/office/drawing/2014/main" id="{9E593466-0DE8-1E4D-B1B3-6992EDBA3B03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-4340154" y="11428651"/>
                  <a:ext cx="7579003" cy="3464407"/>
                </a:xfrm>
                <a:prstGeom prst="roundRect">
                  <a:avLst/>
                </a:prstGeom>
                <a:blipFill>
                  <a:blip r:embed="rId12"/>
                  <a:stretch>
                    <a:fillRect/>
                  </a:stretch>
                </a:blipFill>
                <a:ln w="3810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27" name="Rounded Rectangle 26">
                  <a:extLst>
                    <a:ext uri="{FF2B5EF4-FFF2-40B4-BE49-F238E27FC236}">
                      <a16:creationId xmlns:a16="http://schemas.microsoft.com/office/drawing/2014/main" id="{1FE6B5A3-ED5B-2948-886F-73AFEE1480DA}"/>
                    </a:ext>
                  </a:extLst>
                </p:cNvPr>
                <p:cNvSpPr/>
                <p:nvPr/>
              </p:nvSpPr>
              <p:spPr>
                <a:xfrm>
                  <a:off x="3712418" y="11428652"/>
                  <a:ext cx="7579003" cy="3464407"/>
                </a:xfrm>
                <a:prstGeom prst="roundRect">
                  <a:avLst/>
                </a:prstGeom>
                <a:solidFill>
                  <a:schemeClr val="accent6">
                    <a:lumMod val="20000"/>
                    <a:lumOff val="80000"/>
                  </a:schemeClr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kumimoji="0" lang="en-GB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</m:ctrlPr>
                          </m:sSupPr>
                          <m:e>
                            <m:r>
                              <a:rPr kumimoji="0" lang="en-GB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  <m:t>25</m:t>
                            </m:r>
                          </m:e>
                          <m:sup>
                            <m:r>
                              <a:rPr kumimoji="0" lang="en-GB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  <m:t>𝑜</m:t>
                            </m:r>
                          </m:sup>
                        </m:sSup>
                        <m:r>
                          <a:rPr kumimoji="0" lang="en-GB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, </m:t>
                        </m:r>
                        <m:sSup>
                          <m:sSupPr>
                            <m:ctrlPr>
                              <a:rPr kumimoji="0" lang="en-GB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</m:ctrlPr>
                          </m:sSupPr>
                          <m:e>
                            <m:r>
                              <a:rPr kumimoji="0" lang="en-GB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  <m:t>1</m:t>
                            </m:r>
                            <m:r>
                              <a:rPr kumimoji="0" lang="en-GB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  <m:t>30</m:t>
                            </m:r>
                          </m:e>
                          <m:sup>
                            <m:r>
                              <a:rPr kumimoji="0" lang="en-GB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  <m:t>𝑜</m:t>
                            </m:r>
                          </m:sup>
                        </m:sSup>
                      </m:oMath>
                    </m:oMathPara>
                  </a14:m>
                  <a:endParaRPr kumimoji="0" lang="en-US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cs typeface="+mn-cs"/>
                  </a:endParaRPr>
                </a:p>
              </p:txBody>
            </p:sp>
          </mc:Choice>
          <mc:Fallback>
            <p:sp>
              <p:nvSpPr>
                <p:cNvPr id="27" name="Rounded Rectangle 26">
                  <a:extLst>
                    <a:ext uri="{FF2B5EF4-FFF2-40B4-BE49-F238E27FC236}">
                      <a16:creationId xmlns:a16="http://schemas.microsoft.com/office/drawing/2014/main" id="{1FE6B5A3-ED5B-2948-886F-73AFEE1480DA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712418" y="11428652"/>
                  <a:ext cx="7579003" cy="3464407"/>
                </a:xfrm>
                <a:prstGeom prst="roundRect">
                  <a:avLst/>
                </a:prstGeom>
                <a:blipFill>
                  <a:blip r:embed="rId13"/>
                  <a:stretch>
                    <a:fillRect/>
                  </a:stretch>
                </a:blipFill>
                <a:ln w="3810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A493DD5A-0EF5-F143-B39C-9545656E5D78}"/>
              </a:ext>
            </a:extLst>
          </p:cNvPr>
          <p:cNvGrpSpPr/>
          <p:nvPr/>
        </p:nvGrpSpPr>
        <p:grpSpPr>
          <a:xfrm>
            <a:off x="124038" y="5266401"/>
            <a:ext cx="5971961" cy="1471284"/>
            <a:chOff x="-20958214" y="7169481"/>
            <a:chExt cx="32249635" cy="7723578"/>
          </a:xfrm>
        </p:grpSpPr>
        <p:sp>
          <p:nvSpPr>
            <p:cNvPr id="29" name="Rounded Rectangle 28">
              <a:extLst>
                <a:ext uri="{FF2B5EF4-FFF2-40B4-BE49-F238E27FC236}">
                  <a16:creationId xmlns:a16="http://schemas.microsoft.com/office/drawing/2014/main" id="{C4B644C5-5AE9-5347-A7BE-4599D4DD327B}"/>
                </a:ext>
              </a:extLst>
            </p:cNvPr>
            <p:cNvSpPr/>
            <p:nvPr/>
          </p:nvSpPr>
          <p:spPr>
            <a:xfrm>
              <a:off x="-20958214" y="7169481"/>
              <a:ext cx="32249635" cy="3464407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4.) Which could be a number written as a product of prime factors?</a:t>
              </a:r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30" name="Rounded Rectangle 29">
                  <a:extLst>
                    <a:ext uri="{FF2B5EF4-FFF2-40B4-BE49-F238E27FC236}">
                      <a16:creationId xmlns:a16="http://schemas.microsoft.com/office/drawing/2014/main" id="{52C0DA23-2D40-1246-9301-91AB7E72FD25}"/>
                    </a:ext>
                  </a:extLst>
                </p:cNvPr>
                <p:cNvSpPr/>
                <p:nvPr/>
              </p:nvSpPr>
              <p:spPr>
                <a:xfrm>
                  <a:off x="-20958214" y="11428650"/>
                  <a:ext cx="8062407" cy="3464407"/>
                </a:xfrm>
                <a:prstGeom prst="round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kumimoji="0" lang="en-GB" sz="16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  </m:t>
                        </m:r>
                        <m:sSup>
                          <m:sSupPr>
                            <m:ctrlPr>
                              <a:rPr kumimoji="0" lang="en-GB" sz="16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</m:ctrlPr>
                          </m:sSupPr>
                          <m:e>
                            <m:r>
                              <a:rPr kumimoji="0" lang="en-GB" sz="16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  <m:t>2</m:t>
                            </m:r>
                          </m:e>
                          <m:sup>
                            <m:r>
                              <a:rPr kumimoji="0" lang="en-GB" sz="16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  <m:t>3</m:t>
                            </m:r>
                          </m:sup>
                        </m:sSup>
                        <m:r>
                          <a:rPr kumimoji="0" lang="en-GB" sz="16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 × 5 × 17</m:t>
                        </m:r>
                      </m:oMath>
                    </m:oMathPara>
                  </a14:m>
                  <a:endParaRPr kumimoji="0" lang="en-US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cs typeface="+mn-cs"/>
                  </a:endParaRPr>
                </a:p>
              </p:txBody>
            </p:sp>
          </mc:Choice>
          <mc:Fallback>
            <p:sp>
              <p:nvSpPr>
                <p:cNvPr id="30" name="Rounded Rectangle 29">
                  <a:extLst>
                    <a:ext uri="{FF2B5EF4-FFF2-40B4-BE49-F238E27FC236}">
                      <a16:creationId xmlns:a16="http://schemas.microsoft.com/office/drawing/2014/main" id="{52C0DA23-2D40-1246-9301-91AB7E72FD25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-20958214" y="11428650"/>
                  <a:ext cx="8062407" cy="3464407"/>
                </a:xfrm>
                <a:prstGeom prst="roundRect">
                  <a:avLst/>
                </a:prstGeom>
                <a:blipFill>
                  <a:blip r:embed="rId14"/>
                  <a:stretch>
                    <a:fillRect/>
                  </a:stretch>
                </a:blipFill>
                <a:ln w="3810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31" name="Rounded Rectangle 30">
                  <a:extLst>
                    <a:ext uri="{FF2B5EF4-FFF2-40B4-BE49-F238E27FC236}">
                      <a16:creationId xmlns:a16="http://schemas.microsoft.com/office/drawing/2014/main" id="{9EDABB5C-48D1-B445-AD9B-7AA4BEA48681}"/>
                    </a:ext>
                  </a:extLst>
                </p:cNvPr>
                <p:cNvSpPr/>
                <p:nvPr/>
              </p:nvSpPr>
              <p:spPr>
                <a:xfrm>
                  <a:off x="-12412402" y="11428650"/>
                  <a:ext cx="7579003" cy="3464407"/>
                </a:xfrm>
                <a:prstGeom prst="roundRect">
                  <a:avLst/>
                </a:prstGeom>
                <a:solidFill>
                  <a:schemeClr val="accent4">
                    <a:lumMod val="20000"/>
                    <a:lumOff val="80000"/>
                  </a:schemeClr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kumimoji="0" lang="en-GB" sz="16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</m:ctrlPr>
                          </m:sSupPr>
                          <m:e>
                            <m:r>
                              <a:rPr kumimoji="0" lang="en-GB" sz="16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  <m:t>3</m:t>
                            </m:r>
                          </m:e>
                          <m:sup>
                            <m:r>
                              <a:rPr kumimoji="0" lang="en-GB" sz="16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  <m:t>4</m:t>
                            </m:r>
                          </m:sup>
                        </m:sSup>
                        <m:r>
                          <a:rPr kumimoji="0" lang="en-GB" sz="16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 × </m:t>
                        </m:r>
                        <m:r>
                          <a:rPr kumimoji="0" lang="en-GB" sz="16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9</m:t>
                        </m:r>
                        <m:r>
                          <a:rPr kumimoji="0" lang="en-GB" sz="16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 × </m:t>
                        </m:r>
                        <m:sSup>
                          <m:sSupPr>
                            <m:ctrlPr>
                              <a:rPr kumimoji="0" lang="en-GB" sz="16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</m:ctrlPr>
                          </m:sSupPr>
                          <m:e>
                            <m:r>
                              <a:rPr kumimoji="0" lang="en-GB" sz="16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  <m:t>11</m:t>
                            </m:r>
                          </m:e>
                          <m:sup>
                            <m:r>
                              <a:rPr kumimoji="0" lang="en-GB" sz="16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  <m:t>2</m:t>
                            </m:r>
                          </m:sup>
                        </m:sSup>
                      </m:oMath>
                    </m:oMathPara>
                  </a14:m>
                  <a:endParaRPr kumimoji="0" lang="en-US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cs typeface="+mn-cs"/>
                  </a:endParaRPr>
                </a:p>
              </p:txBody>
            </p:sp>
          </mc:Choice>
          <mc:Fallback>
            <p:sp>
              <p:nvSpPr>
                <p:cNvPr id="31" name="Rounded Rectangle 30">
                  <a:extLst>
                    <a:ext uri="{FF2B5EF4-FFF2-40B4-BE49-F238E27FC236}">
                      <a16:creationId xmlns:a16="http://schemas.microsoft.com/office/drawing/2014/main" id="{9EDABB5C-48D1-B445-AD9B-7AA4BEA48681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-12412402" y="11428650"/>
                  <a:ext cx="7579003" cy="3464407"/>
                </a:xfrm>
                <a:prstGeom prst="roundRect">
                  <a:avLst/>
                </a:prstGeom>
                <a:blipFill>
                  <a:blip r:embed="rId15"/>
                  <a:stretch>
                    <a:fillRect/>
                  </a:stretch>
                </a:blipFill>
                <a:ln w="3810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32" name="Rounded Rectangle 31">
                  <a:extLst>
                    <a:ext uri="{FF2B5EF4-FFF2-40B4-BE49-F238E27FC236}">
                      <a16:creationId xmlns:a16="http://schemas.microsoft.com/office/drawing/2014/main" id="{76EE2ADF-502F-834F-A7E0-85D2D2BE11FF}"/>
                    </a:ext>
                  </a:extLst>
                </p:cNvPr>
                <p:cNvSpPr/>
                <p:nvPr/>
              </p:nvSpPr>
              <p:spPr>
                <a:xfrm>
                  <a:off x="-4340154" y="11428651"/>
                  <a:ext cx="7579003" cy="3464407"/>
                </a:xfrm>
                <a:prstGeom prst="roundRect">
                  <a:avLst/>
                </a:prstGeom>
                <a:solidFill>
                  <a:schemeClr val="accent5">
                    <a:lumMod val="20000"/>
                    <a:lumOff val="80000"/>
                  </a:schemeClr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kumimoji="0" lang="en-GB" sz="16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</m:ctrlPr>
                          </m:sSupPr>
                          <m:e>
                            <m:r>
                              <a:rPr kumimoji="0" lang="en-GB" sz="16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  <m:t>1</m:t>
                            </m:r>
                          </m:e>
                          <m:sup>
                            <m:r>
                              <a:rPr kumimoji="0" lang="en-GB" sz="16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  <m:t>4</m:t>
                            </m:r>
                          </m:sup>
                        </m:sSup>
                        <m:r>
                          <a:rPr kumimoji="0" lang="en-GB" sz="16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 ×</m:t>
                        </m:r>
                        <m:r>
                          <a:rPr kumimoji="0" lang="en-GB" sz="16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 </m:t>
                        </m:r>
                        <m:sSup>
                          <m:sSupPr>
                            <m:ctrlPr>
                              <a:rPr kumimoji="0" lang="en-GB" sz="16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</m:ctrlPr>
                          </m:sSupPr>
                          <m:e>
                            <m:r>
                              <a:rPr kumimoji="0" lang="en-GB" sz="16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  <m:t>2</m:t>
                            </m:r>
                          </m:e>
                          <m:sup>
                            <m:r>
                              <a:rPr kumimoji="0" lang="en-GB" sz="16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  <m:t>5</m:t>
                            </m:r>
                          </m:sup>
                        </m:sSup>
                        <m:r>
                          <a:rPr kumimoji="0" lang="en-GB" sz="16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 ×</m:t>
                        </m:r>
                        <m:sSup>
                          <m:sSupPr>
                            <m:ctrlPr>
                              <a:rPr kumimoji="0" lang="en-GB" sz="16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</m:ctrlPr>
                          </m:sSupPr>
                          <m:e>
                            <m:r>
                              <a:rPr kumimoji="0" lang="en-GB" sz="16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  <m:t> 5</m:t>
                            </m:r>
                          </m:e>
                          <m:sup>
                            <m:r>
                              <a:rPr kumimoji="0" lang="en-GB" sz="16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  <m:t>2</m:t>
                            </m:r>
                          </m:sup>
                        </m:sSup>
                      </m:oMath>
                    </m:oMathPara>
                  </a14:m>
                  <a:endParaRPr kumimoji="0" lang="en-US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cs typeface="+mn-cs"/>
                  </a:endParaRPr>
                </a:p>
              </p:txBody>
            </p:sp>
          </mc:Choice>
          <mc:Fallback>
            <p:sp>
              <p:nvSpPr>
                <p:cNvPr id="32" name="Rounded Rectangle 31">
                  <a:extLst>
                    <a:ext uri="{FF2B5EF4-FFF2-40B4-BE49-F238E27FC236}">
                      <a16:creationId xmlns:a16="http://schemas.microsoft.com/office/drawing/2014/main" id="{76EE2ADF-502F-834F-A7E0-85D2D2BE11FF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-4340154" y="11428651"/>
                  <a:ext cx="7579003" cy="3464407"/>
                </a:xfrm>
                <a:prstGeom prst="roundRect">
                  <a:avLst/>
                </a:prstGeom>
                <a:blipFill>
                  <a:blip r:embed="rId16"/>
                  <a:stretch>
                    <a:fillRect/>
                  </a:stretch>
                </a:blipFill>
                <a:ln w="3810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33" name="Rounded Rectangle 32">
                  <a:extLst>
                    <a:ext uri="{FF2B5EF4-FFF2-40B4-BE49-F238E27FC236}">
                      <a16:creationId xmlns:a16="http://schemas.microsoft.com/office/drawing/2014/main" id="{FED1F992-5B43-EB40-8024-FB2D890DEEDA}"/>
                    </a:ext>
                  </a:extLst>
                </p:cNvPr>
                <p:cNvSpPr/>
                <p:nvPr/>
              </p:nvSpPr>
              <p:spPr>
                <a:xfrm>
                  <a:off x="3712418" y="11428652"/>
                  <a:ext cx="7579003" cy="3464407"/>
                </a:xfrm>
                <a:prstGeom prst="roundRect">
                  <a:avLst/>
                </a:prstGeom>
                <a:solidFill>
                  <a:schemeClr val="accent6">
                    <a:lumMod val="20000"/>
                    <a:lumOff val="80000"/>
                  </a:schemeClr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 xmlns:m="http://schemas.openxmlformats.org/officeDocument/2006/math">
                      <m:sSup>
                        <m:sSupPr>
                          <m:ctrlPr>
                            <a:rPr kumimoji="0" lang="en-GB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2</m:t>
                          </m:r>
                        </m:e>
                        <m:sup>
                          <m:r>
                            <a:rPr kumimoji="0" lang="en-GB" sz="16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4</m:t>
                          </m:r>
                        </m:sup>
                      </m:sSup>
                      <m:r>
                        <a:rPr kumimoji="0" lang="en-GB" sz="16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+</m:t>
                      </m:r>
                    </m:oMath>
                  </a14:m>
                  <a:r>
                    <a:rPr kumimoji="0" lang="en-US" sz="16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cs typeface="+mn-cs"/>
                    </a:rPr>
                    <a:t> </a:t>
                  </a:r>
                  <a14:m>
                    <m:oMath xmlns:m="http://schemas.openxmlformats.org/officeDocument/2006/math">
                      <m:sSup>
                        <m:sSupPr>
                          <m:ctrlPr>
                            <a:rPr kumimoji="0" lang="en-GB" sz="16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5</m:t>
                          </m:r>
                        </m:e>
                        <m:sup>
                          <m:r>
                            <a:rPr kumimoji="0" lang="en-GB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3</m:t>
                          </m:r>
                        </m:sup>
                      </m:sSup>
                    </m:oMath>
                  </a14:m>
                  <a:endParaRPr kumimoji="0" lang="en-US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cs typeface="+mn-cs"/>
                  </a:endParaRPr>
                </a:p>
              </p:txBody>
            </p:sp>
          </mc:Choice>
          <mc:Fallback>
            <p:sp>
              <p:nvSpPr>
                <p:cNvPr id="33" name="Rounded Rectangle 32">
                  <a:extLst>
                    <a:ext uri="{FF2B5EF4-FFF2-40B4-BE49-F238E27FC236}">
                      <a16:creationId xmlns:a16="http://schemas.microsoft.com/office/drawing/2014/main" id="{FED1F992-5B43-EB40-8024-FB2D890DEEDA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712418" y="11428652"/>
                  <a:ext cx="7579003" cy="3464407"/>
                </a:xfrm>
                <a:prstGeom prst="roundRect">
                  <a:avLst/>
                </a:prstGeom>
                <a:blipFill>
                  <a:blip r:embed="rId17"/>
                  <a:stretch>
                    <a:fillRect/>
                  </a:stretch>
                </a:blipFill>
                <a:ln w="3810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D8789A3D-A08A-C74D-A436-BCECAEB122C3}"/>
              </a:ext>
            </a:extLst>
          </p:cNvPr>
          <p:cNvGrpSpPr/>
          <p:nvPr/>
        </p:nvGrpSpPr>
        <p:grpSpPr>
          <a:xfrm>
            <a:off x="6254093" y="771006"/>
            <a:ext cx="5813868" cy="1309070"/>
            <a:chOff x="-20958214" y="7169481"/>
            <a:chExt cx="32249635" cy="7723578"/>
          </a:xfrm>
        </p:grpSpPr>
        <p:sp>
          <p:nvSpPr>
            <p:cNvPr id="35" name="Rounded Rectangle 34">
              <a:extLst>
                <a:ext uri="{FF2B5EF4-FFF2-40B4-BE49-F238E27FC236}">
                  <a16:creationId xmlns:a16="http://schemas.microsoft.com/office/drawing/2014/main" id="{8EDA96C9-7534-5846-AA2F-2999CD141C5D}"/>
                </a:ext>
              </a:extLst>
            </p:cNvPr>
            <p:cNvSpPr/>
            <p:nvPr/>
          </p:nvSpPr>
          <p:spPr>
            <a:xfrm>
              <a:off x="-20958214" y="7169481"/>
              <a:ext cx="32249635" cy="3464407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5.) Which of the following is factorised completely?</a:t>
              </a:r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36" name="Rounded Rectangle 35">
                  <a:extLst>
                    <a:ext uri="{FF2B5EF4-FFF2-40B4-BE49-F238E27FC236}">
                      <a16:creationId xmlns:a16="http://schemas.microsoft.com/office/drawing/2014/main" id="{ABE45E68-FB7F-7A4F-98EB-BD97633CE43F}"/>
                    </a:ext>
                  </a:extLst>
                </p:cNvPr>
                <p:cNvSpPr/>
                <p:nvPr/>
              </p:nvSpPr>
              <p:spPr>
                <a:xfrm>
                  <a:off x="-20958214" y="11428650"/>
                  <a:ext cx="8062407" cy="3464407"/>
                </a:xfrm>
                <a:prstGeom prst="round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kumimoji="0" lang="en-GB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  2(6</m:t>
                        </m:r>
                        <m:r>
                          <a:rPr kumimoji="0" lang="en-GB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𝑥</m:t>
                        </m:r>
                        <m:r>
                          <a:rPr kumimoji="0" lang="en-GB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+9)</m:t>
                        </m:r>
                      </m:oMath>
                    </m:oMathPara>
                  </a14:m>
                  <a:endParaRPr kumimoji="0" lang="en-US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cs typeface="+mn-cs"/>
                  </a:endParaRPr>
                </a:p>
              </p:txBody>
            </p:sp>
          </mc:Choice>
          <mc:Fallback>
            <p:sp>
              <p:nvSpPr>
                <p:cNvPr id="36" name="Rounded Rectangle 35">
                  <a:extLst>
                    <a:ext uri="{FF2B5EF4-FFF2-40B4-BE49-F238E27FC236}">
                      <a16:creationId xmlns:a16="http://schemas.microsoft.com/office/drawing/2014/main" id="{ABE45E68-FB7F-7A4F-98EB-BD97633CE43F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-20958214" y="11428650"/>
                  <a:ext cx="8062407" cy="3464407"/>
                </a:xfrm>
                <a:prstGeom prst="roundRect">
                  <a:avLst/>
                </a:prstGeom>
                <a:blipFill>
                  <a:blip r:embed="rId18"/>
                  <a:stretch>
                    <a:fillRect/>
                  </a:stretch>
                </a:blipFill>
                <a:ln w="3810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37" name="Rounded Rectangle 36">
                  <a:extLst>
                    <a:ext uri="{FF2B5EF4-FFF2-40B4-BE49-F238E27FC236}">
                      <a16:creationId xmlns:a16="http://schemas.microsoft.com/office/drawing/2014/main" id="{0664EAB9-8358-A04F-858C-A75E3F213EF8}"/>
                    </a:ext>
                  </a:extLst>
                </p:cNvPr>
                <p:cNvSpPr/>
                <p:nvPr/>
              </p:nvSpPr>
              <p:spPr>
                <a:xfrm>
                  <a:off x="-12412402" y="11428650"/>
                  <a:ext cx="7579003" cy="3464407"/>
                </a:xfrm>
                <a:prstGeom prst="roundRect">
                  <a:avLst/>
                </a:prstGeom>
                <a:solidFill>
                  <a:schemeClr val="accent4">
                    <a:lumMod val="20000"/>
                    <a:lumOff val="80000"/>
                  </a:schemeClr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kumimoji="0" lang="en-GB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𝑥</m:t>
                        </m:r>
                        <m:r>
                          <a:rPr kumimoji="0" lang="en-GB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(</m:t>
                        </m:r>
                        <m:r>
                          <a:rPr kumimoji="0" lang="en-GB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3</m:t>
                        </m:r>
                        <m:r>
                          <a:rPr kumimoji="0" lang="en-GB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𝑦</m:t>
                        </m:r>
                        <m:r>
                          <a:rPr kumimoji="0" lang="en-GB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−</m:t>
                        </m:r>
                        <m:sSup>
                          <m:sSupPr>
                            <m:ctrlPr>
                              <a:rPr kumimoji="0" lang="en-GB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</m:ctrlPr>
                          </m:sSupPr>
                          <m:e>
                            <m:r>
                              <a:rPr kumimoji="0" lang="en-GB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  <m:t>𝑦</m:t>
                            </m:r>
                          </m:e>
                          <m:sup>
                            <m:r>
                              <a:rPr kumimoji="0" lang="en-GB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  <m:t>2</m:t>
                            </m:r>
                          </m:sup>
                        </m:sSup>
                        <m:r>
                          <a:rPr kumimoji="0" lang="en-GB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)</m:t>
                        </m:r>
                      </m:oMath>
                    </m:oMathPara>
                  </a14:m>
                  <a:endParaRPr kumimoji="0" lang="en-US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cs typeface="+mn-cs"/>
                  </a:endParaRPr>
                </a:p>
              </p:txBody>
            </p:sp>
          </mc:Choice>
          <mc:Fallback>
            <p:sp>
              <p:nvSpPr>
                <p:cNvPr id="37" name="Rounded Rectangle 36">
                  <a:extLst>
                    <a:ext uri="{FF2B5EF4-FFF2-40B4-BE49-F238E27FC236}">
                      <a16:creationId xmlns:a16="http://schemas.microsoft.com/office/drawing/2014/main" id="{0664EAB9-8358-A04F-858C-A75E3F213EF8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-12412402" y="11428650"/>
                  <a:ext cx="7579003" cy="3464407"/>
                </a:xfrm>
                <a:prstGeom prst="roundRect">
                  <a:avLst/>
                </a:prstGeom>
                <a:blipFill>
                  <a:blip r:embed="rId19"/>
                  <a:stretch>
                    <a:fillRect/>
                  </a:stretch>
                </a:blipFill>
                <a:ln w="3810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38" name="Rounded Rectangle 37">
                  <a:extLst>
                    <a:ext uri="{FF2B5EF4-FFF2-40B4-BE49-F238E27FC236}">
                      <a16:creationId xmlns:a16="http://schemas.microsoft.com/office/drawing/2014/main" id="{E54E5F11-5321-DC4A-8FAB-3700ACC75B8C}"/>
                    </a:ext>
                  </a:extLst>
                </p:cNvPr>
                <p:cNvSpPr/>
                <p:nvPr/>
              </p:nvSpPr>
              <p:spPr>
                <a:xfrm>
                  <a:off x="-4340154" y="11428651"/>
                  <a:ext cx="7579003" cy="3464407"/>
                </a:xfrm>
                <a:prstGeom prst="roundRect">
                  <a:avLst/>
                </a:prstGeom>
                <a:solidFill>
                  <a:schemeClr val="accent5">
                    <a:lumMod val="20000"/>
                    <a:lumOff val="80000"/>
                  </a:schemeClr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kumimoji="0" lang="en-GB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3</m:t>
                        </m:r>
                        <m:r>
                          <a:rPr kumimoji="0" lang="en-GB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(</m:t>
                        </m:r>
                        <m:r>
                          <a:rPr kumimoji="0" lang="en-GB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8</m:t>
                        </m:r>
                        <m:r>
                          <a:rPr kumimoji="0" lang="en-GB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𝑥</m:t>
                        </m:r>
                        <m:r>
                          <a:rPr kumimoji="0" lang="en-GB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−15</m:t>
                        </m:r>
                        <m:r>
                          <a:rPr kumimoji="0" lang="en-GB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)</m:t>
                        </m:r>
                      </m:oMath>
                    </m:oMathPara>
                  </a14:m>
                  <a:endParaRPr kumimoji="0" lang="en-US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cs typeface="+mn-cs"/>
                  </a:endParaRPr>
                </a:p>
              </p:txBody>
            </p:sp>
          </mc:Choice>
          <mc:Fallback>
            <p:sp>
              <p:nvSpPr>
                <p:cNvPr id="38" name="Rounded Rectangle 37">
                  <a:extLst>
                    <a:ext uri="{FF2B5EF4-FFF2-40B4-BE49-F238E27FC236}">
                      <a16:creationId xmlns:a16="http://schemas.microsoft.com/office/drawing/2014/main" id="{E54E5F11-5321-DC4A-8FAB-3700ACC75B8C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-4340154" y="11428651"/>
                  <a:ext cx="7579003" cy="3464407"/>
                </a:xfrm>
                <a:prstGeom prst="roundRect">
                  <a:avLst/>
                </a:prstGeom>
                <a:blipFill>
                  <a:blip r:embed="rId20"/>
                  <a:stretch>
                    <a:fillRect/>
                  </a:stretch>
                </a:blipFill>
                <a:ln w="3810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39" name="Rounded Rectangle 38">
                  <a:extLst>
                    <a:ext uri="{FF2B5EF4-FFF2-40B4-BE49-F238E27FC236}">
                      <a16:creationId xmlns:a16="http://schemas.microsoft.com/office/drawing/2014/main" id="{94724AAA-B9EF-8048-92BC-C494349D8A6F}"/>
                    </a:ext>
                  </a:extLst>
                </p:cNvPr>
                <p:cNvSpPr/>
                <p:nvPr/>
              </p:nvSpPr>
              <p:spPr>
                <a:xfrm>
                  <a:off x="3712418" y="11428652"/>
                  <a:ext cx="7579003" cy="3464407"/>
                </a:xfrm>
                <a:prstGeom prst="roundRect">
                  <a:avLst/>
                </a:prstGeom>
                <a:solidFill>
                  <a:schemeClr val="accent6">
                    <a:lumMod val="20000"/>
                    <a:lumOff val="80000"/>
                  </a:schemeClr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kumimoji="0" lang="en-GB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4(</m:t>
                        </m:r>
                        <m:sSup>
                          <m:sSupPr>
                            <m:ctrlPr>
                              <a:rPr kumimoji="0" lang="en-GB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</m:ctrlPr>
                          </m:sSupPr>
                          <m:e>
                            <m:r>
                              <a:rPr kumimoji="0" lang="en-GB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  <m:t>𝑎</m:t>
                            </m:r>
                          </m:e>
                          <m:sup>
                            <m:r>
                              <a:rPr kumimoji="0" lang="en-GB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  <m:t>2</m:t>
                            </m:r>
                          </m:sup>
                        </m:sSup>
                        <m:r>
                          <a:rPr kumimoji="0" lang="en-GB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−</m:t>
                        </m:r>
                        <m:r>
                          <a:rPr kumimoji="0" lang="en-GB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𝑎𝑏</m:t>
                        </m:r>
                        <m:r>
                          <a:rPr kumimoji="0" lang="en-GB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)</m:t>
                        </m:r>
                      </m:oMath>
                    </m:oMathPara>
                  </a14:m>
                  <a:endParaRPr kumimoji="0" lang="en-US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cs typeface="+mn-cs"/>
                  </a:endParaRPr>
                </a:p>
              </p:txBody>
            </p:sp>
          </mc:Choice>
          <mc:Fallback>
            <p:sp>
              <p:nvSpPr>
                <p:cNvPr id="39" name="Rounded Rectangle 38">
                  <a:extLst>
                    <a:ext uri="{FF2B5EF4-FFF2-40B4-BE49-F238E27FC236}">
                      <a16:creationId xmlns:a16="http://schemas.microsoft.com/office/drawing/2014/main" id="{94724AAA-B9EF-8048-92BC-C494349D8A6F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712418" y="11428652"/>
                  <a:ext cx="7579003" cy="3464407"/>
                </a:xfrm>
                <a:prstGeom prst="roundRect">
                  <a:avLst/>
                </a:prstGeom>
                <a:blipFill>
                  <a:blip r:embed="rId21"/>
                  <a:stretch>
                    <a:fillRect/>
                  </a:stretch>
                </a:blipFill>
                <a:ln w="3810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C3E2F528-379D-5F47-BDC7-7E73B1590DD7}"/>
              </a:ext>
            </a:extLst>
          </p:cNvPr>
          <p:cNvGrpSpPr/>
          <p:nvPr/>
        </p:nvGrpSpPr>
        <p:grpSpPr>
          <a:xfrm>
            <a:off x="6219031" y="2228867"/>
            <a:ext cx="5848929" cy="1369365"/>
            <a:chOff x="-7163900" y="337787"/>
            <a:chExt cx="10438080" cy="2443788"/>
          </a:xfrm>
        </p:grpSpPr>
        <p:sp>
          <p:nvSpPr>
            <p:cNvPr id="41" name="Rounded Rectangle 40">
              <a:extLst>
                <a:ext uri="{FF2B5EF4-FFF2-40B4-BE49-F238E27FC236}">
                  <a16:creationId xmlns:a16="http://schemas.microsoft.com/office/drawing/2014/main" id="{08356950-06DE-1046-A12F-3D44FE175C26}"/>
                </a:ext>
              </a:extLst>
            </p:cNvPr>
            <p:cNvSpPr/>
            <p:nvPr/>
          </p:nvSpPr>
          <p:spPr>
            <a:xfrm>
              <a:off x="-7163900" y="337787"/>
              <a:ext cx="10438080" cy="1096160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>
                  <a:solidFill>
                    <a:schemeClr val="tx1"/>
                  </a:solidFill>
                </a:rPr>
                <a:t>6.) Which of the following is equivalent to a recurring decimal?</a:t>
              </a:r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42" name="Rounded Rectangle 41">
                  <a:extLst>
                    <a:ext uri="{FF2B5EF4-FFF2-40B4-BE49-F238E27FC236}">
                      <a16:creationId xmlns:a16="http://schemas.microsoft.com/office/drawing/2014/main" id="{438D0159-BF9D-2E47-B432-C333CB051737}"/>
                    </a:ext>
                  </a:extLst>
                </p:cNvPr>
                <p:cNvSpPr/>
                <p:nvPr/>
              </p:nvSpPr>
              <p:spPr>
                <a:xfrm>
                  <a:off x="-7163898" y="1685415"/>
                  <a:ext cx="2398044" cy="1096160"/>
                </a:xfrm>
                <a:prstGeom prst="round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lang="en-GB" sz="16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</m:t>
                        </m:r>
                        <m:f>
                          <m:fPr>
                            <m:ctrlPr>
                              <a:rPr lang="en-GB" sz="16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sz="16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11</m:t>
                            </m:r>
                          </m:num>
                          <m:den>
                            <m:r>
                              <a:rPr lang="en-GB" sz="16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5</m:t>
                            </m:r>
                          </m:den>
                        </m:f>
                      </m:oMath>
                    </m:oMathPara>
                  </a14:m>
                  <a:endParaRPr lang="en-US" sz="1600" dirty="0">
                    <a:solidFill>
                      <a:schemeClr val="tx1"/>
                    </a:solidFill>
                  </a:endParaRPr>
                </a:p>
              </p:txBody>
            </p:sp>
          </mc:Choice>
          <mc:Fallback>
            <p:sp>
              <p:nvSpPr>
                <p:cNvPr id="42" name="Rounded Rectangle 41">
                  <a:extLst>
                    <a:ext uri="{FF2B5EF4-FFF2-40B4-BE49-F238E27FC236}">
                      <a16:creationId xmlns:a16="http://schemas.microsoft.com/office/drawing/2014/main" id="{438D0159-BF9D-2E47-B432-C333CB051737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-7163898" y="1685415"/>
                  <a:ext cx="2398044" cy="1096160"/>
                </a:xfrm>
                <a:prstGeom prst="roundRect">
                  <a:avLst/>
                </a:prstGeom>
                <a:blipFill>
                  <a:blip r:embed="rId22"/>
                  <a:stretch>
                    <a:fillRect/>
                  </a:stretch>
                </a:blipFill>
                <a:ln w="3810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43" name="Rounded Rectangle 42">
                  <a:extLst>
                    <a:ext uri="{FF2B5EF4-FFF2-40B4-BE49-F238E27FC236}">
                      <a16:creationId xmlns:a16="http://schemas.microsoft.com/office/drawing/2014/main" id="{DDD058FA-1535-F543-BD3D-71CB1D69F6B6}"/>
                    </a:ext>
                  </a:extLst>
                </p:cNvPr>
                <p:cNvSpPr/>
                <p:nvPr/>
              </p:nvSpPr>
              <p:spPr>
                <a:xfrm>
                  <a:off x="-4481064" y="1685415"/>
                  <a:ext cx="2398044" cy="1096160"/>
                </a:xfrm>
                <a:prstGeom prst="roundRect">
                  <a:avLst/>
                </a:prstGeom>
                <a:solidFill>
                  <a:schemeClr val="accent4">
                    <a:lumMod val="20000"/>
                    <a:lumOff val="80000"/>
                  </a:schemeClr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GB" sz="16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sz="16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5</m:t>
                            </m:r>
                          </m:num>
                          <m:den>
                            <m:r>
                              <a:rPr lang="en-GB" sz="16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12</m:t>
                            </m:r>
                          </m:den>
                        </m:f>
                      </m:oMath>
                    </m:oMathPara>
                  </a14:m>
                  <a:endParaRPr lang="en-US" sz="1600" dirty="0">
                    <a:solidFill>
                      <a:schemeClr val="tx1"/>
                    </a:solidFill>
                  </a:endParaRPr>
                </a:p>
              </p:txBody>
            </p:sp>
          </mc:Choice>
          <mc:Fallback>
            <p:sp>
              <p:nvSpPr>
                <p:cNvPr id="43" name="Rounded Rectangle 42">
                  <a:extLst>
                    <a:ext uri="{FF2B5EF4-FFF2-40B4-BE49-F238E27FC236}">
                      <a16:creationId xmlns:a16="http://schemas.microsoft.com/office/drawing/2014/main" id="{DDD058FA-1535-F543-BD3D-71CB1D69F6B6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-4481064" y="1685415"/>
                  <a:ext cx="2398044" cy="1096160"/>
                </a:xfrm>
                <a:prstGeom prst="roundRect">
                  <a:avLst/>
                </a:prstGeom>
                <a:blipFill>
                  <a:blip r:embed="rId23"/>
                  <a:stretch>
                    <a:fillRect/>
                  </a:stretch>
                </a:blipFill>
                <a:ln w="3810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44" name="Rounded Rectangle 43">
                  <a:extLst>
                    <a:ext uri="{FF2B5EF4-FFF2-40B4-BE49-F238E27FC236}">
                      <a16:creationId xmlns:a16="http://schemas.microsoft.com/office/drawing/2014/main" id="{792141EE-9607-1A4A-80B2-4189D197DBAB}"/>
                    </a:ext>
                  </a:extLst>
                </p:cNvPr>
                <p:cNvSpPr/>
                <p:nvPr/>
              </p:nvSpPr>
              <p:spPr>
                <a:xfrm>
                  <a:off x="-1806698" y="1685415"/>
                  <a:ext cx="2398044" cy="1096160"/>
                </a:xfrm>
                <a:prstGeom prst="roundRect">
                  <a:avLst/>
                </a:prstGeom>
                <a:solidFill>
                  <a:schemeClr val="accent5">
                    <a:lumMod val="20000"/>
                    <a:lumOff val="80000"/>
                  </a:schemeClr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GB" sz="16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sz="16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42</m:t>
                            </m:r>
                          </m:num>
                          <m:den>
                            <m:r>
                              <a:rPr lang="en-GB" sz="16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14</m:t>
                            </m:r>
                          </m:den>
                        </m:f>
                      </m:oMath>
                    </m:oMathPara>
                  </a14:m>
                  <a:endParaRPr lang="en-US" sz="1600" dirty="0">
                    <a:solidFill>
                      <a:schemeClr val="tx1"/>
                    </a:solidFill>
                  </a:endParaRPr>
                </a:p>
              </p:txBody>
            </p:sp>
          </mc:Choice>
          <mc:Fallback>
            <p:sp>
              <p:nvSpPr>
                <p:cNvPr id="44" name="Rounded Rectangle 43">
                  <a:extLst>
                    <a:ext uri="{FF2B5EF4-FFF2-40B4-BE49-F238E27FC236}">
                      <a16:creationId xmlns:a16="http://schemas.microsoft.com/office/drawing/2014/main" id="{792141EE-9607-1A4A-80B2-4189D197DBAB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-1806698" y="1685415"/>
                  <a:ext cx="2398044" cy="1096160"/>
                </a:xfrm>
                <a:prstGeom prst="roundRect">
                  <a:avLst/>
                </a:prstGeom>
                <a:blipFill>
                  <a:blip r:embed="rId24"/>
                  <a:stretch>
                    <a:fillRect/>
                  </a:stretch>
                </a:blipFill>
                <a:ln w="3810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45" name="Rounded Rectangle 44">
                  <a:extLst>
                    <a:ext uri="{FF2B5EF4-FFF2-40B4-BE49-F238E27FC236}">
                      <a16:creationId xmlns:a16="http://schemas.microsoft.com/office/drawing/2014/main" id="{ACB11079-867A-3348-9CC7-3CA884F968FD}"/>
                    </a:ext>
                  </a:extLst>
                </p:cNvPr>
                <p:cNvSpPr/>
                <p:nvPr/>
              </p:nvSpPr>
              <p:spPr>
                <a:xfrm>
                  <a:off x="876136" y="1685415"/>
                  <a:ext cx="2398044" cy="1096160"/>
                </a:xfrm>
                <a:prstGeom prst="roundRect">
                  <a:avLst/>
                </a:prstGeom>
                <a:solidFill>
                  <a:schemeClr val="accent6">
                    <a:lumMod val="20000"/>
                    <a:lumOff val="80000"/>
                  </a:schemeClr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GB" sz="16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sz="16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7</m:t>
                            </m:r>
                          </m:num>
                          <m:den>
                            <m:r>
                              <a:rPr lang="en-GB" sz="16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8</m:t>
                            </m:r>
                          </m:den>
                        </m:f>
                      </m:oMath>
                    </m:oMathPara>
                  </a14:m>
                  <a:endParaRPr lang="en-US" sz="1600" dirty="0">
                    <a:solidFill>
                      <a:schemeClr val="tx1"/>
                    </a:solidFill>
                  </a:endParaRPr>
                </a:p>
              </p:txBody>
            </p:sp>
          </mc:Choice>
          <mc:Fallback>
            <p:sp>
              <p:nvSpPr>
                <p:cNvPr id="45" name="Rounded Rectangle 44">
                  <a:extLst>
                    <a:ext uri="{FF2B5EF4-FFF2-40B4-BE49-F238E27FC236}">
                      <a16:creationId xmlns:a16="http://schemas.microsoft.com/office/drawing/2014/main" id="{ACB11079-867A-3348-9CC7-3CA884F968FD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76136" y="1685415"/>
                  <a:ext cx="2398044" cy="1096160"/>
                </a:xfrm>
                <a:prstGeom prst="roundRect">
                  <a:avLst/>
                </a:prstGeom>
                <a:blipFill>
                  <a:blip r:embed="rId25"/>
                  <a:stretch>
                    <a:fillRect/>
                  </a:stretch>
                </a:blipFill>
                <a:ln w="3810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5717E0A0-78D0-F243-BD3F-03BEE162CA2C}"/>
              </a:ext>
            </a:extLst>
          </p:cNvPr>
          <p:cNvGrpSpPr/>
          <p:nvPr/>
        </p:nvGrpSpPr>
        <p:grpSpPr>
          <a:xfrm>
            <a:off x="6219031" y="3749628"/>
            <a:ext cx="5848929" cy="1400781"/>
            <a:chOff x="-20958214" y="7169481"/>
            <a:chExt cx="32249635" cy="7723578"/>
          </a:xfrm>
        </p:grpSpPr>
        <p:sp>
          <p:nvSpPr>
            <p:cNvPr id="47" name="Rounded Rectangle 46">
              <a:extLst>
                <a:ext uri="{FF2B5EF4-FFF2-40B4-BE49-F238E27FC236}">
                  <a16:creationId xmlns:a16="http://schemas.microsoft.com/office/drawing/2014/main" id="{31E595A9-809E-CE40-A730-718510DA6147}"/>
                </a:ext>
              </a:extLst>
            </p:cNvPr>
            <p:cNvSpPr/>
            <p:nvPr/>
          </p:nvSpPr>
          <p:spPr>
            <a:xfrm>
              <a:off x="-20958214" y="7169481"/>
              <a:ext cx="32249635" cy="3464407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>
                  <a:solidFill>
                    <a:schemeClr val="tx1"/>
                  </a:solidFill>
                </a:rPr>
                <a:t>7.) Which formula wouldn’t calculate the area of a shape? </a:t>
              </a:r>
            </a:p>
            <a:p>
              <a:pPr algn="ctr"/>
              <a:r>
                <a:rPr lang="en-US" sz="1600" dirty="0">
                  <a:solidFill>
                    <a:schemeClr val="tx1"/>
                  </a:solidFill>
                </a:rPr>
                <a:t>(b,h,</a:t>
              </a:r>
              <a:r>
                <a:rPr lang="en-US" sz="1600" i="1" dirty="0">
                  <a:solidFill>
                    <a:schemeClr val="tx1"/>
                  </a:solidFill>
                </a:rPr>
                <a:t>l</a:t>
              </a:r>
              <a:r>
                <a:rPr lang="en-US" sz="1600" dirty="0">
                  <a:solidFill>
                    <a:schemeClr val="tx1"/>
                  </a:solidFill>
                </a:rPr>
                <a:t> are lengths)</a:t>
              </a:r>
              <a:endParaRPr lang="en-US" sz="1600" i="1" dirty="0">
                <a:solidFill>
                  <a:schemeClr val="tx1"/>
                </a:solidFill>
              </a:endParaRPr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48" name="Rounded Rectangle 47">
                  <a:extLst>
                    <a:ext uri="{FF2B5EF4-FFF2-40B4-BE49-F238E27FC236}">
                      <a16:creationId xmlns:a16="http://schemas.microsoft.com/office/drawing/2014/main" id="{3E82AE0C-6E8D-7C45-A5B3-FFEFA483F812}"/>
                    </a:ext>
                  </a:extLst>
                </p:cNvPr>
                <p:cNvSpPr/>
                <p:nvPr/>
              </p:nvSpPr>
              <p:spPr>
                <a:xfrm>
                  <a:off x="-20958214" y="11428650"/>
                  <a:ext cx="8062407" cy="3464407"/>
                </a:xfrm>
                <a:prstGeom prst="round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GB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sSup>
                              <m:sSupPr>
                                <m:ctrlPr>
                                  <a:rPr lang="en-GB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GB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𝜋</m:t>
                                </m:r>
                                <m:r>
                                  <a:rPr lang="en-GB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𝑟</m:t>
                                </m:r>
                              </m:e>
                              <m:sup>
                                <m:r>
                                  <a:rPr lang="en-GB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num>
                          <m:den>
                            <m:r>
                              <a:rPr lang="en-GB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4</m:t>
                            </m:r>
                          </m:den>
                        </m:f>
                      </m:oMath>
                    </m:oMathPara>
                  </a14:m>
                  <a:endParaRPr lang="en-US" dirty="0">
                    <a:solidFill>
                      <a:schemeClr val="tx1"/>
                    </a:solidFill>
                  </a:endParaRPr>
                </a:p>
              </p:txBody>
            </p:sp>
          </mc:Choice>
          <mc:Fallback>
            <p:sp>
              <p:nvSpPr>
                <p:cNvPr id="48" name="Rounded Rectangle 47">
                  <a:extLst>
                    <a:ext uri="{FF2B5EF4-FFF2-40B4-BE49-F238E27FC236}">
                      <a16:creationId xmlns:a16="http://schemas.microsoft.com/office/drawing/2014/main" id="{3E82AE0C-6E8D-7C45-A5B3-FFEFA483F812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-20958214" y="11428650"/>
                  <a:ext cx="8062407" cy="3464407"/>
                </a:xfrm>
                <a:prstGeom prst="roundRect">
                  <a:avLst/>
                </a:prstGeom>
                <a:blipFill>
                  <a:blip r:embed="rId26"/>
                  <a:stretch>
                    <a:fillRect b="-1852"/>
                  </a:stretch>
                </a:blipFill>
                <a:ln w="3810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49" name="Rounded Rectangle 48">
                  <a:extLst>
                    <a:ext uri="{FF2B5EF4-FFF2-40B4-BE49-F238E27FC236}">
                      <a16:creationId xmlns:a16="http://schemas.microsoft.com/office/drawing/2014/main" id="{80E80B30-8181-8C43-9175-B6D8121AD0CB}"/>
                    </a:ext>
                  </a:extLst>
                </p:cNvPr>
                <p:cNvSpPr/>
                <p:nvPr/>
              </p:nvSpPr>
              <p:spPr>
                <a:xfrm>
                  <a:off x="-12412402" y="11428650"/>
                  <a:ext cx="7579003" cy="3464407"/>
                </a:xfrm>
                <a:prstGeom prst="roundRect">
                  <a:avLst/>
                </a:prstGeom>
                <a:solidFill>
                  <a:schemeClr val="accent4">
                    <a:lumMod val="20000"/>
                    <a:lumOff val="80000"/>
                  </a:schemeClr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lang="en-GB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</m:t>
                        </m:r>
                        <m:f>
                          <m:fPr>
                            <m:ctrlPr>
                              <a:rPr lang="en-GB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sSup>
                              <m:sSupPr>
                                <m:ctrlPr>
                                  <a:rPr lang="en-GB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GB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𝜋</m:t>
                                </m:r>
                                <m:r>
                                  <a:rPr lang="en-GB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𝑟</m:t>
                                </m:r>
                              </m:e>
                              <m:sup>
                                <m:r>
                                  <a:rPr lang="en-GB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en-GB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h</m:t>
                            </m:r>
                          </m:num>
                          <m:den>
                            <m:r>
                              <a:rPr lang="en-GB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</m:oMath>
                    </m:oMathPara>
                  </a14:m>
                  <a:endParaRPr lang="en-US" dirty="0">
                    <a:solidFill>
                      <a:schemeClr val="tx1"/>
                    </a:solidFill>
                  </a:endParaRPr>
                </a:p>
              </p:txBody>
            </p:sp>
          </mc:Choice>
          <mc:Fallback>
            <p:sp>
              <p:nvSpPr>
                <p:cNvPr id="49" name="Rounded Rectangle 48">
                  <a:extLst>
                    <a:ext uri="{FF2B5EF4-FFF2-40B4-BE49-F238E27FC236}">
                      <a16:creationId xmlns:a16="http://schemas.microsoft.com/office/drawing/2014/main" id="{80E80B30-8181-8C43-9175-B6D8121AD0CB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-12412402" y="11428650"/>
                  <a:ext cx="7579003" cy="3464407"/>
                </a:xfrm>
                <a:prstGeom prst="roundRect">
                  <a:avLst/>
                </a:prstGeom>
                <a:blipFill>
                  <a:blip r:embed="rId27"/>
                  <a:stretch>
                    <a:fillRect b="-1852"/>
                  </a:stretch>
                </a:blipFill>
                <a:ln w="3810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50" name="Rounded Rectangle 49">
                  <a:extLst>
                    <a:ext uri="{FF2B5EF4-FFF2-40B4-BE49-F238E27FC236}">
                      <a16:creationId xmlns:a16="http://schemas.microsoft.com/office/drawing/2014/main" id="{EDFD3CAA-972F-AF4A-9B51-A9B0D7410753}"/>
                    </a:ext>
                  </a:extLst>
                </p:cNvPr>
                <p:cNvSpPr/>
                <p:nvPr/>
              </p:nvSpPr>
              <p:spPr>
                <a:xfrm>
                  <a:off x="-4340154" y="11428651"/>
                  <a:ext cx="7579003" cy="3464407"/>
                </a:xfrm>
                <a:prstGeom prst="roundRect">
                  <a:avLst/>
                </a:prstGeom>
                <a:solidFill>
                  <a:schemeClr val="accent5">
                    <a:lumMod val="20000"/>
                    <a:lumOff val="80000"/>
                  </a:schemeClr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en-GB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𝑙</m:t>
                            </m:r>
                          </m:e>
                          <m:sup>
                            <m:r>
                              <a:rPr lang="en-GB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</m:t>
                        </m:r>
                        <m:f>
                          <m:fPr>
                            <m:ctrlPr>
                              <a:rPr lang="en-GB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𝑏h</m:t>
                            </m:r>
                          </m:num>
                          <m:den>
                            <m:r>
                              <a:rPr lang="en-GB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𝑙</m:t>
                            </m:r>
                          </m:den>
                        </m:f>
                      </m:oMath>
                    </m:oMathPara>
                  </a14:m>
                  <a:endParaRPr lang="en-US" dirty="0">
                    <a:solidFill>
                      <a:schemeClr val="tx1"/>
                    </a:solidFill>
                  </a:endParaRPr>
                </a:p>
              </p:txBody>
            </p:sp>
          </mc:Choice>
          <mc:Fallback>
            <p:sp>
              <p:nvSpPr>
                <p:cNvPr id="50" name="Rounded Rectangle 49">
                  <a:extLst>
                    <a:ext uri="{FF2B5EF4-FFF2-40B4-BE49-F238E27FC236}">
                      <a16:creationId xmlns:a16="http://schemas.microsoft.com/office/drawing/2014/main" id="{EDFD3CAA-972F-AF4A-9B51-A9B0D7410753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-4340154" y="11428651"/>
                  <a:ext cx="7579003" cy="3464407"/>
                </a:xfrm>
                <a:prstGeom prst="roundRect">
                  <a:avLst/>
                </a:prstGeom>
                <a:blipFill>
                  <a:blip r:embed="rId28"/>
                  <a:stretch>
                    <a:fillRect b="-1852"/>
                  </a:stretch>
                </a:blipFill>
                <a:ln w="3810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51" name="Rounded Rectangle 50">
                  <a:extLst>
                    <a:ext uri="{FF2B5EF4-FFF2-40B4-BE49-F238E27FC236}">
                      <a16:creationId xmlns:a16="http://schemas.microsoft.com/office/drawing/2014/main" id="{43D13912-517C-6245-BC9F-12949CB7E651}"/>
                    </a:ext>
                  </a:extLst>
                </p:cNvPr>
                <p:cNvSpPr/>
                <p:nvPr/>
              </p:nvSpPr>
              <p:spPr>
                <a:xfrm>
                  <a:off x="3712418" y="11428652"/>
                  <a:ext cx="7579003" cy="3464407"/>
                </a:xfrm>
                <a:prstGeom prst="roundRect">
                  <a:avLst/>
                </a:prstGeom>
                <a:solidFill>
                  <a:schemeClr val="accent6">
                    <a:lumMod val="20000"/>
                    <a:lumOff val="80000"/>
                  </a:schemeClr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lang="en-GB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  </m:t>
                        </m:r>
                        <m:f>
                          <m:fPr>
                            <m:ctrlPr>
                              <a:rPr lang="en-GB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h</m:t>
                            </m:r>
                            <m:r>
                              <a:rPr lang="en-GB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GB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𝑎</m:t>
                            </m:r>
                            <m:r>
                              <a:rPr lang="en-GB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GB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𝑏</m:t>
                            </m:r>
                            <m:r>
                              <a:rPr lang="en-GB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)</m:t>
                            </m:r>
                          </m:num>
                          <m:den>
                            <m:r>
                              <a:rPr lang="en-GB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</m:oMath>
                    </m:oMathPara>
                  </a14:m>
                  <a:endParaRPr lang="en-US" dirty="0">
                    <a:solidFill>
                      <a:schemeClr val="tx1"/>
                    </a:solidFill>
                  </a:endParaRPr>
                </a:p>
              </p:txBody>
            </p:sp>
          </mc:Choice>
          <mc:Fallback>
            <p:sp>
              <p:nvSpPr>
                <p:cNvPr id="51" name="Rounded Rectangle 50">
                  <a:extLst>
                    <a:ext uri="{FF2B5EF4-FFF2-40B4-BE49-F238E27FC236}">
                      <a16:creationId xmlns:a16="http://schemas.microsoft.com/office/drawing/2014/main" id="{43D13912-517C-6245-BC9F-12949CB7E651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712418" y="11428652"/>
                  <a:ext cx="7579003" cy="3464407"/>
                </a:xfrm>
                <a:prstGeom prst="roundRect">
                  <a:avLst/>
                </a:prstGeom>
                <a:blipFill>
                  <a:blip r:embed="rId29"/>
                  <a:stretch>
                    <a:fillRect/>
                  </a:stretch>
                </a:blipFill>
                <a:ln w="3810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9DE3660F-55AC-3E4F-A1D3-C552AE48AF48}"/>
              </a:ext>
            </a:extLst>
          </p:cNvPr>
          <p:cNvGrpSpPr/>
          <p:nvPr/>
        </p:nvGrpSpPr>
        <p:grpSpPr>
          <a:xfrm>
            <a:off x="6219031" y="5266401"/>
            <a:ext cx="5848929" cy="1471283"/>
            <a:chOff x="-20958214" y="7169481"/>
            <a:chExt cx="32249635" cy="7723578"/>
          </a:xfrm>
        </p:grpSpPr>
        <p:sp>
          <p:nvSpPr>
            <p:cNvPr id="53" name="Rounded Rectangle 52">
              <a:extLst>
                <a:ext uri="{FF2B5EF4-FFF2-40B4-BE49-F238E27FC236}">
                  <a16:creationId xmlns:a16="http://schemas.microsoft.com/office/drawing/2014/main" id="{A9401929-5B7B-104D-BC5E-1868A535050A}"/>
                </a:ext>
              </a:extLst>
            </p:cNvPr>
            <p:cNvSpPr/>
            <p:nvPr/>
          </p:nvSpPr>
          <p:spPr>
            <a:xfrm>
              <a:off x="-20958214" y="7169481"/>
              <a:ext cx="32249635" cy="3464407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8.) A youth club for children ages 5 to 17 has 30 children in attendance. Which of the following can’t be true?</a:t>
              </a:r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54" name="Rounded Rectangle 53">
                  <a:extLst>
                    <a:ext uri="{FF2B5EF4-FFF2-40B4-BE49-F238E27FC236}">
                      <a16:creationId xmlns:a16="http://schemas.microsoft.com/office/drawing/2014/main" id="{4C5BC807-29CA-7847-BDA1-0E0D9274D53F}"/>
                    </a:ext>
                  </a:extLst>
                </p:cNvPr>
                <p:cNvSpPr/>
                <p:nvPr/>
              </p:nvSpPr>
              <p:spPr>
                <a:xfrm>
                  <a:off x="-20958214" y="11428650"/>
                  <a:ext cx="8062407" cy="3464407"/>
                </a:xfrm>
                <a:prstGeom prst="round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lang="en-GB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</m:t>
                        </m:r>
                        <m: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𝑀𝑜𝑑𝑒</m:t>
                        </m:r>
                        <m: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16</m:t>
                        </m:r>
                      </m:oMath>
                    </m:oMathPara>
                  </a14:m>
                  <a:endParaRPr lang="en-US" dirty="0">
                    <a:solidFill>
                      <a:schemeClr val="tx1"/>
                    </a:solidFill>
                  </a:endParaRPr>
                </a:p>
              </p:txBody>
            </p:sp>
          </mc:Choice>
          <mc:Fallback>
            <p:sp>
              <p:nvSpPr>
                <p:cNvPr id="54" name="Rounded Rectangle 53">
                  <a:extLst>
                    <a:ext uri="{FF2B5EF4-FFF2-40B4-BE49-F238E27FC236}">
                      <a16:creationId xmlns:a16="http://schemas.microsoft.com/office/drawing/2014/main" id="{4C5BC807-29CA-7847-BDA1-0E0D9274D53F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-20958214" y="11428650"/>
                  <a:ext cx="8062407" cy="3464407"/>
                </a:xfrm>
                <a:prstGeom prst="roundRect">
                  <a:avLst/>
                </a:prstGeom>
                <a:blipFill>
                  <a:blip r:embed="rId30"/>
                  <a:stretch>
                    <a:fillRect/>
                  </a:stretch>
                </a:blipFill>
                <a:ln w="3810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55" name="Rounded Rectangle 54">
                  <a:extLst>
                    <a:ext uri="{FF2B5EF4-FFF2-40B4-BE49-F238E27FC236}">
                      <a16:creationId xmlns:a16="http://schemas.microsoft.com/office/drawing/2014/main" id="{46AFB1E7-323B-A649-BC09-E11785FE249F}"/>
                    </a:ext>
                  </a:extLst>
                </p:cNvPr>
                <p:cNvSpPr/>
                <p:nvPr/>
              </p:nvSpPr>
              <p:spPr>
                <a:xfrm>
                  <a:off x="-12412402" y="11428650"/>
                  <a:ext cx="7579003" cy="3464407"/>
                </a:xfrm>
                <a:prstGeom prst="roundRect">
                  <a:avLst/>
                </a:prstGeom>
                <a:solidFill>
                  <a:schemeClr val="accent4">
                    <a:lumMod val="20000"/>
                    <a:lumOff val="80000"/>
                  </a:schemeClr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lang="en-GB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𝑀</m:t>
                        </m:r>
                        <m: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𝑒𝑎𝑛</m:t>
                        </m:r>
                        <m: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17.2</m:t>
                        </m:r>
                      </m:oMath>
                    </m:oMathPara>
                  </a14:m>
                  <a:endParaRPr lang="en-US" dirty="0">
                    <a:solidFill>
                      <a:schemeClr val="tx1"/>
                    </a:solidFill>
                  </a:endParaRPr>
                </a:p>
              </p:txBody>
            </p:sp>
          </mc:Choice>
          <mc:Fallback>
            <p:sp>
              <p:nvSpPr>
                <p:cNvPr id="55" name="Rounded Rectangle 54">
                  <a:extLst>
                    <a:ext uri="{FF2B5EF4-FFF2-40B4-BE49-F238E27FC236}">
                      <a16:creationId xmlns:a16="http://schemas.microsoft.com/office/drawing/2014/main" id="{46AFB1E7-323B-A649-BC09-E11785FE249F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-12412402" y="11428650"/>
                  <a:ext cx="7579003" cy="3464407"/>
                </a:xfrm>
                <a:prstGeom prst="roundRect">
                  <a:avLst/>
                </a:prstGeom>
                <a:blipFill>
                  <a:blip r:embed="rId31"/>
                  <a:stretch>
                    <a:fillRect/>
                  </a:stretch>
                </a:blipFill>
                <a:ln w="3810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56" name="Rounded Rectangle 55">
                  <a:extLst>
                    <a:ext uri="{FF2B5EF4-FFF2-40B4-BE49-F238E27FC236}">
                      <a16:creationId xmlns:a16="http://schemas.microsoft.com/office/drawing/2014/main" id="{A53F1EFF-BB16-D74D-834E-54552AB5129E}"/>
                    </a:ext>
                  </a:extLst>
                </p:cNvPr>
                <p:cNvSpPr/>
                <p:nvPr/>
              </p:nvSpPr>
              <p:spPr>
                <a:xfrm>
                  <a:off x="-4340154" y="11428651"/>
                  <a:ext cx="7579003" cy="3464407"/>
                </a:xfrm>
                <a:prstGeom prst="roundRect">
                  <a:avLst/>
                </a:prstGeom>
                <a:solidFill>
                  <a:schemeClr val="accent5">
                    <a:lumMod val="20000"/>
                    <a:lumOff val="80000"/>
                  </a:schemeClr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𝑀𝑒𝑑𝑖𝑎𝑛</m:t>
                        </m:r>
                        <m: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 13.5</m:t>
                        </m:r>
                      </m:oMath>
                    </m:oMathPara>
                  </a14:m>
                  <a:endParaRPr lang="en-US" dirty="0">
                    <a:solidFill>
                      <a:schemeClr val="tx1"/>
                    </a:solidFill>
                  </a:endParaRPr>
                </a:p>
              </p:txBody>
            </p:sp>
          </mc:Choice>
          <mc:Fallback>
            <p:sp>
              <p:nvSpPr>
                <p:cNvPr id="56" name="Rounded Rectangle 55">
                  <a:extLst>
                    <a:ext uri="{FF2B5EF4-FFF2-40B4-BE49-F238E27FC236}">
                      <a16:creationId xmlns:a16="http://schemas.microsoft.com/office/drawing/2014/main" id="{A53F1EFF-BB16-D74D-834E-54552AB5129E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-4340154" y="11428651"/>
                  <a:ext cx="7579003" cy="3464407"/>
                </a:xfrm>
                <a:prstGeom prst="roundRect">
                  <a:avLst/>
                </a:prstGeom>
                <a:blipFill>
                  <a:blip r:embed="rId32"/>
                  <a:stretch>
                    <a:fillRect l="-6250" r="-893"/>
                  </a:stretch>
                </a:blipFill>
                <a:ln w="3810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57" name="Rounded Rectangle 56">
                  <a:extLst>
                    <a:ext uri="{FF2B5EF4-FFF2-40B4-BE49-F238E27FC236}">
                      <a16:creationId xmlns:a16="http://schemas.microsoft.com/office/drawing/2014/main" id="{51CE3831-4631-E44D-A3AF-580131263935}"/>
                    </a:ext>
                  </a:extLst>
                </p:cNvPr>
                <p:cNvSpPr/>
                <p:nvPr/>
              </p:nvSpPr>
              <p:spPr>
                <a:xfrm>
                  <a:off x="3712418" y="11428652"/>
                  <a:ext cx="7579003" cy="3464407"/>
                </a:xfrm>
                <a:prstGeom prst="roundRect">
                  <a:avLst/>
                </a:prstGeom>
                <a:solidFill>
                  <a:schemeClr val="accent6">
                    <a:lumMod val="20000"/>
                    <a:lumOff val="80000"/>
                  </a:schemeClr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lang="en-GB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𝑅</m:t>
                        </m:r>
                        <m: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𝑎𝑛𝑔𝑒</m:t>
                        </m:r>
                        <m: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12</m:t>
                        </m:r>
                      </m:oMath>
                    </m:oMathPara>
                  </a14:m>
                  <a:endParaRPr lang="en-US" dirty="0">
                    <a:solidFill>
                      <a:schemeClr val="tx1"/>
                    </a:solidFill>
                  </a:endParaRPr>
                </a:p>
              </p:txBody>
            </p:sp>
          </mc:Choice>
          <mc:Fallback>
            <p:sp>
              <p:nvSpPr>
                <p:cNvPr id="57" name="Rounded Rectangle 56">
                  <a:extLst>
                    <a:ext uri="{FF2B5EF4-FFF2-40B4-BE49-F238E27FC236}">
                      <a16:creationId xmlns:a16="http://schemas.microsoft.com/office/drawing/2014/main" id="{51CE3831-4631-E44D-A3AF-580131263935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712418" y="11428652"/>
                  <a:ext cx="7579003" cy="3464407"/>
                </a:xfrm>
                <a:prstGeom prst="roundRect">
                  <a:avLst/>
                </a:prstGeom>
                <a:blipFill>
                  <a:blip r:embed="rId33"/>
                  <a:stretch>
                    <a:fillRect/>
                  </a:stretch>
                </a:blipFill>
                <a:ln w="3810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58" name="Rounded Rectangle 57">
            <a:extLst>
              <a:ext uri="{FF2B5EF4-FFF2-40B4-BE49-F238E27FC236}">
                <a16:creationId xmlns:a16="http://schemas.microsoft.com/office/drawing/2014/main" id="{5F98BBC7-B60D-D041-80DA-E816B1B6130F}"/>
              </a:ext>
            </a:extLst>
          </p:cNvPr>
          <p:cNvSpPr/>
          <p:nvPr/>
        </p:nvSpPr>
        <p:spPr>
          <a:xfrm>
            <a:off x="124038" y="112295"/>
            <a:ext cx="11943922" cy="545431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tx1"/>
                </a:solidFill>
              </a:rPr>
              <a:t>Which of the following….?</a:t>
            </a:r>
          </a:p>
        </p:txBody>
      </p:sp>
    </p:spTree>
    <p:extLst>
      <p:ext uri="{BB962C8B-B14F-4D97-AF65-F5344CB8AC3E}">
        <p14:creationId xmlns:p14="http://schemas.microsoft.com/office/powerpoint/2010/main" val="35214542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54</TotalTime>
  <Words>241</Words>
  <Application>Microsoft Macintosh PowerPoint</Application>
  <PresentationFormat>Widescreen</PresentationFormat>
  <Paragraphs>42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Cambria Math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Konstantine H</dc:creator>
  <cp:lastModifiedBy>Konstantine H</cp:lastModifiedBy>
  <cp:revision>3</cp:revision>
  <dcterms:created xsi:type="dcterms:W3CDTF">2021-05-18T18:54:54Z</dcterms:created>
  <dcterms:modified xsi:type="dcterms:W3CDTF">2021-05-18T19:49:10Z</dcterms:modified>
</cp:coreProperties>
</file>