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3" r:id="rId2"/>
    <p:sldId id="304" r:id="rId3"/>
    <p:sldId id="298" r:id="rId4"/>
    <p:sldId id="305" r:id="rId5"/>
    <p:sldId id="306" r:id="rId6"/>
    <p:sldId id="309" r:id="rId7"/>
    <p:sldId id="310" r:id="rId8"/>
    <p:sldId id="311" r:id="rId9"/>
    <p:sldId id="312" r:id="rId10"/>
  </p:sldIdLst>
  <p:sldSz cx="9144000" cy="6858000" type="screen4x3"/>
  <p:notesSz cx="6805613" cy="99441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40FF"/>
    <a:srgbClr val="FFFC00"/>
    <a:srgbClr val="941100"/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31AA6F-5F25-124D-8089-CE2EEF7110C3}" v="30" dt="2021-06-06T21:21:21.8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35"/>
    <p:restoredTop sz="86762"/>
  </p:normalViewPr>
  <p:slideViewPr>
    <p:cSldViewPr snapToGrid="0">
      <p:cViewPr varScale="1">
        <p:scale>
          <a:sx n="98" d="100"/>
          <a:sy n="98" d="100"/>
        </p:scale>
        <p:origin x="121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B585D782-7AF4-E542-A499-7AD953D0B4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3BC506D-AFC3-E94D-9AE6-87E2A205CC2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7DA518FD-FEE5-4B95-A239-1DAFCC890B3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060824C5-566A-0846-8064-16271AF73E0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2813"/>
            <a:ext cx="4989513" cy="447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BA27F39D-5F0C-DF40-A3DB-3E9148EBED3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2460CC6C-2A24-0D4A-90B7-9DE6FF6F41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721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B8FE8E0-CCC4-4AE2-8E81-878DFD949A3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423651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B82DB7-360E-4B95-ABEA-20E9BEB5414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7609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678</a:t>
            </a: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BB82DB7-360E-4B95-ABEA-20E9BEB54142}" type="slidenum">
              <a:rPr lang="en-GB" altLang="en-US" sz="1200" smtClean="0">
                <a:solidFill>
                  <a:srgbClr val="000000"/>
                </a:solidFill>
              </a:rPr>
              <a:pPr/>
              <a:t>3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423651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B82DB7-360E-4B95-ABEA-20E9BEB5414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786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253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352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572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275</a:t>
            </a: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BB82DB7-360E-4B95-ABEA-20E9BEB54142}" type="slidenum">
              <a:rPr lang="en-GB" altLang="en-US" sz="1200" smtClean="0">
                <a:solidFill>
                  <a:srgbClr val="000000"/>
                </a:solidFill>
              </a:rPr>
              <a:pPr/>
              <a:t>5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510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423651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B82DB7-360E-4B95-ABEA-20E9BEB5414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5943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148, 184, 139, 193, 157, 175, 166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292, 238, 274, 256, 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472, 436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535, 580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742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832</a:t>
            </a: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BB82DB7-360E-4B95-ABEA-20E9BEB54142}" type="slidenum">
              <a:rPr lang="en-GB" altLang="en-US" sz="1200" smtClean="0">
                <a:solidFill>
                  <a:srgbClr val="000000"/>
                </a:solidFill>
              </a:rPr>
              <a:pPr/>
              <a:t>7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454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423651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B82DB7-360E-4B95-ABEA-20E9BEB5414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1859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134, 189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204, 259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309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BB82DB7-360E-4B95-ABEA-20E9BEB54142}" type="slidenum">
              <a:rPr lang="en-GB" altLang="en-US" sz="1200" smtClean="0">
                <a:solidFill>
                  <a:srgbClr val="000000"/>
                </a:solidFill>
              </a:rPr>
              <a:pPr/>
              <a:t>9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714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1408C5-002F-4F42-AB3E-84922B6758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DC044C-B66F-470C-8A0A-89AD906778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E4038C-3590-481E-AE12-CACBBFC12C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F3E57-3F38-46D0-8D4E-09BA076BB17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755179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2B8859-A83A-4008-97DC-251222DE3C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C95C52-37AB-443D-AC88-FCD5813735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AF4043-ADE0-4B0A-8349-CB0E18687B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4D5BA-A98C-4F4D-AB87-BBCAD2811B8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4338280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7EC57A-182D-4770-A7D5-D38996A1B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5A8057-18A5-468B-86B9-C3C8B45E48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D99067-CB16-4C13-A293-3F5479248B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C66EA-F03E-4AEE-BC90-C295B1022D4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776648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B00A54-D9A4-478E-B795-745EF03A7D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513BA3-4345-410D-B434-1C12853857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A751A9-07D4-4FB0-A0C2-8F8EA713A6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10C3-4D41-471D-8BA7-6B1ABF38C79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788469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C57B202-E04F-4820-AA6A-8EEFADCA9B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2B7AF22-3989-4744-82AF-2522ADEE43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7364372-8E08-4032-8E4F-8C6AACBD31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E41D6-297F-4F35-809D-75A81DD9C2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82544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4898AB4-B433-4E8D-B999-853D953FA6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094C8B4-D2AD-4B4D-9832-D0A1B216E7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DDC3B1C-9C1F-49B8-8791-0E47B9E73C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9D15C-9247-4058-8503-566410E5F97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00713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BCE8504-0DCE-43B3-8409-DE3DF3AEE6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471604C-66D2-49F2-AD51-D9DF67C33B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13F6503-1C00-4EB3-AF7E-3610CBB68A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A8790-F362-40A6-B609-FF58E0BEDFE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736423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DE5BEB-C300-4197-9C33-087DE02013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5E2150-F34B-4B61-9650-9BF09DB08A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5C98CD-7B92-4AFF-BC6B-507F88F0A1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5FDC5-37DB-4166-85A7-BB26E4478F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680545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E6E647-D53F-43F8-85BA-35883353FE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A079C1-984A-4E25-B71D-73DF67D80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F5E94-6FB6-42CB-BCB0-73F22F69EE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ACA97-201E-4387-8763-014C86399B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508821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3A5FA9-43F8-4028-92A9-01DFC33A2C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A8B698-031A-4098-8260-25FD17CCE2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F18657-7A4D-496A-845D-D7BC261550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974BD-3855-482A-90A4-FB3A2812FA5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613785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D70442-0C41-412A-BA95-CCC4935952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91A8AF-A7A1-43B1-9D29-186134AF7B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BC275B-F899-475D-BE6E-C4DA5EEB41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1809A-129C-4BD0-8F31-B699232793E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878479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BF898D3-5CA4-4878-B1CC-307E622F4D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B1348F5-2D03-4713-AFE3-4F28CC1871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DA48618-02CA-2E4A-8F22-076FA0E02C2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B5A6078-542F-F84B-AF82-FBED0FF426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11B81FF-DF7F-D344-8F46-39454A40723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87CAFE5-1E39-42A0-8D9A-C2E64C940E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B7FC1EB-B1D5-6F48-9C59-09D1494237D9}"/>
              </a:ext>
            </a:extLst>
          </p:cNvPr>
          <p:cNvSpPr/>
          <p:nvPr/>
        </p:nvSpPr>
        <p:spPr>
          <a:xfrm>
            <a:off x="245660" y="218364"/>
            <a:ext cx="8652680" cy="6441743"/>
          </a:xfrm>
          <a:prstGeom prst="roundRect">
            <a:avLst>
              <a:gd name="adj" fmla="val 692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444452" y="1030778"/>
            <a:ext cx="4288353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U</a:t>
            </a:r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</a:t>
            </a:r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</a:t>
            </a:r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</a:t>
            </a:r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</a:t>
            </a:r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k</a:t>
            </a:r>
          </a:p>
          <a:p>
            <a:pPr algn="ctr"/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</a:t>
            </a:r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h</a:t>
            </a:r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</a:t>
            </a:r>
          </a:p>
          <a:p>
            <a:pPr algn="ctr"/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</a:t>
            </a:r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</a:t>
            </a:r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x</a:t>
            </a:r>
          </a:p>
        </p:txBody>
      </p:sp>
      <p:pic>
        <p:nvPicPr>
          <p:cNvPr id="1026" name="Picture 2" descr="Image result for k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090" y="2632683"/>
            <a:ext cx="1606723" cy="253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padl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4"/>
          <a:stretch/>
        </p:blipFill>
        <p:spPr bwMode="auto">
          <a:xfrm rot="884187">
            <a:off x="6217415" y="3015553"/>
            <a:ext cx="1030780" cy="177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47003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3401F83-B462-A544-99B9-F26D25A949BB}"/>
              </a:ext>
            </a:extLst>
          </p:cNvPr>
          <p:cNvSpPr/>
          <p:nvPr/>
        </p:nvSpPr>
        <p:spPr>
          <a:xfrm>
            <a:off x="245660" y="218364"/>
            <a:ext cx="8652680" cy="6441743"/>
          </a:xfrm>
          <a:prstGeom prst="roundRect">
            <a:avLst>
              <a:gd name="adj" fmla="val 692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u="sng" dirty="0">
                <a:ea typeface="ＭＳ Ｐゴシック" panose="020B0600070205080204" pitchFamily="34" charset="-128"/>
              </a:rPr>
              <a:t>Unlock the PINK PADLOCK</a:t>
            </a:r>
            <a:endParaRPr lang="en-US" altLang="en-US" b="1" u="sng" dirty="0">
              <a:ea typeface="ＭＳ Ｐゴシック" panose="020B0600070205080204" pitchFamily="34" charset="-128"/>
            </a:endParaRPr>
          </a:p>
        </p:txBody>
      </p:sp>
      <p:pic>
        <p:nvPicPr>
          <p:cNvPr id="1026" name="Picture 2" descr="Kasp K10530PIND Padlock 30 mm Pink Combination | Conrad.com">
            <a:extLst>
              <a:ext uri="{FF2B5EF4-FFF2-40B4-BE49-F238E27FC236}">
                <a16:creationId xmlns:a16="http://schemas.microsoft.com/office/drawing/2014/main" id="{35D0852C-A61E-3841-807D-F629F300B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389" y="1417638"/>
            <a:ext cx="2020513" cy="489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788E00-9903-B54C-8F0F-F26706EF697B}"/>
              </a:ext>
            </a:extLst>
          </p:cNvPr>
          <p:cNvSpPr/>
          <p:nvPr/>
        </p:nvSpPr>
        <p:spPr>
          <a:xfrm rot="5400000">
            <a:off x="1368415" y="4635122"/>
            <a:ext cx="1569492" cy="5049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Padlock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F82F0D-B735-2D42-81F1-6727BD71CC3D}"/>
              </a:ext>
            </a:extLst>
          </p:cNvPr>
          <p:cNvSpPr/>
          <p:nvPr/>
        </p:nvSpPr>
        <p:spPr>
          <a:xfrm rot="21119060">
            <a:off x="1936007" y="5756637"/>
            <a:ext cx="1234057" cy="3592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457F0C-1A3B-0544-8A36-C6339DBF20CE}"/>
              </a:ext>
            </a:extLst>
          </p:cNvPr>
          <p:cNvSpPr txBox="1"/>
          <p:nvPr/>
        </p:nvSpPr>
        <p:spPr>
          <a:xfrm>
            <a:off x="4354091" y="1331051"/>
            <a:ext cx="41075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You need to find the 3-digit code</a:t>
            </a:r>
          </a:p>
          <a:p>
            <a:endParaRPr lang="en-US" sz="4000" dirty="0"/>
          </a:p>
          <a:p>
            <a:r>
              <a:rPr lang="en-US" dirty="0"/>
              <a:t>What clues can you share with your group to narrow the options?</a:t>
            </a:r>
          </a:p>
          <a:p>
            <a:endParaRPr lang="en-US" dirty="0"/>
          </a:p>
          <a:p>
            <a:r>
              <a:rPr lang="en-US" dirty="0"/>
              <a:t>Can you make statements about what sort of number you are looking for?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861B0BC-BA5F-304B-B322-281949881BD6}"/>
              </a:ext>
            </a:extLst>
          </p:cNvPr>
          <p:cNvCxnSpPr>
            <a:cxnSpLocks/>
          </p:cNvCxnSpPr>
          <p:nvPr/>
        </p:nvCxnSpPr>
        <p:spPr>
          <a:xfrm flipH="1">
            <a:off x="3562066" y="2654490"/>
            <a:ext cx="792025" cy="20403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88076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3401F83-B462-A544-99B9-F26D25A949BB}"/>
              </a:ext>
            </a:extLst>
          </p:cNvPr>
          <p:cNvSpPr/>
          <p:nvPr/>
        </p:nvSpPr>
        <p:spPr>
          <a:xfrm>
            <a:off x="245660" y="218364"/>
            <a:ext cx="8652680" cy="6441743"/>
          </a:xfrm>
          <a:prstGeom prst="roundRect">
            <a:avLst>
              <a:gd name="adj" fmla="val 692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u="sng" dirty="0">
                <a:ea typeface="ＭＳ Ｐゴシック" panose="020B0600070205080204" pitchFamily="34" charset="-128"/>
              </a:rPr>
              <a:t>Unlock the PINK PADLOCK</a:t>
            </a:r>
            <a:endParaRPr lang="en-US" altLang="en-US" b="1" u="sng" dirty="0">
              <a:ea typeface="ＭＳ Ｐゴシック" panose="020B0600070205080204" pitchFamily="34" charset="-128"/>
            </a:endParaRP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BFE6059-754B-45EE-B747-10554D05A6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82675"/>
            <a:ext cx="8229600" cy="5453063"/>
          </a:xfrm>
        </p:spPr>
        <p:txBody>
          <a:bodyPr anchor="t"/>
          <a:lstStyle/>
          <a:p>
            <a:pPr marL="0" indent="0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PIN CODE IS A...  3 digit number</a:t>
            </a:r>
          </a:p>
          <a:p>
            <a:pPr marL="0" indent="0" algn="ctr">
              <a:buFontTx/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The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FIRST</a:t>
            </a: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and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SECOND</a:t>
            </a: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digit make a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2-digit PRIME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The </a:t>
            </a:r>
            <a:r>
              <a:rPr lang="en-GB" altLang="en-US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THIRD</a:t>
            </a:r>
            <a:r>
              <a:rPr lang="en-GB" altLang="en-US" sz="2400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 digit is a </a:t>
            </a:r>
            <a:r>
              <a:rPr lang="en-GB" altLang="en-US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CUBE</a:t>
            </a:r>
            <a:r>
              <a:rPr lang="en-GB" altLang="en-US" sz="2400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 number</a:t>
            </a:r>
          </a:p>
          <a:p>
            <a:pPr marL="0" indent="0" algn="ctr">
              <a:buFontTx/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The </a:t>
            </a:r>
            <a:r>
              <a:rPr lang="en-GB" altLang="en-US" sz="2400" b="1" dirty="0">
                <a:ea typeface="ＭＳ Ｐゴシック" panose="020B0600070205080204" pitchFamily="34" charset="-128"/>
              </a:rPr>
              <a:t>SUM</a:t>
            </a:r>
            <a:r>
              <a:rPr lang="en-GB" altLang="en-US" sz="2400" dirty="0">
                <a:ea typeface="ＭＳ Ｐゴシック" panose="020B0600070205080204" pitchFamily="34" charset="-128"/>
              </a:rPr>
              <a:t> of the </a:t>
            </a:r>
            <a:r>
              <a:rPr lang="en-GB" altLang="en-US" sz="2400" b="1" dirty="0">
                <a:ea typeface="ＭＳ Ｐゴシック" panose="020B0600070205080204" pitchFamily="34" charset="-128"/>
              </a:rPr>
              <a:t>3 digits is 21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50BE969-2CC7-8340-A2B1-EB7491877B83}"/>
              </a:ext>
            </a:extLst>
          </p:cNvPr>
          <p:cNvSpPr/>
          <p:nvPr/>
        </p:nvSpPr>
        <p:spPr>
          <a:xfrm>
            <a:off x="723327" y="4857833"/>
            <a:ext cx="1269241" cy="1160060"/>
          </a:xfrm>
          <a:prstGeom prst="roundRect">
            <a:avLst/>
          </a:prstGeom>
          <a:solidFill>
            <a:srgbClr val="C00000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3181CCD-52F9-C445-97C2-522FC9C2425B}"/>
              </a:ext>
            </a:extLst>
          </p:cNvPr>
          <p:cNvSpPr/>
          <p:nvPr/>
        </p:nvSpPr>
        <p:spPr>
          <a:xfrm>
            <a:off x="2129046" y="4857833"/>
            <a:ext cx="1269241" cy="1160060"/>
          </a:xfrm>
          <a:prstGeom prst="roundRect">
            <a:avLst/>
          </a:prstGeom>
          <a:solidFill>
            <a:srgbClr val="C00000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2830554-BC8D-254C-B192-F744EFB59E5E}"/>
              </a:ext>
            </a:extLst>
          </p:cNvPr>
          <p:cNvSpPr/>
          <p:nvPr/>
        </p:nvSpPr>
        <p:spPr>
          <a:xfrm>
            <a:off x="3534765" y="4857833"/>
            <a:ext cx="1269241" cy="1160060"/>
          </a:xfrm>
          <a:prstGeom prst="roundRect">
            <a:avLst/>
          </a:prstGeom>
          <a:solidFill>
            <a:srgbClr val="0096FF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CUBE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05CDD8-6D02-C844-ADDF-5654C921B69C}"/>
              </a:ext>
            </a:extLst>
          </p:cNvPr>
          <p:cNvSpPr/>
          <p:nvPr/>
        </p:nvSpPr>
        <p:spPr>
          <a:xfrm>
            <a:off x="1412921" y="6102163"/>
            <a:ext cx="11592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PRIME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750F490-656D-E346-A404-D51945F8CEF0}"/>
              </a:ext>
            </a:extLst>
          </p:cNvPr>
          <p:cNvSpPr/>
          <p:nvPr/>
        </p:nvSpPr>
        <p:spPr>
          <a:xfrm>
            <a:off x="655088" y="6005015"/>
            <a:ext cx="2756848" cy="177421"/>
          </a:xfrm>
          <a:custGeom>
            <a:avLst/>
            <a:gdLst>
              <a:gd name="connsiteX0" fmla="*/ 0 w 2756848"/>
              <a:gd name="connsiteY0" fmla="*/ 0 h 177421"/>
              <a:gd name="connsiteX1" fmla="*/ 0 w 2756848"/>
              <a:gd name="connsiteY1" fmla="*/ 177421 h 177421"/>
              <a:gd name="connsiteX2" fmla="*/ 2715904 w 2756848"/>
              <a:gd name="connsiteY2" fmla="*/ 177421 h 177421"/>
              <a:gd name="connsiteX3" fmla="*/ 2756848 w 2756848"/>
              <a:gd name="connsiteY3" fmla="*/ 40943 h 177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6848" h="177421">
                <a:moveTo>
                  <a:pt x="0" y="0"/>
                </a:moveTo>
                <a:lnTo>
                  <a:pt x="0" y="177421"/>
                </a:lnTo>
                <a:lnTo>
                  <a:pt x="2715904" y="177421"/>
                </a:lnTo>
                <a:lnTo>
                  <a:pt x="2756848" y="40943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16-point Star 7">
            <a:extLst>
              <a:ext uri="{FF2B5EF4-FFF2-40B4-BE49-F238E27FC236}">
                <a16:creationId xmlns:a16="http://schemas.microsoft.com/office/drawing/2014/main" id="{21423DB0-29A0-644D-AAD9-FB94B28B06C9}"/>
              </a:ext>
            </a:extLst>
          </p:cNvPr>
          <p:cNvSpPr/>
          <p:nvPr/>
        </p:nvSpPr>
        <p:spPr>
          <a:xfrm>
            <a:off x="5083796" y="2962743"/>
            <a:ext cx="3405116" cy="3370252"/>
          </a:xfrm>
          <a:prstGeom prst="star16">
            <a:avLst/>
          </a:prstGeom>
          <a:solidFill>
            <a:srgbClr val="FFFC00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2060"/>
                </a:solidFill>
              </a:rPr>
              <a:t>HOW MANY DIFFERENT PIN CODES ARE THERE?</a:t>
            </a:r>
          </a:p>
          <a:p>
            <a:pPr algn="ctr"/>
            <a:r>
              <a:rPr lang="en-US" sz="2000" dirty="0">
                <a:solidFill>
                  <a:srgbClr val="002060"/>
                </a:solidFill>
              </a:rPr>
              <a:t>How do you know?  </a:t>
            </a:r>
          </a:p>
        </p:txBody>
      </p:sp>
    </p:spTree>
    <p:extLst>
      <p:ext uri="{BB962C8B-B14F-4D97-AF65-F5344CB8AC3E}">
        <p14:creationId xmlns:p14="http://schemas.microsoft.com/office/powerpoint/2010/main" val="207600634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3401F83-B462-A544-99B9-F26D25A949BB}"/>
              </a:ext>
            </a:extLst>
          </p:cNvPr>
          <p:cNvSpPr/>
          <p:nvPr/>
        </p:nvSpPr>
        <p:spPr>
          <a:xfrm>
            <a:off x="245660" y="218364"/>
            <a:ext cx="8652680" cy="6441743"/>
          </a:xfrm>
          <a:prstGeom prst="roundRect">
            <a:avLst>
              <a:gd name="adj" fmla="val 692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50" name="Picture 2" descr="ABUS Mechanical 145 Series Aluminium Combination Padlock Range | Building  Supplies Direct">
            <a:extLst>
              <a:ext uri="{FF2B5EF4-FFF2-40B4-BE49-F238E27FC236}">
                <a16:creationId xmlns:a16="http://schemas.microsoft.com/office/drawing/2014/main" id="{62EF3C62-8E8D-C942-80EE-F32E24D60B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0" t="14620" r="29900" b="17288"/>
          <a:stretch/>
        </p:blipFill>
        <p:spPr bwMode="auto">
          <a:xfrm>
            <a:off x="1023707" y="1613347"/>
            <a:ext cx="2518214" cy="466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 u="sng" dirty="0">
                <a:ea typeface="ＭＳ Ｐゴシック" panose="020B0600070205080204" pitchFamily="34" charset="-128"/>
              </a:rPr>
              <a:t>Unlock the ORANGE PADLOCK</a:t>
            </a:r>
            <a:endParaRPr lang="en-US" altLang="en-US" sz="4000" b="1" u="sng" dirty="0"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788E00-9903-B54C-8F0F-F26706EF697B}"/>
              </a:ext>
            </a:extLst>
          </p:cNvPr>
          <p:cNvSpPr/>
          <p:nvPr/>
        </p:nvSpPr>
        <p:spPr>
          <a:xfrm rot="5400000">
            <a:off x="945561" y="4461572"/>
            <a:ext cx="1569492" cy="5049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Padlock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F82F0D-B735-2D42-81F1-6727BD71CC3D}"/>
              </a:ext>
            </a:extLst>
          </p:cNvPr>
          <p:cNvSpPr/>
          <p:nvPr/>
        </p:nvSpPr>
        <p:spPr>
          <a:xfrm rot="484200">
            <a:off x="1379411" y="5627877"/>
            <a:ext cx="1234057" cy="3592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457F0C-1A3B-0544-8A36-C6339DBF20CE}"/>
              </a:ext>
            </a:extLst>
          </p:cNvPr>
          <p:cNvSpPr txBox="1"/>
          <p:nvPr/>
        </p:nvSpPr>
        <p:spPr>
          <a:xfrm>
            <a:off x="4354091" y="1331051"/>
            <a:ext cx="41075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You need to find the 3-digit code</a:t>
            </a:r>
          </a:p>
          <a:p>
            <a:endParaRPr lang="en-US" sz="4000" dirty="0"/>
          </a:p>
          <a:p>
            <a:r>
              <a:rPr lang="en-US" dirty="0"/>
              <a:t>What clues can you share with your group to narrow the options?</a:t>
            </a:r>
          </a:p>
          <a:p>
            <a:endParaRPr lang="en-US" dirty="0"/>
          </a:p>
          <a:p>
            <a:r>
              <a:rPr lang="en-US" dirty="0"/>
              <a:t>Can you make statements about what sort of number you are looking for?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861B0BC-BA5F-304B-B322-281949881BD6}"/>
              </a:ext>
            </a:extLst>
          </p:cNvPr>
          <p:cNvCxnSpPr>
            <a:cxnSpLocks/>
          </p:cNvCxnSpPr>
          <p:nvPr/>
        </p:nvCxnSpPr>
        <p:spPr>
          <a:xfrm flipH="1">
            <a:off x="3562066" y="2654490"/>
            <a:ext cx="792025" cy="20403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10234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3401F83-B462-A544-99B9-F26D25A949BB}"/>
              </a:ext>
            </a:extLst>
          </p:cNvPr>
          <p:cNvSpPr/>
          <p:nvPr/>
        </p:nvSpPr>
        <p:spPr>
          <a:xfrm>
            <a:off x="245660" y="218364"/>
            <a:ext cx="8652680" cy="6441743"/>
          </a:xfrm>
          <a:prstGeom prst="roundRect">
            <a:avLst>
              <a:gd name="adj" fmla="val 692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 u="sng" dirty="0">
                <a:ea typeface="ＭＳ Ｐゴシック" panose="020B0600070205080204" pitchFamily="34" charset="-128"/>
              </a:rPr>
              <a:t>Unlock the ORANGE PADLOCK</a:t>
            </a:r>
            <a:endParaRPr lang="en-US" altLang="en-US" sz="4000" b="1" u="sng" dirty="0">
              <a:ea typeface="ＭＳ Ｐゴシック" panose="020B0600070205080204" pitchFamily="34" charset="-128"/>
            </a:endParaRP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BFE6059-754B-45EE-B747-10554D05A6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82675"/>
            <a:ext cx="8229600" cy="5453063"/>
          </a:xfrm>
        </p:spPr>
        <p:txBody>
          <a:bodyPr anchor="t"/>
          <a:lstStyle/>
          <a:p>
            <a:pPr marL="0" indent="0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PIN CODE IS A...  3 digit number</a:t>
            </a:r>
          </a:p>
          <a:p>
            <a:pPr marL="0" indent="0" algn="ctr">
              <a:buFontTx/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The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3 digit PIN </a:t>
            </a: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is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DIVISIBLE by 11</a:t>
            </a:r>
          </a:p>
          <a:p>
            <a:pPr marL="0" indent="0" algn="ctr">
              <a:buFontTx/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All three digits are </a:t>
            </a:r>
            <a:r>
              <a:rPr lang="en-GB" altLang="en-US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PRIME</a:t>
            </a:r>
            <a:r>
              <a:rPr lang="en-GB" altLang="en-US" sz="2400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 numbers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50BE969-2CC7-8340-A2B1-EB7491877B83}"/>
              </a:ext>
            </a:extLst>
          </p:cNvPr>
          <p:cNvSpPr/>
          <p:nvPr/>
        </p:nvSpPr>
        <p:spPr>
          <a:xfrm>
            <a:off x="801810" y="4396925"/>
            <a:ext cx="1269241" cy="1160060"/>
          </a:xfrm>
          <a:prstGeom prst="roundRect">
            <a:avLst/>
          </a:prstGeom>
          <a:solidFill>
            <a:srgbClr val="C00000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PRIME</a:t>
            </a: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3181CCD-52F9-C445-97C2-522FC9C2425B}"/>
              </a:ext>
            </a:extLst>
          </p:cNvPr>
          <p:cNvSpPr/>
          <p:nvPr/>
        </p:nvSpPr>
        <p:spPr>
          <a:xfrm>
            <a:off x="2207529" y="4396925"/>
            <a:ext cx="1269241" cy="1160060"/>
          </a:xfrm>
          <a:prstGeom prst="roundRect">
            <a:avLst/>
          </a:prstGeom>
          <a:solidFill>
            <a:srgbClr val="C00000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PRIME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2830554-BC8D-254C-B192-F744EFB59E5E}"/>
              </a:ext>
            </a:extLst>
          </p:cNvPr>
          <p:cNvSpPr/>
          <p:nvPr/>
        </p:nvSpPr>
        <p:spPr>
          <a:xfrm>
            <a:off x="3613248" y="4396925"/>
            <a:ext cx="1269241" cy="1160060"/>
          </a:xfrm>
          <a:prstGeom prst="roundRect">
            <a:avLst/>
          </a:prstGeom>
          <a:solidFill>
            <a:srgbClr val="0096FF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PRIME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05CDD8-6D02-C844-ADDF-5654C921B69C}"/>
              </a:ext>
            </a:extLst>
          </p:cNvPr>
          <p:cNvSpPr/>
          <p:nvPr/>
        </p:nvSpPr>
        <p:spPr>
          <a:xfrm>
            <a:off x="1504692" y="5642870"/>
            <a:ext cx="26066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DIVISIBLE BY 11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750F490-656D-E346-A404-D51945F8CEF0}"/>
              </a:ext>
            </a:extLst>
          </p:cNvPr>
          <p:cNvSpPr/>
          <p:nvPr/>
        </p:nvSpPr>
        <p:spPr>
          <a:xfrm>
            <a:off x="733571" y="5544108"/>
            <a:ext cx="4148918" cy="97148"/>
          </a:xfrm>
          <a:custGeom>
            <a:avLst/>
            <a:gdLst>
              <a:gd name="connsiteX0" fmla="*/ 0 w 2756848"/>
              <a:gd name="connsiteY0" fmla="*/ 0 h 177421"/>
              <a:gd name="connsiteX1" fmla="*/ 0 w 2756848"/>
              <a:gd name="connsiteY1" fmla="*/ 177421 h 177421"/>
              <a:gd name="connsiteX2" fmla="*/ 2715904 w 2756848"/>
              <a:gd name="connsiteY2" fmla="*/ 177421 h 177421"/>
              <a:gd name="connsiteX3" fmla="*/ 2756848 w 2756848"/>
              <a:gd name="connsiteY3" fmla="*/ 40943 h 177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6848" h="177421">
                <a:moveTo>
                  <a:pt x="0" y="0"/>
                </a:moveTo>
                <a:lnTo>
                  <a:pt x="0" y="177421"/>
                </a:lnTo>
                <a:lnTo>
                  <a:pt x="2715904" y="177421"/>
                </a:lnTo>
                <a:lnTo>
                  <a:pt x="2756848" y="40943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16-point Star 7">
            <a:extLst>
              <a:ext uri="{FF2B5EF4-FFF2-40B4-BE49-F238E27FC236}">
                <a16:creationId xmlns:a16="http://schemas.microsoft.com/office/drawing/2014/main" id="{21423DB0-29A0-644D-AAD9-FB94B28B06C9}"/>
              </a:ext>
            </a:extLst>
          </p:cNvPr>
          <p:cNvSpPr/>
          <p:nvPr/>
        </p:nvSpPr>
        <p:spPr>
          <a:xfrm>
            <a:off x="5295337" y="2731911"/>
            <a:ext cx="3405116" cy="3370252"/>
          </a:xfrm>
          <a:prstGeom prst="star16">
            <a:avLst/>
          </a:prstGeom>
          <a:solidFill>
            <a:srgbClr val="FFFC00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2060"/>
                </a:solidFill>
              </a:rPr>
              <a:t>HOW MANY DIFFERENT PIN CODES ARE THERE?</a:t>
            </a:r>
          </a:p>
          <a:p>
            <a:pPr algn="ctr"/>
            <a:r>
              <a:rPr lang="en-US" sz="2000" dirty="0">
                <a:solidFill>
                  <a:srgbClr val="002060"/>
                </a:solidFill>
              </a:rPr>
              <a:t>How do you know?  </a:t>
            </a:r>
          </a:p>
        </p:txBody>
      </p:sp>
    </p:spTree>
    <p:extLst>
      <p:ext uri="{BB962C8B-B14F-4D97-AF65-F5344CB8AC3E}">
        <p14:creationId xmlns:p14="http://schemas.microsoft.com/office/powerpoint/2010/main" val="290504250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3401F83-B462-A544-99B9-F26D25A949BB}"/>
              </a:ext>
            </a:extLst>
          </p:cNvPr>
          <p:cNvSpPr/>
          <p:nvPr/>
        </p:nvSpPr>
        <p:spPr>
          <a:xfrm>
            <a:off x="245660" y="218364"/>
            <a:ext cx="8652680" cy="6441743"/>
          </a:xfrm>
          <a:prstGeom prst="roundRect">
            <a:avLst>
              <a:gd name="adj" fmla="val 692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E0D1141-EB74-4D4A-A80F-799778C23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25" y="1331051"/>
            <a:ext cx="2698432" cy="507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 u="sng" dirty="0">
                <a:ea typeface="ＭＳ Ｐゴシック" panose="020B0600070205080204" pitchFamily="34" charset="-128"/>
              </a:rPr>
              <a:t>Unlock the GREEN PADLOCK</a:t>
            </a:r>
            <a:endParaRPr lang="en-US" altLang="en-US" sz="4000" b="1" u="sng" dirty="0"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788E00-9903-B54C-8F0F-F26706EF697B}"/>
              </a:ext>
            </a:extLst>
          </p:cNvPr>
          <p:cNvSpPr/>
          <p:nvPr/>
        </p:nvSpPr>
        <p:spPr>
          <a:xfrm>
            <a:off x="1211693" y="4053385"/>
            <a:ext cx="1569492" cy="5049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Padlock 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F82F0D-B735-2D42-81F1-6727BD71CC3D}"/>
              </a:ext>
            </a:extLst>
          </p:cNvPr>
          <p:cNvSpPr/>
          <p:nvPr/>
        </p:nvSpPr>
        <p:spPr>
          <a:xfrm rot="5400000">
            <a:off x="1088217" y="5093400"/>
            <a:ext cx="1234057" cy="3592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457F0C-1A3B-0544-8A36-C6339DBF20CE}"/>
              </a:ext>
            </a:extLst>
          </p:cNvPr>
          <p:cNvSpPr txBox="1"/>
          <p:nvPr/>
        </p:nvSpPr>
        <p:spPr>
          <a:xfrm>
            <a:off x="4354091" y="1331051"/>
            <a:ext cx="41075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You need to find the 3-digit code</a:t>
            </a:r>
          </a:p>
          <a:p>
            <a:endParaRPr lang="en-US" sz="4000" dirty="0"/>
          </a:p>
          <a:p>
            <a:r>
              <a:rPr lang="en-US" dirty="0"/>
              <a:t>What clues can you share with your group to narrow the options?</a:t>
            </a:r>
          </a:p>
          <a:p>
            <a:endParaRPr lang="en-US" dirty="0"/>
          </a:p>
          <a:p>
            <a:r>
              <a:rPr lang="en-US" dirty="0"/>
              <a:t>Can you make statements about what sort of number you are looking for?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861B0BC-BA5F-304B-B322-281949881BD6}"/>
              </a:ext>
            </a:extLst>
          </p:cNvPr>
          <p:cNvCxnSpPr>
            <a:cxnSpLocks/>
          </p:cNvCxnSpPr>
          <p:nvPr/>
        </p:nvCxnSpPr>
        <p:spPr>
          <a:xfrm flipH="1">
            <a:off x="3434957" y="2573038"/>
            <a:ext cx="919135" cy="198531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346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3401F83-B462-A544-99B9-F26D25A949BB}"/>
              </a:ext>
            </a:extLst>
          </p:cNvPr>
          <p:cNvSpPr/>
          <p:nvPr/>
        </p:nvSpPr>
        <p:spPr>
          <a:xfrm>
            <a:off x="245660" y="218364"/>
            <a:ext cx="8652680" cy="6441743"/>
          </a:xfrm>
          <a:prstGeom prst="roundRect">
            <a:avLst>
              <a:gd name="adj" fmla="val 692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 u="sng" dirty="0">
                <a:ea typeface="ＭＳ Ｐゴシック" panose="020B0600070205080204" pitchFamily="34" charset="-128"/>
              </a:rPr>
              <a:t>Unlock the GREEN PADLOCK</a:t>
            </a:r>
            <a:endParaRPr lang="en-US" altLang="en-US" sz="4000" b="1" u="sng" dirty="0">
              <a:ea typeface="ＭＳ Ｐゴシック" panose="020B0600070205080204" pitchFamily="34" charset="-128"/>
            </a:endParaRP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BFE6059-754B-45EE-B747-10554D05A6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82675"/>
            <a:ext cx="8229600" cy="5453063"/>
          </a:xfrm>
        </p:spPr>
        <p:txBody>
          <a:bodyPr anchor="t"/>
          <a:lstStyle/>
          <a:p>
            <a:pPr marL="0" indent="0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PIN CODE IS A...  3 digit number</a:t>
            </a:r>
          </a:p>
          <a:p>
            <a:pPr marL="0" indent="0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The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SECOND</a:t>
            </a: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and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THIRD</a:t>
            </a: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digits make a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2-digit number</a:t>
            </a:r>
          </a:p>
          <a:p>
            <a:pPr marL="0" indent="0" algn="ctr">
              <a:buFontTx/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GB" altLang="en-US" sz="2400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The </a:t>
            </a:r>
            <a:r>
              <a:rPr lang="en-GB" altLang="en-US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FIRST</a:t>
            </a:r>
            <a:r>
              <a:rPr lang="en-GB" altLang="en-US" sz="2400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 number is a </a:t>
            </a:r>
            <a:r>
              <a:rPr lang="en-GB" altLang="en-US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FACTOR</a:t>
            </a:r>
            <a:r>
              <a:rPr lang="en-GB" altLang="en-US" sz="2400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 of the </a:t>
            </a:r>
            <a:r>
              <a:rPr lang="en-GB" altLang="en-US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2-digit number</a:t>
            </a:r>
          </a:p>
          <a:p>
            <a:pPr marL="0" indent="0" algn="ctr">
              <a:buFontTx/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The SUM of the 3 digits is 13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50BE969-2CC7-8340-A2B1-EB7491877B83}"/>
              </a:ext>
            </a:extLst>
          </p:cNvPr>
          <p:cNvSpPr/>
          <p:nvPr/>
        </p:nvSpPr>
        <p:spPr>
          <a:xfrm>
            <a:off x="801810" y="4724472"/>
            <a:ext cx="1269241" cy="1160060"/>
          </a:xfrm>
          <a:prstGeom prst="roundRect">
            <a:avLst/>
          </a:prstGeom>
          <a:solidFill>
            <a:srgbClr val="C00000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rgbClr val="002060"/>
                </a:solidFill>
              </a:rPr>
              <a:t>FACTOR</a:t>
            </a:r>
            <a:endParaRPr lang="en-US" sz="18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3181CCD-52F9-C445-97C2-522FC9C2425B}"/>
              </a:ext>
            </a:extLst>
          </p:cNvPr>
          <p:cNvSpPr/>
          <p:nvPr/>
        </p:nvSpPr>
        <p:spPr>
          <a:xfrm>
            <a:off x="2207529" y="4724472"/>
            <a:ext cx="1269241" cy="1160060"/>
          </a:xfrm>
          <a:prstGeom prst="roundRect">
            <a:avLst/>
          </a:prstGeom>
          <a:solidFill>
            <a:srgbClr val="0096FF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2830554-BC8D-254C-B192-F744EFB59E5E}"/>
              </a:ext>
            </a:extLst>
          </p:cNvPr>
          <p:cNvSpPr/>
          <p:nvPr/>
        </p:nvSpPr>
        <p:spPr>
          <a:xfrm>
            <a:off x="3613248" y="4724472"/>
            <a:ext cx="1269241" cy="1160060"/>
          </a:xfrm>
          <a:prstGeom prst="roundRect">
            <a:avLst/>
          </a:prstGeom>
          <a:solidFill>
            <a:srgbClr val="0096FF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05CDD8-6D02-C844-ADDF-5654C921B69C}"/>
              </a:ext>
            </a:extLst>
          </p:cNvPr>
          <p:cNvSpPr/>
          <p:nvPr/>
        </p:nvSpPr>
        <p:spPr>
          <a:xfrm>
            <a:off x="1178419" y="5970417"/>
            <a:ext cx="3259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SUM OF DIGITS is 13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750F490-656D-E346-A404-D51945F8CEF0}"/>
              </a:ext>
            </a:extLst>
          </p:cNvPr>
          <p:cNvSpPr/>
          <p:nvPr/>
        </p:nvSpPr>
        <p:spPr>
          <a:xfrm>
            <a:off x="733571" y="5871655"/>
            <a:ext cx="4148918" cy="97148"/>
          </a:xfrm>
          <a:custGeom>
            <a:avLst/>
            <a:gdLst>
              <a:gd name="connsiteX0" fmla="*/ 0 w 2756848"/>
              <a:gd name="connsiteY0" fmla="*/ 0 h 177421"/>
              <a:gd name="connsiteX1" fmla="*/ 0 w 2756848"/>
              <a:gd name="connsiteY1" fmla="*/ 177421 h 177421"/>
              <a:gd name="connsiteX2" fmla="*/ 2715904 w 2756848"/>
              <a:gd name="connsiteY2" fmla="*/ 177421 h 177421"/>
              <a:gd name="connsiteX3" fmla="*/ 2756848 w 2756848"/>
              <a:gd name="connsiteY3" fmla="*/ 40943 h 177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6848" h="177421">
                <a:moveTo>
                  <a:pt x="0" y="0"/>
                </a:moveTo>
                <a:lnTo>
                  <a:pt x="0" y="177421"/>
                </a:lnTo>
                <a:lnTo>
                  <a:pt x="2715904" y="177421"/>
                </a:lnTo>
                <a:lnTo>
                  <a:pt x="2756848" y="40943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16-point Star 7">
            <a:extLst>
              <a:ext uri="{FF2B5EF4-FFF2-40B4-BE49-F238E27FC236}">
                <a16:creationId xmlns:a16="http://schemas.microsoft.com/office/drawing/2014/main" id="{21423DB0-29A0-644D-AAD9-FB94B28B06C9}"/>
              </a:ext>
            </a:extLst>
          </p:cNvPr>
          <p:cNvSpPr/>
          <p:nvPr/>
        </p:nvSpPr>
        <p:spPr>
          <a:xfrm>
            <a:off x="5862483" y="4159364"/>
            <a:ext cx="2877321" cy="2290276"/>
          </a:xfrm>
          <a:prstGeom prst="star16">
            <a:avLst/>
          </a:prstGeom>
          <a:solidFill>
            <a:srgbClr val="FFFC00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2060"/>
                </a:solidFill>
              </a:rPr>
              <a:t>HOW CAN YOU START THIS PROBLEM?</a:t>
            </a:r>
          </a:p>
        </p:txBody>
      </p:sp>
    </p:spTree>
    <p:extLst>
      <p:ext uri="{BB962C8B-B14F-4D97-AF65-F5344CB8AC3E}">
        <p14:creationId xmlns:p14="http://schemas.microsoft.com/office/powerpoint/2010/main" val="173157872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3401F83-B462-A544-99B9-F26D25A949BB}"/>
              </a:ext>
            </a:extLst>
          </p:cNvPr>
          <p:cNvSpPr/>
          <p:nvPr/>
        </p:nvSpPr>
        <p:spPr>
          <a:xfrm>
            <a:off x="245660" y="218364"/>
            <a:ext cx="8652680" cy="6441743"/>
          </a:xfrm>
          <a:prstGeom prst="roundRect">
            <a:avLst>
              <a:gd name="adj" fmla="val 692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098" name="Picture 2" descr="30mm Aluminium Combination Blue ABUS Padlock - Mister Minit">
            <a:extLst>
              <a:ext uri="{FF2B5EF4-FFF2-40B4-BE49-F238E27FC236}">
                <a16:creationId xmlns:a16="http://schemas.microsoft.com/office/drawing/2014/main" id="{BD9C4974-DF86-804E-B4C4-E7724DB99C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4"/>
          <a:stretch/>
        </p:blipFill>
        <p:spPr bwMode="auto">
          <a:xfrm>
            <a:off x="578974" y="1359691"/>
            <a:ext cx="2877953" cy="50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 u="sng" dirty="0">
                <a:ea typeface="ＭＳ Ｐゴシック" panose="020B0600070205080204" pitchFamily="34" charset="-128"/>
              </a:rPr>
              <a:t>Unlock the BLUE PADLOCK</a:t>
            </a:r>
            <a:endParaRPr lang="en-US" altLang="en-US" sz="4000" b="1" u="sng" dirty="0"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788E00-9903-B54C-8F0F-F26706EF697B}"/>
              </a:ext>
            </a:extLst>
          </p:cNvPr>
          <p:cNvSpPr/>
          <p:nvPr/>
        </p:nvSpPr>
        <p:spPr>
          <a:xfrm rot="5400000">
            <a:off x="515666" y="4491060"/>
            <a:ext cx="1569492" cy="5049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Padlock 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F82F0D-B735-2D42-81F1-6727BD71CC3D}"/>
              </a:ext>
            </a:extLst>
          </p:cNvPr>
          <p:cNvSpPr/>
          <p:nvPr/>
        </p:nvSpPr>
        <p:spPr>
          <a:xfrm>
            <a:off x="783893" y="5776800"/>
            <a:ext cx="1234057" cy="3592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457F0C-1A3B-0544-8A36-C6339DBF20CE}"/>
              </a:ext>
            </a:extLst>
          </p:cNvPr>
          <p:cNvSpPr txBox="1"/>
          <p:nvPr/>
        </p:nvSpPr>
        <p:spPr>
          <a:xfrm>
            <a:off x="4354091" y="1331051"/>
            <a:ext cx="41075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You need to find the 3-digit code</a:t>
            </a:r>
          </a:p>
          <a:p>
            <a:endParaRPr lang="en-US" sz="4000" dirty="0"/>
          </a:p>
          <a:p>
            <a:r>
              <a:rPr lang="en-US" dirty="0"/>
              <a:t>What clues can you share with your group to narrow the options?</a:t>
            </a:r>
          </a:p>
          <a:p>
            <a:endParaRPr lang="en-US" dirty="0"/>
          </a:p>
          <a:p>
            <a:r>
              <a:rPr lang="en-US" dirty="0"/>
              <a:t>Can you make statements about what sort of number you are looking for?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861B0BC-BA5F-304B-B322-281949881BD6}"/>
              </a:ext>
            </a:extLst>
          </p:cNvPr>
          <p:cNvCxnSpPr>
            <a:cxnSpLocks/>
          </p:cNvCxnSpPr>
          <p:nvPr/>
        </p:nvCxnSpPr>
        <p:spPr>
          <a:xfrm flipH="1">
            <a:off x="3434957" y="2573038"/>
            <a:ext cx="919135" cy="198531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88387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3401F83-B462-A544-99B9-F26D25A949BB}"/>
              </a:ext>
            </a:extLst>
          </p:cNvPr>
          <p:cNvSpPr/>
          <p:nvPr/>
        </p:nvSpPr>
        <p:spPr>
          <a:xfrm>
            <a:off x="245660" y="218364"/>
            <a:ext cx="8652680" cy="6441743"/>
          </a:xfrm>
          <a:prstGeom prst="roundRect">
            <a:avLst>
              <a:gd name="adj" fmla="val 692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 u="sng" dirty="0">
                <a:ea typeface="ＭＳ Ｐゴシック" panose="020B0600070205080204" pitchFamily="34" charset="-128"/>
              </a:rPr>
              <a:t>Unlock the BLUE PADLOCK</a:t>
            </a:r>
            <a:endParaRPr lang="en-US" altLang="en-US" sz="4000" b="1" u="sng" dirty="0">
              <a:ea typeface="ＭＳ Ｐゴシック" panose="020B0600070205080204" pitchFamily="34" charset="-128"/>
            </a:endParaRP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BFE6059-754B-45EE-B747-10554D05A6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82675"/>
            <a:ext cx="8229600" cy="5453063"/>
          </a:xfrm>
        </p:spPr>
        <p:txBody>
          <a:bodyPr anchor="t"/>
          <a:lstStyle/>
          <a:p>
            <a:pPr marL="0" indent="0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PIN CODE IS A...  3 digit number</a:t>
            </a:r>
          </a:p>
          <a:p>
            <a:pPr marL="0" indent="0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If you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SQUARE</a:t>
            </a: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the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FIRST digit</a:t>
            </a: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and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ADD</a:t>
            </a: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the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SECOND digit</a:t>
            </a:r>
            <a:r>
              <a:rPr lang="en-GB" altLang="en-US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, you’ll get the </a:t>
            </a:r>
            <a:r>
              <a:rPr lang="en-GB" altLang="en-US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THIRD digit</a:t>
            </a:r>
          </a:p>
          <a:p>
            <a:pPr marL="0" indent="0" algn="ctr">
              <a:buFontTx/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GB" altLang="en-US" sz="2400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The </a:t>
            </a:r>
            <a:r>
              <a:rPr lang="en-GB" altLang="en-US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THIRD</a:t>
            </a:r>
            <a:r>
              <a:rPr lang="en-GB" altLang="en-US" sz="2400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 digit is a </a:t>
            </a:r>
            <a:r>
              <a:rPr lang="en-GB" altLang="en-US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SQUARE</a:t>
            </a:r>
            <a:r>
              <a:rPr lang="en-GB" altLang="en-US" sz="2400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 number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50BE969-2CC7-8340-A2B1-EB7491877B83}"/>
              </a:ext>
            </a:extLst>
          </p:cNvPr>
          <p:cNvSpPr/>
          <p:nvPr/>
        </p:nvSpPr>
        <p:spPr>
          <a:xfrm>
            <a:off x="590270" y="4849992"/>
            <a:ext cx="1269241" cy="1160060"/>
          </a:xfrm>
          <a:prstGeom prst="roundRect">
            <a:avLst/>
          </a:prstGeom>
          <a:solidFill>
            <a:srgbClr val="C00000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3181CCD-52F9-C445-97C2-522FC9C2425B}"/>
              </a:ext>
            </a:extLst>
          </p:cNvPr>
          <p:cNvSpPr/>
          <p:nvPr/>
        </p:nvSpPr>
        <p:spPr>
          <a:xfrm>
            <a:off x="2485986" y="4849992"/>
            <a:ext cx="1269241" cy="1160060"/>
          </a:xfrm>
          <a:prstGeom prst="roundRect">
            <a:avLst/>
          </a:prstGeom>
          <a:solidFill>
            <a:srgbClr val="C00000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2830554-BC8D-254C-B192-F744EFB59E5E}"/>
              </a:ext>
            </a:extLst>
          </p:cNvPr>
          <p:cNvSpPr/>
          <p:nvPr/>
        </p:nvSpPr>
        <p:spPr>
          <a:xfrm>
            <a:off x="4381702" y="4849992"/>
            <a:ext cx="1269241" cy="1160060"/>
          </a:xfrm>
          <a:prstGeom prst="roundRect">
            <a:avLst/>
          </a:prstGeom>
          <a:solidFill>
            <a:srgbClr val="0096FF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SQUARE</a:t>
            </a:r>
          </a:p>
        </p:txBody>
      </p:sp>
      <p:sp>
        <p:nvSpPr>
          <p:cNvPr id="8" name="16-point Star 7">
            <a:extLst>
              <a:ext uri="{FF2B5EF4-FFF2-40B4-BE49-F238E27FC236}">
                <a16:creationId xmlns:a16="http://schemas.microsoft.com/office/drawing/2014/main" id="{21423DB0-29A0-644D-AAD9-FB94B28B06C9}"/>
              </a:ext>
            </a:extLst>
          </p:cNvPr>
          <p:cNvSpPr/>
          <p:nvPr/>
        </p:nvSpPr>
        <p:spPr>
          <a:xfrm>
            <a:off x="5862483" y="4159364"/>
            <a:ext cx="2877321" cy="2290276"/>
          </a:xfrm>
          <a:prstGeom prst="star16">
            <a:avLst/>
          </a:prstGeom>
          <a:solidFill>
            <a:srgbClr val="FFFC00">
              <a:alpha val="1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2060"/>
                </a:solidFill>
              </a:rPr>
              <a:t>HOW MANY DIFFERENT PIN CODES ARE THERE?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D0DBAD-DDE2-AD4E-82DD-0799FB1A4C79}"/>
              </a:ext>
            </a:extLst>
          </p:cNvPr>
          <p:cNvSpPr/>
          <p:nvPr/>
        </p:nvSpPr>
        <p:spPr>
          <a:xfrm>
            <a:off x="1785974" y="4589179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b="1" dirty="0"/>
              <a:t>2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4A2103-F197-034B-B3A8-A0273CB425BB}"/>
              </a:ext>
            </a:extLst>
          </p:cNvPr>
          <p:cNvSpPr/>
          <p:nvPr/>
        </p:nvSpPr>
        <p:spPr>
          <a:xfrm>
            <a:off x="1929604" y="5183324"/>
            <a:ext cx="4251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200" b="1" dirty="0"/>
              <a:t>+</a:t>
            </a:r>
            <a:endParaRPr lang="en-US" sz="3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094FD2-CD82-914A-B29E-4E9BDDC99BBE}"/>
              </a:ext>
            </a:extLst>
          </p:cNvPr>
          <p:cNvSpPr/>
          <p:nvPr/>
        </p:nvSpPr>
        <p:spPr>
          <a:xfrm>
            <a:off x="3850816" y="5172446"/>
            <a:ext cx="4251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200" b="1" dirty="0"/>
              <a:t>=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0489068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7577</TotalTime>
  <Words>420</Words>
  <Application>Microsoft Macintosh PowerPoint</Application>
  <PresentationFormat>On-screen Show (4:3)</PresentationFormat>
  <Paragraphs>113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Default Design</vt:lpstr>
      <vt:lpstr>PowerPoint Presentation</vt:lpstr>
      <vt:lpstr>Unlock the PINK PADLOCK</vt:lpstr>
      <vt:lpstr>Unlock the PINK PADLOCK</vt:lpstr>
      <vt:lpstr>Unlock the ORANGE PADLOCK</vt:lpstr>
      <vt:lpstr>Unlock the ORANGE PADLOCK</vt:lpstr>
      <vt:lpstr>Unlock the GREEN PADLOCK</vt:lpstr>
      <vt:lpstr>Unlock the GREEN PADLOCK</vt:lpstr>
      <vt:lpstr>Unlock the BLUE PADLOCK</vt:lpstr>
      <vt:lpstr>Unlock the BLUE PADLOCK</vt:lpstr>
    </vt:vector>
  </TitlesOfParts>
  <Company>NCC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 and Justify Estimates</dc:title>
  <dc:creator>Staff</dc:creator>
  <cp:lastModifiedBy>Konstantine H</cp:lastModifiedBy>
  <cp:revision>62</cp:revision>
  <cp:lastPrinted>2019-06-19T08:32:47Z</cp:lastPrinted>
  <dcterms:created xsi:type="dcterms:W3CDTF">2005-02-07T22:26:24Z</dcterms:created>
  <dcterms:modified xsi:type="dcterms:W3CDTF">2021-06-09T20:33:42Z</dcterms:modified>
</cp:coreProperties>
</file>