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642" r:id="rId3"/>
    <p:sldId id="261" r:id="rId4"/>
    <p:sldId id="262" r:id="rId5"/>
    <p:sldId id="258" r:id="rId6"/>
    <p:sldId id="643" r:id="rId7"/>
    <p:sldId id="644" r:id="rId8"/>
    <p:sldId id="264" r:id="rId9"/>
    <p:sldId id="636" r:id="rId10"/>
    <p:sldId id="637" r:id="rId11"/>
    <p:sldId id="638" r:id="rId12"/>
    <p:sldId id="646" r:id="rId13"/>
    <p:sldId id="645" r:id="rId14"/>
    <p:sldId id="259" r:id="rId15"/>
    <p:sldId id="648" r:id="rId16"/>
    <p:sldId id="655" r:id="rId17"/>
    <p:sldId id="650" r:id="rId18"/>
    <p:sldId id="654" r:id="rId19"/>
    <p:sldId id="649" r:id="rId20"/>
    <p:sldId id="651" r:id="rId21"/>
    <p:sldId id="260" r:id="rId22"/>
    <p:sldId id="641" r:id="rId23"/>
    <p:sldId id="653" r:id="rId24"/>
    <p:sldId id="652" r:id="rId25"/>
    <p:sldId id="639" r:id="rId26"/>
    <p:sldId id="640" r:id="rId27"/>
    <p:sldId id="25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60FB5EE-143A-AB45-9B56-5F1119B96545}">
          <p14:sldIdLst>
            <p14:sldId id="256"/>
            <p14:sldId id="642"/>
            <p14:sldId id="261"/>
            <p14:sldId id="262"/>
          </p14:sldIdLst>
        </p14:section>
        <p14:section name="what we planned" id="{147081EB-390B-F744-AE0E-A5423E85D141}">
          <p14:sldIdLst>
            <p14:sldId id="258"/>
            <p14:sldId id="643"/>
            <p14:sldId id="644"/>
            <p14:sldId id="264"/>
            <p14:sldId id="636"/>
            <p14:sldId id="637"/>
            <p14:sldId id="638"/>
            <p14:sldId id="646"/>
            <p14:sldId id="645"/>
          </p14:sldIdLst>
        </p14:section>
        <p14:section name="what happened" id="{E4AF39A8-C345-8A4C-9C88-683CE4BC0559}">
          <p14:sldIdLst>
            <p14:sldId id="259"/>
            <p14:sldId id="648"/>
            <p14:sldId id="655"/>
            <p14:sldId id="650"/>
            <p14:sldId id="654"/>
            <p14:sldId id="649"/>
            <p14:sldId id="651"/>
          </p14:sldIdLst>
        </p14:section>
        <p14:section name="Reflections" id="{0559FD78-3071-C841-B9BD-5FF7043107A5}">
          <p14:sldIdLst>
            <p14:sldId id="260"/>
            <p14:sldId id="641"/>
            <p14:sldId id="653"/>
            <p14:sldId id="652"/>
            <p14:sldId id="639"/>
            <p14:sldId id="640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0432FF"/>
    <a:srgbClr val="9437FF"/>
    <a:srgbClr val="FF2600"/>
    <a:srgbClr val="FF9300"/>
    <a:srgbClr val="FF8AD8"/>
    <a:srgbClr val="FFFFFF"/>
    <a:srgbClr val="DAE3F3"/>
    <a:srgbClr val="DAE3F0"/>
    <a:srgbClr val="DEE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291D7D-DD47-4E34-B6EF-07B433655EF8}" v="51" dt="2021-07-07T22:44:05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0"/>
    <p:restoredTop sz="74718"/>
  </p:normalViewPr>
  <p:slideViewPr>
    <p:cSldViewPr snapToGrid="0" snapToObjects="1">
      <p:cViewPr varScale="1">
        <p:scale>
          <a:sx n="90" d="100"/>
          <a:sy n="90" d="100"/>
        </p:scale>
        <p:origin x="12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4097D-1EF8-644B-BB08-0ADEF139CCD3}" type="datetimeFigureOut">
              <a:rPr lang="en-US" smtClean="0"/>
              <a:t>7/8/21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7F148-4281-1145-982B-6CBD911D0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94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1ish</a:t>
            </a:r>
          </a:p>
          <a:p>
            <a:r>
              <a:rPr lang="en-US" dirty="0"/>
              <a:t>4:10</a:t>
            </a:r>
          </a:p>
          <a:p>
            <a:r>
              <a:rPr lang="en-US" dirty="0"/>
              <a:t>Helen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83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</a:t>
            </a:r>
          </a:p>
          <a:p>
            <a:r>
              <a:rPr lang="en-US" dirty="0"/>
              <a:t>Kathryn</a:t>
            </a:r>
          </a:p>
          <a:p>
            <a:r>
              <a:rPr lang="en-US" dirty="0"/>
              <a:t>Charlotte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8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72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</a:t>
            </a:r>
          </a:p>
          <a:p>
            <a:r>
              <a:rPr lang="en-US" dirty="0"/>
              <a:t>Helen</a:t>
            </a:r>
          </a:p>
          <a:p>
            <a:r>
              <a:rPr lang="en-US" dirty="0"/>
              <a:t>Kathryn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70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CONCEPT</a:t>
            </a:r>
          </a:p>
          <a:p>
            <a:r>
              <a:rPr lang="en-US" dirty="0"/>
              <a:t>Kathryn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22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CONCEPT – Kathryn giant</a:t>
            </a:r>
          </a:p>
          <a:p>
            <a:r>
              <a:rPr lang="en-US" dirty="0"/>
              <a:t>Helen ICCAMS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54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7F148-4281-1145-982B-6CBD911D07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299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 (CAVEAT – CHALLENGE)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16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93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Kathryn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15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</a:t>
            </a:r>
          </a:p>
          <a:p>
            <a:r>
              <a:rPr lang="en-US" dirty="0"/>
              <a:t>L to R</a:t>
            </a:r>
          </a:p>
          <a:p>
            <a:r>
              <a:rPr lang="en-US" dirty="0"/>
              <a:t>Fit…didn’t fit, decimal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61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PLANNNNNN</a:t>
            </a:r>
          </a:p>
          <a:p>
            <a:r>
              <a:rPr lang="en-US" dirty="0"/>
              <a:t>Helen</a:t>
            </a:r>
          </a:p>
          <a:p>
            <a:r>
              <a:rPr lang="en-US" dirty="0"/>
              <a:t>Yellow, blue, pink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40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 &amp; Helen - areas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29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41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75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Kathryn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44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21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 &amp; Kathryn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923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578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Kathryn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07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Language used</a:t>
            </a:r>
          </a:p>
          <a:p>
            <a:r>
              <a:rPr lang="en-US" dirty="0"/>
              <a:t>Letting kids talk vs just telling them…BALANCE…CARE</a:t>
            </a:r>
          </a:p>
          <a:p>
            <a:r>
              <a:rPr lang="en-US" dirty="0"/>
              <a:t>Physically playing with the </a:t>
            </a:r>
            <a:r>
              <a:rPr lang="en-US" dirty="0" err="1"/>
              <a:t>maths</a:t>
            </a:r>
            <a:endParaRPr lang="en-US" dirty="0"/>
          </a:p>
          <a:p>
            <a:r>
              <a:rPr lang="en-US" dirty="0"/>
              <a:t>Having a </a:t>
            </a:r>
            <a:r>
              <a:rPr lang="en-US" b="1" dirty="0"/>
              <a:t>sense</a:t>
            </a:r>
            <a:r>
              <a:rPr lang="en-US" dirty="0"/>
              <a:t> of similarity through more than just comparing the numbers…rated addition within a shape?</a:t>
            </a:r>
          </a:p>
          <a:p>
            <a:r>
              <a:rPr lang="en-US" dirty="0"/>
              <a:t>Giving them more than one way to see similarity</a:t>
            </a:r>
          </a:p>
          <a:p>
            <a:r>
              <a:rPr lang="en-US" dirty="0"/>
              <a:t>Some rectangles not as </a:t>
            </a:r>
            <a:r>
              <a:rPr lang="en-US" dirty="0" err="1"/>
              <a:t>rectangly</a:t>
            </a:r>
            <a:r>
              <a:rPr lang="en-US" dirty="0"/>
              <a:t> as others</a:t>
            </a:r>
          </a:p>
          <a:p>
            <a:r>
              <a:rPr lang="en-US" dirty="0"/>
              <a:t>Different cultures (of schools/classrooms)</a:t>
            </a:r>
          </a:p>
          <a:p>
            <a:r>
              <a:rPr lang="en-US" dirty="0"/>
              <a:t>Not being afraid just to listen…allow discussions</a:t>
            </a:r>
          </a:p>
          <a:p>
            <a:r>
              <a:rPr lang="en-US" dirty="0"/>
              <a:t>Informal intro to proof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6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057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Charlotte – overcoming bottom middle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116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Kathryn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903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Helen…</a:t>
            </a:r>
          </a:p>
          <a:p>
            <a:r>
              <a:rPr lang="en-US" dirty="0"/>
              <a:t>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60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Kathryn</a:t>
            </a:r>
          </a:p>
          <a:p>
            <a:r>
              <a:rPr lang="en-US" dirty="0"/>
              <a:t>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61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 – Materials… link </a:t>
            </a:r>
            <a:r>
              <a:rPr lang="en-US"/>
              <a:t>to blog.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7F148-4281-1145-982B-6CBD911D07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66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A3E0-73DE-A042-946E-803000F64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DBE40B-8574-6A40-8790-57BA02314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9C77C-0885-5640-897D-87F1A5BB9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36555-A058-D242-A92A-AF306F192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396CA-A832-4942-8DF6-842434A55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812B-F2B8-F84D-BD14-0A86BEE19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B6C03-B2BF-4D4A-80FC-88BF8289B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A7DAA-5028-6F49-96C4-5CF0A3B5C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8C99-CC80-A44E-82D8-822E0D64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95836-9B59-5C47-B289-C6E726DE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0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2D307-D9EE-5143-8FFA-EE7FF5FCD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9CE5A-ACD6-6F48-9EEF-CDCAA80AE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33CE3-5E76-864A-84CE-4BE9E281D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C5DF5-0513-0542-995A-E24334228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2B02C-23E7-EE4B-AF03-AF331EE48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7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C17FA-38BE-044C-A927-22ACD405A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37D8C-0B16-8843-B191-6CBDC617C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77164-7003-E741-9225-1F2C2A84C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DF493-ADFC-3A4E-9A14-1B2AB95E2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B85C8-3A18-8040-AFCA-DBF97BB8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72040-01E0-E346-85D6-F3F2643E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7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B7E7E-494D-E84D-9230-0060D483E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634FD-A4C3-6142-ABC5-CA0104CC0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4E20C-46A0-D943-9722-8FC680EC4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8886C-49F3-7644-B13D-C2B8A6480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0839B-A3EC-6C49-BD6F-26E204CF8B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F4B3C2-8DA7-F34F-B293-D276C695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BBB461-9F50-ED48-AD64-A67037556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E2C26B-114F-E943-B9F6-04BD4ABD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16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934E5-3C5B-2B42-9A03-98CEEDB10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68D13-D503-394E-89D3-EEE43FA1F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68BBE-0408-874E-BD5E-6A8AFA578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1D1A2-1EEB-4D4D-A169-043D09A5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7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E5DE57-D3F6-7943-8CCF-576D78B00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B40AFD-2227-1040-8B51-801466270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F350F-5645-914B-A413-71FA6B874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8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6013A-7D11-C34A-B011-FF4C77B12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B6E45-F41A-4B42-B1C9-BD84082E7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7859F-72BC-504F-8F9B-8E60DE5EC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4D051-F55E-1747-9B44-6E43F5D9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6C6D2C-A155-6643-8A3B-ACCA9481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D4675-4043-7E49-BEE2-EB8A4244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1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2FC98-BBD5-C147-838D-9ACF1CFB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79A0A3-B930-FD44-91AF-FABB5797C1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D34A6-58DD-C64A-AB08-F8053CB70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C6FD8-CE24-044D-B5B3-CCC4599A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94412-4589-FA4D-A774-2309C3E6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EB80E-2794-FE40-9AAD-764E271D7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95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5579C-526E-EF49-9FBB-0FF2E798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42A8B3-DA8C-394B-BD00-678281D0F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B9A15-6092-3B4A-AFB1-3BC513900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A114E-FB32-AD46-A76C-FD88DACA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6044C-88A7-9149-9145-FA4C0B084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20882C-08FD-474D-A90F-36A607D592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7251A-2771-4E44-90AB-62F903782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5A30-33DD-274D-A4C0-ED9E9E375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E012B-7B8F-DC48-A184-E8DDD2117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ACC8A-8479-2C4C-AAA0-E699B309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2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E3685B-F18D-594C-81EF-9EE89CA9E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51719-D59C-B449-A294-42D4ED601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FACAD-46E6-7145-8EC3-3C5A33BD1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FF5C3-BDA1-7E4B-A2D2-1362B4FBDCEE}" type="datetimeFigureOut">
              <a:rPr lang="en-US" smtClean="0"/>
              <a:t>7/8/21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080E8-85CB-B548-8BA2-F3323F864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1105E-4BEA-F544-B556-FCBF8309D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65C83-2A97-744E-9D47-51D7A71F1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4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t.co/nXN5qw0TtN?amp=1" TargetMode="External"/><Relationship Id="rId7" Type="http://schemas.openxmlformats.org/officeDocument/2006/relationships/hyperlink" Target="https://t.co/ETo9DFeOrw?amp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.co/ChS4BfwmHF?amp=1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7" Type="http://schemas.openxmlformats.org/officeDocument/2006/relationships/image" Target="../media/image52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tiff"/><Relationship Id="rId5" Type="http://schemas.openxmlformats.org/officeDocument/2006/relationships/image" Target="../media/image50.tiff"/><Relationship Id="rId4" Type="http://schemas.openxmlformats.org/officeDocument/2006/relationships/image" Target="../media/image49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7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tiff"/><Relationship Id="rId3" Type="http://schemas.openxmlformats.org/officeDocument/2006/relationships/image" Target="../media/image65.tiff"/><Relationship Id="rId7" Type="http://schemas.openxmlformats.org/officeDocument/2006/relationships/image" Target="../media/image69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tiff"/><Relationship Id="rId5" Type="http://schemas.openxmlformats.org/officeDocument/2006/relationships/image" Target="../media/image67.tiff"/><Relationship Id="rId4" Type="http://schemas.openxmlformats.org/officeDocument/2006/relationships/image" Target="../media/image66.tif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823BD-42B3-4348-B8CE-7BBFB6C166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91B47-D681-F347-A0F5-EFCA2B2179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ext, application&#10;&#10;Description automatically generated">
            <a:extLst>
              <a:ext uri="{FF2B5EF4-FFF2-40B4-BE49-F238E27FC236}">
                <a16:creationId xmlns:a16="http://schemas.microsoft.com/office/drawing/2014/main" id="{B610BE6A-2FA2-F94B-8400-134DA6974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33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7466081-5BDC-EA4F-B411-925589DA38EE}"/>
              </a:ext>
            </a:extLst>
          </p:cNvPr>
          <p:cNvSpPr/>
          <p:nvPr/>
        </p:nvSpPr>
        <p:spPr>
          <a:xfrm>
            <a:off x="256032" y="268224"/>
            <a:ext cx="3645408" cy="6315456"/>
          </a:xfrm>
          <a:prstGeom prst="roundRect">
            <a:avLst>
              <a:gd name="adj" fmla="val 9953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B5883BC-9B4C-7D42-BC09-0E12BDF64B87}"/>
              </a:ext>
            </a:extLst>
          </p:cNvPr>
          <p:cNvSpPr/>
          <p:nvPr/>
        </p:nvSpPr>
        <p:spPr>
          <a:xfrm>
            <a:off x="597408" y="618584"/>
            <a:ext cx="2950464" cy="3046773"/>
          </a:xfrm>
          <a:prstGeom prst="roundRect">
            <a:avLst>
              <a:gd name="adj" fmla="val 9953"/>
            </a:avLst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91D1075-1EC0-F146-9FEE-E01B0D9ED03A}"/>
              </a:ext>
            </a:extLst>
          </p:cNvPr>
          <p:cNvSpPr/>
          <p:nvPr/>
        </p:nvSpPr>
        <p:spPr>
          <a:xfrm>
            <a:off x="4273295" y="268224"/>
            <a:ext cx="3645407" cy="6315456"/>
          </a:xfrm>
          <a:prstGeom prst="roundRect">
            <a:avLst>
              <a:gd name="adj" fmla="val 9953"/>
            </a:avLst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63F748-7E20-2844-B974-EA4A3FAE9D62}"/>
              </a:ext>
            </a:extLst>
          </p:cNvPr>
          <p:cNvSpPr txBox="1"/>
          <p:nvPr/>
        </p:nvSpPr>
        <p:spPr>
          <a:xfrm>
            <a:off x="597408" y="4164306"/>
            <a:ext cx="2950464" cy="18466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dirty="0"/>
              <a:t>Kathryn Darwin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>
                <a:latin typeface="-apple-system"/>
              </a:rPr>
              <a:t>@Arithmaticks</a:t>
            </a:r>
            <a:endParaRPr lang="en-US" sz="2400" dirty="0"/>
          </a:p>
          <a:p>
            <a:pPr algn="ctr"/>
            <a:br>
              <a:rPr lang="en-GB" sz="2400" dirty="0"/>
            </a:br>
            <a:r>
              <a:rPr lang="en-GB" dirty="0">
                <a:hlinkClick r:id="rId3"/>
              </a:rPr>
              <a:t>arithmaticks.wordpress.com</a:t>
            </a:r>
            <a:endParaRPr lang="en-US" sz="2400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BA8F4014-38BE-E34A-BC0D-250F941BF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86" y="731554"/>
            <a:ext cx="2715385" cy="280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C0C084F-FFBF-5B4D-9929-31736EEB59C0}"/>
              </a:ext>
            </a:extLst>
          </p:cNvPr>
          <p:cNvSpPr/>
          <p:nvPr/>
        </p:nvSpPr>
        <p:spPr>
          <a:xfrm>
            <a:off x="4565904" y="618583"/>
            <a:ext cx="2950464" cy="3046773"/>
          </a:xfrm>
          <a:prstGeom prst="roundRect">
            <a:avLst>
              <a:gd name="adj" fmla="val 9953"/>
            </a:avLst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3CA45534-C596-3E4B-8ECA-DE9EB5C1C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501" y="742777"/>
            <a:ext cx="2698894" cy="27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38222CC-8634-BC4D-8B71-9F51527055FA}"/>
              </a:ext>
            </a:extLst>
          </p:cNvPr>
          <p:cNvSpPr txBox="1"/>
          <p:nvPr/>
        </p:nvSpPr>
        <p:spPr>
          <a:xfrm>
            <a:off x="4603100" y="4118141"/>
            <a:ext cx="2950464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dirty="0"/>
              <a:t>Charlotte Hawthorne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>
                <a:latin typeface="inherit"/>
              </a:rPr>
              <a:t>@mrshawthorne7</a:t>
            </a:r>
            <a:endParaRPr lang="en-GB" sz="2400" dirty="0">
              <a:latin typeface="-apple-system"/>
            </a:endParaRPr>
          </a:p>
          <a:p>
            <a:pPr algn="ctr"/>
            <a:br>
              <a:rPr lang="en-GB" sz="2400" dirty="0"/>
            </a:br>
            <a:r>
              <a:rPr lang="en-GB" sz="2400" dirty="0">
                <a:hlinkClick r:id="rId6"/>
              </a:rPr>
              <a:t>sketchCPD.com</a:t>
            </a:r>
            <a:endParaRPr lang="en-US" sz="2400" dirty="0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793EDE4-6BD5-9B4F-81D7-9B0E096EE335}"/>
              </a:ext>
            </a:extLst>
          </p:cNvPr>
          <p:cNvSpPr/>
          <p:nvPr/>
        </p:nvSpPr>
        <p:spPr>
          <a:xfrm>
            <a:off x="8278365" y="256032"/>
            <a:ext cx="3645411" cy="6327648"/>
          </a:xfrm>
          <a:prstGeom prst="roundRect">
            <a:avLst>
              <a:gd name="adj" fmla="val 9953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F69E517-B9C2-BC42-B923-27AA7E508876}"/>
              </a:ext>
            </a:extLst>
          </p:cNvPr>
          <p:cNvSpPr/>
          <p:nvPr/>
        </p:nvSpPr>
        <p:spPr>
          <a:xfrm>
            <a:off x="8619744" y="606392"/>
            <a:ext cx="2950464" cy="3046773"/>
          </a:xfrm>
          <a:prstGeom prst="roundRect">
            <a:avLst>
              <a:gd name="adj" fmla="val 9953"/>
            </a:avLst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EF96E0-FA45-7B44-A509-E09BE96BB4E2}"/>
              </a:ext>
            </a:extLst>
          </p:cNvPr>
          <p:cNvSpPr txBox="1"/>
          <p:nvPr/>
        </p:nvSpPr>
        <p:spPr>
          <a:xfrm>
            <a:off x="8619744" y="4105948"/>
            <a:ext cx="2950464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dirty="0"/>
              <a:t>Helen Konstantine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@giftedHKO</a:t>
            </a:r>
          </a:p>
          <a:p>
            <a:pPr algn="ctr"/>
            <a:br>
              <a:rPr lang="en-GB" sz="2400" dirty="0"/>
            </a:br>
            <a:r>
              <a:rPr lang="en-GB" sz="2400" dirty="0">
                <a:hlinkClick r:id="rId7"/>
              </a:rPr>
              <a:t>mathshko.com</a:t>
            </a:r>
            <a:endParaRPr lang="en-US" sz="2400" dirty="0"/>
          </a:p>
        </p:txBody>
      </p:sp>
      <p:pic>
        <p:nvPicPr>
          <p:cNvPr id="26" name="Picture 6" descr="Image">
            <a:extLst>
              <a:ext uri="{FF2B5EF4-FFF2-40B4-BE49-F238E27FC236}">
                <a16:creationId xmlns:a16="http://schemas.microsoft.com/office/drawing/2014/main" id="{0599069E-F41F-6442-8921-A27765E9F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80" y="719361"/>
            <a:ext cx="2750908" cy="284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406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ular Callout 33">
            <a:extLst>
              <a:ext uri="{FF2B5EF4-FFF2-40B4-BE49-F238E27FC236}">
                <a16:creationId xmlns:a16="http://schemas.microsoft.com/office/drawing/2014/main" id="{78FC59A5-D1F0-5247-B5CA-8AD5CBE01DE9}"/>
              </a:ext>
            </a:extLst>
          </p:cNvPr>
          <p:cNvSpPr/>
          <p:nvPr/>
        </p:nvSpPr>
        <p:spPr>
          <a:xfrm rot="5400000">
            <a:off x="8945049" y="-1049223"/>
            <a:ext cx="920409" cy="3616396"/>
          </a:xfrm>
          <a:prstGeom prst="wedgeRoundRectCallout">
            <a:avLst>
              <a:gd name="adj1" fmla="val 107839"/>
              <a:gd name="adj2" fmla="val 11984"/>
              <a:gd name="adj3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E35E096B-22A5-AE44-B33C-41B3BD809456}"/>
              </a:ext>
            </a:extLst>
          </p:cNvPr>
          <p:cNvSpPr/>
          <p:nvPr/>
        </p:nvSpPr>
        <p:spPr>
          <a:xfrm rot="16200000">
            <a:off x="8548154" y="3210903"/>
            <a:ext cx="1488656" cy="3616396"/>
          </a:xfrm>
          <a:prstGeom prst="wedgeRoundRectCallout">
            <a:avLst>
              <a:gd name="adj1" fmla="val 89211"/>
              <a:gd name="adj2" fmla="val 6716"/>
              <a:gd name="adj3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C82DC85A-058F-4C46-B1F3-D2DDC1D86DB7}"/>
              </a:ext>
            </a:extLst>
          </p:cNvPr>
          <p:cNvSpPr/>
          <p:nvPr/>
        </p:nvSpPr>
        <p:spPr>
          <a:xfrm>
            <a:off x="6622165" y="4274793"/>
            <a:ext cx="5422900" cy="2440936"/>
          </a:xfrm>
          <a:prstGeom prst="roundRect">
            <a:avLst>
              <a:gd name="adj" fmla="val 11315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3441B18-BC7D-E34F-90EA-9D62C942FC12}"/>
              </a:ext>
            </a:extLst>
          </p:cNvPr>
          <p:cNvSpPr/>
          <p:nvPr/>
        </p:nvSpPr>
        <p:spPr>
          <a:xfrm>
            <a:off x="6630188" y="129797"/>
            <a:ext cx="5422900" cy="1089383"/>
          </a:xfrm>
          <a:prstGeom prst="roundRect">
            <a:avLst>
              <a:gd name="adj" fmla="val 18519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ular Callout 19">
            <a:extLst>
              <a:ext uri="{FF2B5EF4-FFF2-40B4-BE49-F238E27FC236}">
                <a16:creationId xmlns:a16="http://schemas.microsoft.com/office/drawing/2014/main" id="{27F7565B-982B-204F-9136-5BFB237013DA}"/>
              </a:ext>
            </a:extLst>
          </p:cNvPr>
          <p:cNvSpPr/>
          <p:nvPr/>
        </p:nvSpPr>
        <p:spPr>
          <a:xfrm>
            <a:off x="111471" y="256815"/>
            <a:ext cx="6261360" cy="6143985"/>
          </a:xfrm>
          <a:prstGeom prst="wedgeRoundRectCallout">
            <a:avLst>
              <a:gd name="adj1" fmla="val 62381"/>
              <a:gd name="adj2" fmla="val -6542"/>
              <a:gd name="adj3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6C997C4-B0F2-674F-995E-BF3B54932629}"/>
              </a:ext>
            </a:extLst>
          </p:cNvPr>
          <p:cNvSpPr/>
          <p:nvPr/>
        </p:nvSpPr>
        <p:spPr>
          <a:xfrm>
            <a:off x="118007" y="130200"/>
            <a:ext cx="6248289" cy="6598404"/>
          </a:xfrm>
          <a:prstGeom prst="roundRect">
            <a:avLst>
              <a:gd name="adj" fmla="val 5606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EABAAA0-B7D2-A540-B939-433AC9E22F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688" b="17294"/>
          <a:stretch/>
        </p:blipFill>
        <p:spPr>
          <a:xfrm>
            <a:off x="249209" y="256816"/>
            <a:ext cx="5852959" cy="5686784"/>
          </a:xfrm>
          <a:prstGeom prst="rect">
            <a:avLst/>
          </a:prstGeom>
        </p:spPr>
      </p:pic>
      <p:pic>
        <p:nvPicPr>
          <p:cNvPr id="10" name="Picture 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F8A0CE0-3473-054F-998F-89BCB8A1F5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46" b="69184"/>
          <a:stretch/>
        </p:blipFill>
        <p:spPr>
          <a:xfrm>
            <a:off x="7010720" y="168402"/>
            <a:ext cx="4789068" cy="9985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D72E3C3-2F9D-1B4B-B743-D8A4D72F44D6}"/>
              </a:ext>
            </a:extLst>
          </p:cNvPr>
          <p:cNvSpPr/>
          <p:nvPr/>
        </p:nvSpPr>
        <p:spPr>
          <a:xfrm>
            <a:off x="2832455" y="2527867"/>
            <a:ext cx="3338655" cy="843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492EB36-C940-2140-BBEB-89B675340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219" y="2566210"/>
            <a:ext cx="5519509" cy="1107533"/>
          </a:xfrm>
          <a:prstGeom prst="rect">
            <a:avLst/>
          </a:prstGeom>
        </p:spPr>
      </p:pic>
      <p:pic>
        <p:nvPicPr>
          <p:cNvPr id="16" name="Picture 1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18E5C642-D20A-8C49-A700-F5799117A7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816"/>
          <a:stretch/>
        </p:blipFill>
        <p:spPr>
          <a:xfrm>
            <a:off x="6734906" y="4371259"/>
            <a:ext cx="5115152" cy="2187970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13CE9094-06C4-E844-8360-032257BBAF80}"/>
              </a:ext>
            </a:extLst>
          </p:cNvPr>
          <p:cNvSpPr/>
          <p:nvPr/>
        </p:nvSpPr>
        <p:spPr>
          <a:xfrm>
            <a:off x="7151398" y="1622649"/>
            <a:ext cx="3560064" cy="234988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Why Similarity?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6EEB27-06B6-744B-A34B-5702BEB02BFC}"/>
              </a:ext>
            </a:extLst>
          </p:cNvPr>
          <p:cNvSpPr/>
          <p:nvPr/>
        </p:nvSpPr>
        <p:spPr>
          <a:xfrm>
            <a:off x="6043317" y="1289050"/>
            <a:ext cx="369632" cy="1488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E7DF9B2-BB0D-8E46-BD82-A331459919F8}"/>
              </a:ext>
            </a:extLst>
          </p:cNvPr>
          <p:cNvCxnSpPr>
            <a:cxnSpLocks/>
          </p:cNvCxnSpPr>
          <p:nvPr/>
        </p:nvCxnSpPr>
        <p:spPr>
          <a:xfrm>
            <a:off x="6359525" y="1266825"/>
            <a:ext cx="791873" cy="16827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6AEC64D-2D76-C443-AA8B-A603A6725C8E}"/>
              </a:ext>
            </a:extLst>
          </p:cNvPr>
          <p:cNvSpPr/>
          <p:nvPr/>
        </p:nvSpPr>
        <p:spPr>
          <a:xfrm>
            <a:off x="9636125" y="4241800"/>
            <a:ext cx="727076" cy="135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0AE657-DB1E-B24B-9EAD-A9BCF2693F15}"/>
              </a:ext>
            </a:extLst>
          </p:cNvPr>
          <p:cNvSpPr/>
          <p:nvPr/>
        </p:nvSpPr>
        <p:spPr>
          <a:xfrm rot="1816734">
            <a:off x="9813925" y="4137039"/>
            <a:ext cx="727076" cy="135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1D72B4C-2EB8-2B4C-A649-396635E83FD3}"/>
              </a:ext>
            </a:extLst>
          </p:cNvPr>
          <p:cNvSpPr/>
          <p:nvPr/>
        </p:nvSpPr>
        <p:spPr>
          <a:xfrm>
            <a:off x="8324506" y="1120130"/>
            <a:ext cx="727076" cy="135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31EFA3-E555-2B48-8CFB-62C5F5E3AE82}"/>
              </a:ext>
            </a:extLst>
          </p:cNvPr>
          <p:cNvSpPr/>
          <p:nvPr/>
        </p:nvSpPr>
        <p:spPr>
          <a:xfrm rot="2016529">
            <a:off x="7994743" y="1128403"/>
            <a:ext cx="727076" cy="135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70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8B51478-9595-AA42-8E73-BB765786F27A}"/>
              </a:ext>
            </a:extLst>
          </p:cNvPr>
          <p:cNvSpPr/>
          <p:nvPr/>
        </p:nvSpPr>
        <p:spPr>
          <a:xfrm>
            <a:off x="256032" y="206496"/>
            <a:ext cx="11679936" cy="6445007"/>
          </a:xfrm>
          <a:prstGeom prst="roundRect">
            <a:avLst>
              <a:gd name="adj" fmla="val 6946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D51AD17-16EA-2E40-BFB8-27DA61D370AB}"/>
              </a:ext>
            </a:extLst>
          </p:cNvPr>
          <p:cNvSpPr/>
          <p:nvPr/>
        </p:nvSpPr>
        <p:spPr>
          <a:xfrm>
            <a:off x="256032" y="206497"/>
            <a:ext cx="11672498" cy="6445007"/>
          </a:xfrm>
          <a:prstGeom prst="roundRect">
            <a:avLst>
              <a:gd name="adj" fmla="val 7113"/>
            </a:avLst>
          </a:prstGeom>
          <a:solidFill>
            <a:srgbClr val="DAE3F3">
              <a:alpha val="65098"/>
            </a:srgb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Social Worker - Assessment | Barking &amp;amp; Dagenham | February 2020">
            <a:extLst>
              <a:ext uri="{FF2B5EF4-FFF2-40B4-BE49-F238E27FC236}">
                <a16:creationId xmlns:a16="http://schemas.microsoft.com/office/drawing/2014/main" id="{9ED8759F-9C29-CE48-A28F-1DCEE7B3B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55" y="4384973"/>
            <a:ext cx="5386388" cy="210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in on School Ideas">
            <a:extLst>
              <a:ext uri="{FF2B5EF4-FFF2-40B4-BE49-F238E27FC236}">
                <a16:creationId xmlns:a16="http://schemas.microsoft.com/office/drawing/2014/main" id="{DDCC9FC1-D5F0-6841-B2D3-34749056F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196" y="368969"/>
            <a:ext cx="4379218" cy="625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Staffordshire Learning Net - Staffordshire County Council - Applications  Login">
            <a:extLst>
              <a:ext uri="{FF2B5EF4-FFF2-40B4-BE49-F238E27FC236}">
                <a16:creationId xmlns:a16="http://schemas.microsoft.com/office/drawing/2014/main" id="{4588783B-2A09-0741-9DAE-3D648D6FE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66"/>
          <a:stretch/>
        </p:blipFill>
        <p:spPr bwMode="auto">
          <a:xfrm>
            <a:off x="660399" y="482600"/>
            <a:ext cx="6297614" cy="152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162DEAE-FE42-6A44-9BC6-196B3953ECFE}"/>
              </a:ext>
            </a:extLst>
          </p:cNvPr>
          <p:cNvCxnSpPr>
            <a:cxnSpLocks/>
          </p:cNvCxnSpPr>
          <p:nvPr/>
        </p:nvCxnSpPr>
        <p:spPr>
          <a:xfrm>
            <a:off x="6586330" y="1272209"/>
            <a:ext cx="3286540" cy="311276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E67BCF9-6DB1-DE42-8472-21F2FDC785E9}"/>
              </a:ext>
            </a:extLst>
          </p:cNvPr>
          <p:cNvCxnSpPr>
            <a:cxnSpLocks/>
          </p:cNvCxnSpPr>
          <p:nvPr/>
        </p:nvCxnSpPr>
        <p:spPr>
          <a:xfrm>
            <a:off x="6480313" y="5450685"/>
            <a:ext cx="447923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480CA5A-F8E9-6345-8866-26C35D85C712}"/>
              </a:ext>
            </a:extLst>
          </p:cNvPr>
          <p:cNvCxnSpPr>
            <a:cxnSpLocks/>
          </p:cNvCxnSpPr>
          <p:nvPr/>
        </p:nvCxnSpPr>
        <p:spPr>
          <a:xfrm>
            <a:off x="7133080" y="3384982"/>
            <a:ext cx="2968977" cy="4419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etterCare Show &amp;amp; Tell - Kirklees Council &amp;amp; Looking Local | Huddersfield  Info">
            <a:extLst>
              <a:ext uri="{FF2B5EF4-FFF2-40B4-BE49-F238E27FC236}">
                <a16:creationId xmlns:a16="http://schemas.microsoft.com/office/drawing/2014/main" id="{B84EE60C-9DA9-204B-90E2-F8906791B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07" y="2467747"/>
            <a:ext cx="6172200" cy="158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60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, whiteboard&#10;&#10;Description automatically generated">
            <a:extLst>
              <a:ext uri="{FF2B5EF4-FFF2-40B4-BE49-F238E27FC236}">
                <a16:creationId xmlns:a16="http://schemas.microsoft.com/office/drawing/2014/main" id="{EFE17C24-4329-C44E-A60D-91966CFA0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56" y="206497"/>
            <a:ext cx="11788331" cy="6572898"/>
          </a:xfrm>
          <a:effectLst>
            <a:softEdge rad="63500"/>
          </a:effectLst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160E0F2-3A18-1740-A02A-939E3EF41BCE}"/>
              </a:ext>
            </a:extLst>
          </p:cNvPr>
          <p:cNvSpPr/>
          <p:nvPr/>
        </p:nvSpPr>
        <p:spPr>
          <a:xfrm>
            <a:off x="256032" y="206497"/>
            <a:ext cx="11672498" cy="6548783"/>
          </a:xfrm>
          <a:prstGeom prst="roundRect">
            <a:avLst>
              <a:gd name="adj" fmla="val 7113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5E8B8948-0F25-FE49-A4A5-2C81CA24B1E0}"/>
              </a:ext>
            </a:extLst>
          </p:cNvPr>
          <p:cNvSpPr/>
          <p:nvPr/>
        </p:nvSpPr>
        <p:spPr>
          <a:xfrm>
            <a:off x="3886200" y="277937"/>
            <a:ext cx="3243262" cy="1451823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The first meeting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0725493-C54E-4D48-B196-D0483C464567}"/>
              </a:ext>
            </a:extLst>
          </p:cNvPr>
          <p:cNvSpPr/>
          <p:nvPr/>
        </p:nvSpPr>
        <p:spPr>
          <a:xfrm>
            <a:off x="168775" y="102720"/>
            <a:ext cx="11847012" cy="6755280"/>
          </a:xfrm>
          <a:prstGeom prst="roundRect">
            <a:avLst>
              <a:gd name="adj" fmla="val 7113"/>
            </a:avLst>
          </a:prstGeom>
          <a:noFill/>
          <a:ln w="1270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0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7EFC43B-627A-524A-B443-1DEDCDBE45CC}"/>
              </a:ext>
            </a:extLst>
          </p:cNvPr>
          <p:cNvSpPr/>
          <p:nvPr/>
        </p:nvSpPr>
        <p:spPr>
          <a:xfrm>
            <a:off x="238099" y="206496"/>
            <a:ext cx="11672498" cy="6548783"/>
          </a:xfrm>
          <a:prstGeom prst="roundRect">
            <a:avLst>
              <a:gd name="adj" fmla="val 7113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F3A6594-A7B4-9D4A-AF75-6579354E8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095" y="195707"/>
            <a:ext cx="10391436" cy="6548784"/>
          </a:xfrm>
          <a:prstGeom prst="rect">
            <a:avLst/>
          </a:prstGeom>
        </p:spPr>
      </p:pic>
      <p:pic>
        <p:nvPicPr>
          <p:cNvPr id="14" name="Picture 1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850D865-0215-4B4E-BE91-E95991B1C3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352" r="5015" b="12347"/>
          <a:stretch/>
        </p:blipFill>
        <p:spPr>
          <a:xfrm>
            <a:off x="145010" y="2769724"/>
            <a:ext cx="2644685" cy="3974767"/>
          </a:xfrm>
          <a:prstGeom prst="rect">
            <a:avLst/>
          </a:prstGeom>
        </p:spPr>
      </p:pic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30C7B10A-F27F-FF49-8CF3-41CB6EC857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422" t="9347" r="13827" b="13295"/>
          <a:stretch/>
        </p:blipFill>
        <p:spPr>
          <a:xfrm rot="16200000">
            <a:off x="2347987" y="-1688243"/>
            <a:ext cx="3001513" cy="7129225"/>
          </a:xfrm>
          <a:prstGeom prst="rect">
            <a:avLst/>
          </a:prstGeom>
        </p:spPr>
      </p:pic>
      <p:pic>
        <p:nvPicPr>
          <p:cNvPr id="3074" name="Picture 2" descr="ICCAMS Maths Project (@iccamsadmin) | Twitter">
            <a:extLst>
              <a:ext uri="{FF2B5EF4-FFF2-40B4-BE49-F238E27FC236}">
                <a16:creationId xmlns:a16="http://schemas.microsoft.com/office/drawing/2014/main" id="{82DC38DC-CDB8-D04F-8BAC-CC41399B6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6" b="36204"/>
          <a:stretch/>
        </p:blipFill>
        <p:spPr bwMode="auto">
          <a:xfrm>
            <a:off x="2929179" y="5058175"/>
            <a:ext cx="4612397" cy="16863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loud 10">
            <a:extLst>
              <a:ext uri="{FF2B5EF4-FFF2-40B4-BE49-F238E27FC236}">
                <a16:creationId xmlns:a16="http://schemas.microsoft.com/office/drawing/2014/main" id="{B8D6A1DF-3CF5-F747-9280-0C5014C54142}"/>
              </a:ext>
            </a:extLst>
          </p:cNvPr>
          <p:cNvSpPr/>
          <p:nvPr/>
        </p:nvSpPr>
        <p:spPr>
          <a:xfrm>
            <a:off x="2071542" y="3063027"/>
            <a:ext cx="5935982" cy="2309248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Influences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6B3696-E642-A945-AB57-45A1156E67E1}"/>
              </a:ext>
            </a:extLst>
          </p:cNvPr>
          <p:cNvSpPr/>
          <p:nvPr/>
        </p:nvSpPr>
        <p:spPr>
          <a:xfrm>
            <a:off x="-619931" y="557939"/>
            <a:ext cx="813971" cy="63000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5677BE4-4CD2-C54B-9392-CB559875D57F}"/>
              </a:ext>
            </a:extLst>
          </p:cNvPr>
          <p:cNvSpPr/>
          <p:nvPr/>
        </p:nvSpPr>
        <p:spPr>
          <a:xfrm>
            <a:off x="256032" y="206497"/>
            <a:ext cx="11672498" cy="6548783"/>
          </a:xfrm>
          <a:prstGeom prst="roundRect">
            <a:avLst>
              <a:gd name="adj" fmla="val 7113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D59693B2-1708-5A4D-9B27-4C21F31C75F5}"/>
              </a:ext>
            </a:extLst>
          </p:cNvPr>
          <p:cNvSpPr/>
          <p:nvPr/>
        </p:nvSpPr>
        <p:spPr>
          <a:xfrm rot="6353281">
            <a:off x="10843656" y="5671080"/>
            <a:ext cx="1327312" cy="1200036"/>
          </a:xfrm>
          <a:prstGeom prst="arc">
            <a:avLst>
              <a:gd name="adj1" fmla="val 16200000"/>
              <a:gd name="adj2" fmla="val 20336695"/>
            </a:avLst>
          </a:prstGeom>
          <a:ln w="2540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1DF460D4-682C-EA41-840E-2D5AEC4738AD}"/>
              </a:ext>
            </a:extLst>
          </p:cNvPr>
          <p:cNvSpPr/>
          <p:nvPr/>
        </p:nvSpPr>
        <p:spPr>
          <a:xfrm rot="1183696">
            <a:off x="10775189" y="24597"/>
            <a:ext cx="1327312" cy="1200036"/>
          </a:xfrm>
          <a:prstGeom prst="arc">
            <a:avLst>
              <a:gd name="adj1" fmla="val 16200000"/>
              <a:gd name="adj2" fmla="val 19183163"/>
            </a:avLst>
          </a:prstGeom>
          <a:ln w="2540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42CFADF3-CE19-6649-BF57-4A429BE2F64C}"/>
              </a:ext>
            </a:extLst>
          </p:cNvPr>
          <p:cNvSpPr/>
          <p:nvPr/>
        </p:nvSpPr>
        <p:spPr>
          <a:xfrm rot="12029282">
            <a:off x="41750" y="5728631"/>
            <a:ext cx="1327312" cy="1200036"/>
          </a:xfrm>
          <a:prstGeom prst="arc">
            <a:avLst>
              <a:gd name="adj1" fmla="val 16200000"/>
              <a:gd name="adj2" fmla="val 19183163"/>
            </a:avLst>
          </a:prstGeom>
          <a:ln w="2540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0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, whiteboard&#10;&#10;Description automatically generated">
            <a:extLst>
              <a:ext uri="{FF2B5EF4-FFF2-40B4-BE49-F238E27FC236}">
                <a16:creationId xmlns:a16="http://schemas.microsoft.com/office/drawing/2014/main" id="{EFE17C24-4329-C44E-A60D-91966CFA0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56" y="206497"/>
            <a:ext cx="11788331" cy="6572898"/>
          </a:xfrm>
          <a:effectLst>
            <a:softEdge rad="63500"/>
          </a:effectLst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0725493-C54E-4D48-B196-D0483C464567}"/>
              </a:ext>
            </a:extLst>
          </p:cNvPr>
          <p:cNvSpPr/>
          <p:nvPr/>
        </p:nvSpPr>
        <p:spPr>
          <a:xfrm>
            <a:off x="168775" y="102720"/>
            <a:ext cx="11847012" cy="6755280"/>
          </a:xfrm>
          <a:prstGeom prst="roundRect">
            <a:avLst>
              <a:gd name="adj" fmla="val 7113"/>
            </a:avLst>
          </a:prstGeom>
          <a:noFill/>
          <a:ln w="1270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FD1C4BFA-E63B-AD47-A9C0-CB8B4A1B0877}"/>
              </a:ext>
            </a:extLst>
          </p:cNvPr>
          <p:cNvSpPr/>
          <p:nvPr/>
        </p:nvSpPr>
        <p:spPr>
          <a:xfrm>
            <a:off x="5121220" y="502619"/>
            <a:ext cx="6526486" cy="1809744"/>
          </a:xfrm>
          <a:prstGeom prst="cloud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160E0F2-3A18-1740-A02A-939E3EF41BCE}"/>
              </a:ext>
            </a:extLst>
          </p:cNvPr>
          <p:cNvSpPr/>
          <p:nvPr/>
        </p:nvSpPr>
        <p:spPr>
          <a:xfrm>
            <a:off x="256032" y="206497"/>
            <a:ext cx="11672498" cy="6548783"/>
          </a:xfrm>
          <a:prstGeom prst="roundRect">
            <a:avLst>
              <a:gd name="adj" fmla="val 7113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CAF10D1-0854-2B4F-8AFE-69493BA78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03" y="586900"/>
            <a:ext cx="450904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we decided we needed in the lesson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87A34811-E188-5844-B7C1-B9C52EE39681}"/>
              </a:ext>
            </a:extLst>
          </p:cNvPr>
          <p:cNvSpPr/>
          <p:nvPr/>
        </p:nvSpPr>
        <p:spPr>
          <a:xfrm>
            <a:off x="400050" y="2063051"/>
            <a:ext cx="4651104" cy="2026494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Shapes with measures and without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CE626098-19C7-8447-9D88-B40C9553FF8D}"/>
              </a:ext>
            </a:extLst>
          </p:cNvPr>
          <p:cNvSpPr/>
          <p:nvPr/>
        </p:nvSpPr>
        <p:spPr>
          <a:xfrm>
            <a:off x="5138411" y="2415752"/>
            <a:ext cx="6526485" cy="2026495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Discussion on angles in similar shapes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B30D07E8-895C-624D-A5DA-B915431DCC55}"/>
              </a:ext>
            </a:extLst>
          </p:cNvPr>
          <p:cNvSpPr/>
          <p:nvPr/>
        </p:nvSpPr>
        <p:spPr>
          <a:xfrm>
            <a:off x="571758" y="4186238"/>
            <a:ext cx="5357555" cy="2169142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Real life similar shapes (Eiffel Tower)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4AD884DC-3390-D441-97CB-852C52964C95}"/>
              </a:ext>
            </a:extLst>
          </p:cNvPr>
          <p:cNvSpPr/>
          <p:nvPr/>
        </p:nvSpPr>
        <p:spPr>
          <a:xfrm>
            <a:off x="5987994" y="4545446"/>
            <a:ext cx="5772529" cy="2026495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Allow time to ‘play’ with the shapes</a:t>
            </a: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C914642A-2BA3-3C44-9EFE-CCC1669E09BD}"/>
              </a:ext>
            </a:extLst>
          </p:cNvPr>
          <p:cNvSpPr/>
          <p:nvPr/>
        </p:nvSpPr>
        <p:spPr>
          <a:xfrm>
            <a:off x="5138411" y="502619"/>
            <a:ext cx="6526486" cy="1809744"/>
          </a:xfrm>
          <a:prstGeom prst="cloud">
            <a:avLst/>
          </a:prstGeom>
          <a:solidFill>
            <a:srgbClr val="FF8AD8">
              <a:alpha val="29804"/>
            </a:srgb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Understand what similarity means</a:t>
            </a:r>
          </a:p>
        </p:txBody>
      </p:sp>
    </p:spTree>
    <p:extLst>
      <p:ext uri="{BB962C8B-B14F-4D97-AF65-F5344CB8AC3E}">
        <p14:creationId xmlns:p14="http://schemas.microsoft.com/office/powerpoint/2010/main" val="55038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DC9188A-2240-2B4A-8FDB-2ED44932B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130648"/>
          </a:xfrm>
          <a:prstGeom prst="rect">
            <a:avLst/>
          </a:prstGeom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76878E2-17D3-3042-8C6D-95C5701D8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30648"/>
            <a:ext cx="12192000" cy="172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10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A345052-E87E-2A4B-AC76-C0E53AFCD5CE}"/>
              </a:ext>
            </a:extLst>
          </p:cNvPr>
          <p:cNvGrpSpPr/>
          <p:nvPr/>
        </p:nvGrpSpPr>
        <p:grpSpPr>
          <a:xfrm>
            <a:off x="196587" y="168207"/>
            <a:ext cx="11811383" cy="6561902"/>
            <a:chOff x="196586" y="168207"/>
            <a:chExt cx="12304838" cy="6491385"/>
          </a:xfrm>
        </p:grpSpPr>
        <p:pic>
          <p:nvPicPr>
            <p:cNvPr id="13" name="Picture 12" descr="Diagram&#10;&#10;Description automatically generated">
              <a:extLst>
                <a:ext uri="{FF2B5EF4-FFF2-40B4-BE49-F238E27FC236}">
                  <a16:creationId xmlns:a16="http://schemas.microsoft.com/office/drawing/2014/main" id="{CC805E04-1570-0944-A3EE-383F2104A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586" y="198408"/>
              <a:ext cx="4028300" cy="2957949"/>
            </a:xfrm>
            <a:prstGeom prst="rect">
              <a:avLst/>
            </a:prstGeom>
          </p:spPr>
        </p:pic>
        <p:pic>
          <p:nvPicPr>
            <p:cNvPr id="3" name="Picture 2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8B7DCF6C-64FD-704F-9913-3704D671A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586" y="3536194"/>
              <a:ext cx="4100195" cy="3083698"/>
            </a:xfrm>
            <a:prstGeom prst="rect">
              <a:avLst/>
            </a:prstGeom>
          </p:spPr>
        </p:pic>
        <p:pic>
          <p:nvPicPr>
            <p:cNvPr id="6" name="Picture 5" descr="Chart&#10;&#10;Description automatically generated">
              <a:extLst>
                <a:ext uri="{FF2B5EF4-FFF2-40B4-BE49-F238E27FC236}">
                  <a16:creationId xmlns:a16="http://schemas.microsoft.com/office/drawing/2014/main" id="{77AF8504-AD88-5247-AFC2-31FF513F4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24886" y="168207"/>
              <a:ext cx="4089211" cy="2988150"/>
            </a:xfrm>
            <a:prstGeom prst="rect">
              <a:avLst/>
            </a:prstGeom>
          </p:spPr>
        </p:pic>
        <p:pic>
          <p:nvPicPr>
            <p:cNvPr id="8" name="Picture 7" descr="Shape, funnel chart&#10;&#10;Description automatically generated">
              <a:extLst>
                <a:ext uri="{FF2B5EF4-FFF2-40B4-BE49-F238E27FC236}">
                  <a16:creationId xmlns:a16="http://schemas.microsoft.com/office/drawing/2014/main" id="{E2772DD6-706B-414A-B8DB-B85EFFA72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5306" y="3536194"/>
              <a:ext cx="4176118" cy="3123398"/>
            </a:xfrm>
            <a:prstGeom prst="rect">
              <a:avLst/>
            </a:prstGeom>
          </p:spPr>
        </p:pic>
      </p:grpSp>
      <p:pic>
        <p:nvPicPr>
          <p:cNvPr id="14" name="Picture 13" descr="Chart, funnel chart&#10;&#10;Description automatically generated">
            <a:extLst>
              <a:ext uri="{FF2B5EF4-FFF2-40B4-BE49-F238E27FC236}">
                <a16:creationId xmlns:a16="http://schemas.microsoft.com/office/drawing/2014/main" id="{3C0951F6-919D-F84B-AEC0-4B1B8F5DA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9325" y="168207"/>
            <a:ext cx="4013097" cy="3020611"/>
          </a:xfrm>
          <a:prstGeom prst="rect">
            <a:avLst/>
          </a:prstGeom>
        </p:spPr>
      </p:pic>
      <p:pic>
        <p:nvPicPr>
          <p:cNvPr id="16" name="Picture 15" descr="Shape, arrow&#10;&#10;Description automatically generated">
            <a:extLst>
              <a:ext uri="{FF2B5EF4-FFF2-40B4-BE49-F238E27FC236}">
                <a16:creationId xmlns:a16="http://schemas.microsoft.com/office/drawing/2014/main" id="{F7848346-FA58-4742-B23D-6613748AF7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2354" y="3572781"/>
            <a:ext cx="3856211" cy="3117012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39E0484-81C2-E14A-8F40-F7CDF69BCF88}"/>
              </a:ext>
            </a:extLst>
          </p:cNvPr>
          <p:cNvSpPr/>
          <p:nvPr/>
        </p:nvSpPr>
        <p:spPr>
          <a:xfrm>
            <a:off x="179578" y="127891"/>
            <a:ext cx="11828392" cy="6602219"/>
          </a:xfrm>
          <a:prstGeom prst="roundRect">
            <a:avLst>
              <a:gd name="adj" fmla="val 2371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68BC50A-6671-4646-838D-CC86DF74DAED}"/>
              </a:ext>
            </a:extLst>
          </p:cNvPr>
          <p:cNvSpPr/>
          <p:nvPr/>
        </p:nvSpPr>
        <p:spPr>
          <a:xfrm>
            <a:off x="184030" y="3188818"/>
            <a:ext cx="11823939" cy="383778"/>
          </a:xfrm>
          <a:prstGeom prst="roundRect">
            <a:avLst>
              <a:gd name="adj" fmla="val 2371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they similar? (By inspection)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D4EF44-5805-4948-AABA-12DC6D4523E1}"/>
              </a:ext>
            </a:extLst>
          </p:cNvPr>
          <p:cNvSpPr txBox="1"/>
          <p:nvPr/>
        </p:nvSpPr>
        <p:spPr>
          <a:xfrm>
            <a:off x="1457648" y="70253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IMAGE 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89B5A9-10FB-0A41-BF34-BABDEEE4CD5C}"/>
              </a:ext>
            </a:extLst>
          </p:cNvPr>
          <p:cNvSpPr txBox="1"/>
          <p:nvPr/>
        </p:nvSpPr>
        <p:spPr>
          <a:xfrm>
            <a:off x="4052582" y="47222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0788AF-885E-AA4C-8A44-1E03B938A5AC}"/>
              </a:ext>
            </a:extLst>
          </p:cNvPr>
          <p:cNvSpPr txBox="1"/>
          <p:nvPr/>
        </p:nvSpPr>
        <p:spPr>
          <a:xfrm>
            <a:off x="7988565" y="47222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7CFCD-A220-A64A-8061-6906D64C068A}"/>
              </a:ext>
            </a:extLst>
          </p:cNvPr>
          <p:cNvSpPr txBox="1"/>
          <p:nvPr/>
        </p:nvSpPr>
        <p:spPr>
          <a:xfrm>
            <a:off x="184029" y="342900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FA19A2-338F-1941-996E-8163151EB0A0}"/>
              </a:ext>
            </a:extLst>
          </p:cNvPr>
          <p:cNvSpPr txBox="1"/>
          <p:nvPr/>
        </p:nvSpPr>
        <p:spPr>
          <a:xfrm>
            <a:off x="4091677" y="342900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08B22B-DA56-A249-946F-E78602D5CE5B}"/>
              </a:ext>
            </a:extLst>
          </p:cNvPr>
          <p:cNvSpPr txBox="1"/>
          <p:nvPr/>
        </p:nvSpPr>
        <p:spPr>
          <a:xfrm>
            <a:off x="7988565" y="342900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F</a:t>
            </a:r>
          </a:p>
        </p:txBody>
      </p:sp>
    </p:spTree>
    <p:extLst>
      <p:ext uri="{BB962C8B-B14F-4D97-AF65-F5344CB8AC3E}">
        <p14:creationId xmlns:p14="http://schemas.microsoft.com/office/powerpoint/2010/main" val="325862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E650AD2A-490F-334A-ABF1-964CD7355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149" y="3435470"/>
            <a:ext cx="4568383" cy="3429000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D544E8E5-EA0C-E247-B321-8BFE1BB98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" y="3435470"/>
            <a:ext cx="4572000" cy="3429000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C7762804-2523-4B49-ADF0-14A528DC1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6470"/>
            <a:ext cx="4557532" cy="3429000"/>
          </a:xfrm>
          <a:prstGeom prst="rect">
            <a:avLst/>
          </a:prstGeom>
        </p:spPr>
      </p:pic>
      <p:pic>
        <p:nvPicPr>
          <p:cNvPr id="12" name="Picture 11" descr="Calendar&#10;&#10;Description automatically generated with low confidence">
            <a:extLst>
              <a:ext uri="{FF2B5EF4-FFF2-40B4-BE49-F238E27FC236}">
                <a16:creationId xmlns:a16="http://schemas.microsoft.com/office/drawing/2014/main" id="{C386861F-4215-024C-B07B-406D3978B9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70"/>
            <a:ext cx="4564755" cy="3429000"/>
          </a:xfrm>
          <a:prstGeom prst="rect">
            <a:avLst/>
          </a:prstGeom>
        </p:spPr>
      </p:pic>
      <p:pic>
        <p:nvPicPr>
          <p:cNvPr id="13" name="Picture 12" descr="Calendar&#10;&#10;Description automatically generated with low confidence">
            <a:extLst>
              <a:ext uri="{FF2B5EF4-FFF2-40B4-BE49-F238E27FC236}">
                <a16:creationId xmlns:a16="http://schemas.microsoft.com/office/drawing/2014/main" id="{842B582E-E778-8F41-8B61-0CE9341436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804" t="12474" r="660" b="1078"/>
          <a:stretch/>
        </p:blipFill>
        <p:spPr>
          <a:xfrm>
            <a:off x="4570443" y="1329676"/>
            <a:ext cx="3045953" cy="5413841"/>
          </a:xfrm>
          <a:prstGeom prst="rect">
            <a:avLst/>
          </a:prstGeom>
        </p:spPr>
      </p:pic>
      <p:sp>
        <p:nvSpPr>
          <p:cNvPr id="14" name="Cloud 13">
            <a:extLst>
              <a:ext uri="{FF2B5EF4-FFF2-40B4-BE49-F238E27FC236}">
                <a16:creationId xmlns:a16="http://schemas.microsoft.com/office/drawing/2014/main" id="{2A878A99-2DE7-D349-A0A5-653A9ACEFE6D}"/>
              </a:ext>
            </a:extLst>
          </p:cNvPr>
          <p:cNvSpPr/>
          <p:nvPr/>
        </p:nvSpPr>
        <p:spPr>
          <a:xfrm>
            <a:off x="4450158" y="127423"/>
            <a:ext cx="3286522" cy="1610591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Jack and the Beanstalk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EF1E6C-1083-C643-B444-8DCDB0A58798}"/>
              </a:ext>
            </a:extLst>
          </p:cNvPr>
          <p:cNvSpPr txBox="1"/>
          <p:nvPr/>
        </p:nvSpPr>
        <p:spPr>
          <a:xfrm>
            <a:off x="-5688" y="-104207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2BA30F-C2AD-D846-85FB-7E02D98326D4}"/>
              </a:ext>
            </a:extLst>
          </p:cNvPr>
          <p:cNvSpPr txBox="1"/>
          <p:nvPr/>
        </p:nvSpPr>
        <p:spPr>
          <a:xfrm>
            <a:off x="7666778" y="-81226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C75008-D5E4-6147-B582-FCE72F477107}"/>
              </a:ext>
            </a:extLst>
          </p:cNvPr>
          <p:cNvSpPr txBox="1"/>
          <p:nvPr/>
        </p:nvSpPr>
        <p:spPr>
          <a:xfrm>
            <a:off x="14719" y="3324793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3D18B3-160D-0746-A94C-A067FCD14D07}"/>
              </a:ext>
            </a:extLst>
          </p:cNvPr>
          <p:cNvSpPr txBox="1"/>
          <p:nvPr/>
        </p:nvSpPr>
        <p:spPr>
          <a:xfrm>
            <a:off x="7666778" y="334312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D</a:t>
            </a:r>
          </a:p>
        </p:txBody>
      </p:sp>
    </p:spTree>
    <p:extLst>
      <p:ext uri="{BB962C8B-B14F-4D97-AF65-F5344CB8AC3E}">
        <p14:creationId xmlns:p14="http://schemas.microsoft.com/office/powerpoint/2010/main" val="3450324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hart, bar chart&#10;&#10;Description automatically generated">
            <a:extLst>
              <a:ext uri="{FF2B5EF4-FFF2-40B4-BE49-F238E27FC236}">
                <a16:creationId xmlns:a16="http://schemas.microsoft.com/office/drawing/2014/main" id="{55CA9E84-65FD-2546-B5EE-CD14123F1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894" y="3429000"/>
            <a:ext cx="4552106" cy="3429000"/>
          </a:xfrm>
          <a:prstGeom prst="rect">
            <a:avLst/>
          </a:prstGeom>
        </p:spPr>
      </p:pic>
      <p:pic>
        <p:nvPicPr>
          <p:cNvPr id="22" name="Picture 21" descr="Chart, bar chart&#10;&#10;Description automatically generated">
            <a:extLst>
              <a:ext uri="{FF2B5EF4-FFF2-40B4-BE49-F238E27FC236}">
                <a16:creationId xmlns:a16="http://schemas.microsoft.com/office/drawing/2014/main" id="{9AEC7BC5-8046-4243-B8B1-08E7ABBA1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" y="3429000"/>
            <a:ext cx="4575606" cy="3429000"/>
          </a:xfrm>
          <a:prstGeom prst="rect">
            <a:avLst/>
          </a:prstGeom>
        </p:spPr>
      </p:pic>
      <p:pic>
        <p:nvPicPr>
          <p:cNvPr id="24" name="Picture 23" descr="Square&#10;&#10;Description automatically generated with low confidence">
            <a:extLst>
              <a:ext uri="{FF2B5EF4-FFF2-40B4-BE49-F238E27FC236}">
                <a16:creationId xmlns:a16="http://schemas.microsoft.com/office/drawing/2014/main" id="{B77354A1-D576-7748-AC84-BC982C05E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097" y="0"/>
            <a:ext cx="4590086" cy="3429000"/>
          </a:xfrm>
          <a:prstGeom prst="rect">
            <a:avLst/>
          </a:prstGeom>
        </p:spPr>
      </p:pic>
      <p:pic>
        <p:nvPicPr>
          <p:cNvPr id="26" name="Picture 25" descr="Chart, shape, bar chart, square&#10;&#10;Description automatically generated">
            <a:extLst>
              <a:ext uri="{FF2B5EF4-FFF2-40B4-BE49-F238E27FC236}">
                <a16:creationId xmlns:a16="http://schemas.microsoft.com/office/drawing/2014/main" id="{668836D3-BEAA-CE40-BFD0-932ACC10E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" y="0"/>
            <a:ext cx="4586423" cy="3429000"/>
          </a:xfrm>
          <a:prstGeom prst="rect">
            <a:avLst/>
          </a:prstGeom>
        </p:spPr>
      </p:pic>
      <p:sp>
        <p:nvSpPr>
          <p:cNvPr id="27" name="Cloud 26">
            <a:extLst>
              <a:ext uri="{FF2B5EF4-FFF2-40B4-BE49-F238E27FC236}">
                <a16:creationId xmlns:a16="http://schemas.microsoft.com/office/drawing/2014/main" id="{F5FE5788-0C0F-B24C-BEB7-FF3DD9E9143E}"/>
              </a:ext>
            </a:extLst>
          </p:cNvPr>
          <p:cNvSpPr/>
          <p:nvPr/>
        </p:nvSpPr>
        <p:spPr>
          <a:xfrm>
            <a:off x="4203032" y="127423"/>
            <a:ext cx="4221440" cy="1990135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What’s the Same and what’s  different?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9028D8-15FD-5541-B28E-EB2F11000C16}"/>
              </a:ext>
            </a:extLst>
          </p:cNvPr>
          <p:cNvSpPr/>
          <p:nvPr/>
        </p:nvSpPr>
        <p:spPr>
          <a:xfrm>
            <a:off x="4892842" y="2759242"/>
            <a:ext cx="2390274" cy="23581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B8F75E-C7FA-6445-9AE0-1397D6E223D6}"/>
              </a:ext>
            </a:extLst>
          </p:cNvPr>
          <p:cNvSpPr/>
          <p:nvPr/>
        </p:nvSpPr>
        <p:spPr>
          <a:xfrm>
            <a:off x="4903659" y="2759243"/>
            <a:ext cx="1192341" cy="11710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4FA7EB-23D8-824E-91F2-44AF170EDA65}"/>
              </a:ext>
            </a:extLst>
          </p:cNvPr>
          <p:cNvSpPr txBox="1"/>
          <p:nvPr/>
        </p:nvSpPr>
        <p:spPr>
          <a:xfrm>
            <a:off x="-5688" y="-104207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DEA67E-7A82-F849-85BF-F098ED105067}"/>
              </a:ext>
            </a:extLst>
          </p:cNvPr>
          <p:cNvSpPr txBox="1"/>
          <p:nvPr/>
        </p:nvSpPr>
        <p:spPr>
          <a:xfrm>
            <a:off x="7666778" y="-81226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EC34C6-8F90-134A-8E31-5E32F98F97BC}"/>
              </a:ext>
            </a:extLst>
          </p:cNvPr>
          <p:cNvSpPr txBox="1"/>
          <p:nvPr/>
        </p:nvSpPr>
        <p:spPr>
          <a:xfrm>
            <a:off x="14719" y="3324793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27995E-7AA8-3C42-8292-232688F925AF}"/>
              </a:ext>
            </a:extLst>
          </p:cNvPr>
          <p:cNvSpPr txBox="1"/>
          <p:nvPr/>
        </p:nvSpPr>
        <p:spPr>
          <a:xfrm>
            <a:off x="7666778" y="334312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D</a:t>
            </a:r>
          </a:p>
        </p:txBody>
      </p:sp>
    </p:spTree>
    <p:extLst>
      <p:ext uri="{BB962C8B-B14F-4D97-AF65-F5344CB8AC3E}">
        <p14:creationId xmlns:p14="http://schemas.microsoft.com/office/powerpoint/2010/main" val="21908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square&#10;&#10;Description automatically generated">
            <a:extLst>
              <a:ext uri="{FF2B5EF4-FFF2-40B4-BE49-F238E27FC236}">
                <a16:creationId xmlns:a16="http://schemas.microsoft.com/office/drawing/2014/main" id="{567B6EC8-A5DF-884B-B91D-BE1677094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600" y="1379094"/>
            <a:ext cx="7276400" cy="5478905"/>
          </a:xfrm>
          <a:prstGeom prst="rect">
            <a:avLst/>
          </a:prstGeom>
        </p:spPr>
      </p:pic>
      <p:pic>
        <p:nvPicPr>
          <p:cNvPr id="7" name="Picture 6" descr="Shape, square&#10;&#10;Description automatically generated">
            <a:extLst>
              <a:ext uri="{FF2B5EF4-FFF2-40B4-BE49-F238E27FC236}">
                <a16:creationId xmlns:a16="http://schemas.microsoft.com/office/drawing/2014/main" id="{18DF7890-8921-694D-B3A3-225E5224F2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27"/>
          <a:stretch/>
        </p:blipFill>
        <p:spPr>
          <a:xfrm>
            <a:off x="59960" y="3457792"/>
            <a:ext cx="4829592" cy="3343306"/>
          </a:xfrm>
          <a:prstGeom prst="rect">
            <a:avLst/>
          </a:prstGeom>
        </p:spPr>
      </p:pic>
      <p:pic>
        <p:nvPicPr>
          <p:cNvPr id="9" name="Picture 8" descr="Shape, square&#10;&#10;Description automatically generated">
            <a:extLst>
              <a:ext uri="{FF2B5EF4-FFF2-40B4-BE49-F238E27FC236}">
                <a16:creationId xmlns:a16="http://schemas.microsoft.com/office/drawing/2014/main" id="{670FA9C2-1D8C-894F-B142-B2CEA78C09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70"/>
          <a:stretch/>
        </p:blipFill>
        <p:spPr>
          <a:xfrm>
            <a:off x="71018" y="96195"/>
            <a:ext cx="4829592" cy="3325259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41270B95-7F64-234C-9558-8862CD57DA30}"/>
              </a:ext>
            </a:extLst>
          </p:cNvPr>
          <p:cNvSpPr/>
          <p:nvPr/>
        </p:nvSpPr>
        <p:spPr>
          <a:xfrm>
            <a:off x="5386839" y="185489"/>
            <a:ext cx="6333922" cy="191313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Comparing lengths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834FAA-D732-9B40-81B0-B164E42A5A2F}"/>
              </a:ext>
            </a:extLst>
          </p:cNvPr>
          <p:cNvSpPr txBox="1"/>
          <p:nvPr/>
        </p:nvSpPr>
        <p:spPr>
          <a:xfrm>
            <a:off x="100998" y="2822688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IMAGE 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0A36CA-AAFD-184D-9C72-1468D7370752}"/>
              </a:ext>
            </a:extLst>
          </p:cNvPr>
          <p:cNvSpPr txBox="1"/>
          <p:nvPr/>
        </p:nvSpPr>
        <p:spPr>
          <a:xfrm>
            <a:off x="3330574" y="3553741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IMAGE 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913588-1FE3-6A46-8E23-C228860788A1}"/>
              </a:ext>
            </a:extLst>
          </p:cNvPr>
          <p:cNvSpPr txBox="1"/>
          <p:nvPr/>
        </p:nvSpPr>
        <p:spPr>
          <a:xfrm>
            <a:off x="10562004" y="1960688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IMAGE C</a:t>
            </a:r>
          </a:p>
        </p:txBody>
      </p:sp>
    </p:spTree>
    <p:extLst>
      <p:ext uri="{BB962C8B-B14F-4D97-AF65-F5344CB8AC3E}">
        <p14:creationId xmlns:p14="http://schemas.microsoft.com/office/powerpoint/2010/main" val="1195890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, polygon&#10;&#10;Description automatically generated">
            <a:extLst>
              <a:ext uri="{FF2B5EF4-FFF2-40B4-BE49-F238E27FC236}">
                <a16:creationId xmlns:a16="http://schemas.microsoft.com/office/drawing/2014/main" id="{C6F46E4D-079B-664F-8AED-3AD25452B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131" y="3429000"/>
            <a:ext cx="4566584" cy="3429001"/>
          </a:xfrm>
          <a:prstGeom prst="rect">
            <a:avLst/>
          </a:prstGeom>
        </p:spPr>
      </p:pic>
      <p:pic>
        <p:nvPicPr>
          <p:cNvPr id="8" name="Picture 7" descr="Polygon&#10;&#10;Description automatically generated">
            <a:extLst>
              <a:ext uri="{FF2B5EF4-FFF2-40B4-BE49-F238E27FC236}">
                <a16:creationId xmlns:a16="http://schemas.microsoft.com/office/drawing/2014/main" id="{18E06800-D021-C749-9BC8-879EA991E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" y="3429000"/>
            <a:ext cx="4546800" cy="3429000"/>
          </a:xfrm>
          <a:prstGeom prst="rect">
            <a:avLst/>
          </a:prstGeom>
        </p:spPr>
      </p:pic>
      <p:pic>
        <p:nvPicPr>
          <p:cNvPr id="10" name="Picture 9" descr="Line chart&#10;&#10;Description automatically generated with low confidence">
            <a:extLst>
              <a:ext uri="{FF2B5EF4-FFF2-40B4-BE49-F238E27FC236}">
                <a16:creationId xmlns:a16="http://schemas.microsoft.com/office/drawing/2014/main" id="{3F7FC408-807F-6148-8FFA-0010F48B71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1813" y="0"/>
            <a:ext cx="4564789" cy="3429001"/>
          </a:xfrm>
          <a:prstGeom prst="rect">
            <a:avLst/>
          </a:prstGeom>
        </p:spPr>
      </p:pic>
      <p:pic>
        <p:nvPicPr>
          <p:cNvPr id="12" name="Picture 11" descr="Shape, polygon&#10;&#10;Description automatically generated">
            <a:extLst>
              <a:ext uri="{FF2B5EF4-FFF2-40B4-BE49-F238E27FC236}">
                <a16:creationId xmlns:a16="http://schemas.microsoft.com/office/drawing/2014/main" id="{C7B9B331-275F-7644-95CF-EDE379859B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570189" cy="3429000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C9DE077C-6E5C-F840-A54A-86EBA88A00E6}"/>
              </a:ext>
            </a:extLst>
          </p:cNvPr>
          <p:cNvSpPr/>
          <p:nvPr/>
        </p:nvSpPr>
        <p:spPr>
          <a:xfrm>
            <a:off x="3837860" y="1925053"/>
            <a:ext cx="4728624" cy="253225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 variety of shapes and links to finding the areas of similar shapes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66C439-4305-2D4B-835C-8C7C2CB952A6}"/>
              </a:ext>
            </a:extLst>
          </p:cNvPr>
          <p:cNvSpPr/>
          <p:nvPr/>
        </p:nvSpPr>
        <p:spPr>
          <a:xfrm>
            <a:off x="5205302" y="529390"/>
            <a:ext cx="898358" cy="433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E52F58-65EA-B442-BAF3-C521FBE99486}"/>
              </a:ext>
            </a:extLst>
          </p:cNvPr>
          <p:cNvSpPr/>
          <p:nvPr/>
        </p:nvSpPr>
        <p:spPr>
          <a:xfrm>
            <a:off x="6103660" y="529389"/>
            <a:ext cx="898358" cy="433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3E861D-FCE1-C540-9ED8-17C20033D75B}"/>
              </a:ext>
            </a:extLst>
          </p:cNvPr>
          <p:cNvSpPr/>
          <p:nvPr/>
        </p:nvSpPr>
        <p:spPr>
          <a:xfrm>
            <a:off x="5205302" y="962527"/>
            <a:ext cx="898358" cy="433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A01E43-EBE3-F544-A2FB-AF2CCB18A5A7}"/>
              </a:ext>
            </a:extLst>
          </p:cNvPr>
          <p:cNvSpPr/>
          <p:nvPr/>
        </p:nvSpPr>
        <p:spPr>
          <a:xfrm>
            <a:off x="6103660" y="962526"/>
            <a:ext cx="898358" cy="433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500F8-FA3B-A84D-BDFE-52C5F4E33BAB}"/>
              </a:ext>
            </a:extLst>
          </p:cNvPr>
          <p:cNvSpPr/>
          <p:nvPr/>
        </p:nvSpPr>
        <p:spPr>
          <a:xfrm>
            <a:off x="5205302" y="5678905"/>
            <a:ext cx="898358" cy="433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EDA69A-6A2D-5042-9297-08EB509D50CB}"/>
              </a:ext>
            </a:extLst>
          </p:cNvPr>
          <p:cNvSpPr/>
          <p:nvPr/>
        </p:nvSpPr>
        <p:spPr>
          <a:xfrm>
            <a:off x="5197642" y="4812631"/>
            <a:ext cx="898358" cy="433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0915E6-076D-474D-B2A8-EC7CE236F76E}"/>
              </a:ext>
            </a:extLst>
          </p:cNvPr>
          <p:cNvSpPr/>
          <p:nvPr/>
        </p:nvSpPr>
        <p:spPr>
          <a:xfrm>
            <a:off x="5205302" y="5678906"/>
            <a:ext cx="1796716" cy="8662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3C72B-A26A-754F-8C08-8E05D2A19433}"/>
              </a:ext>
            </a:extLst>
          </p:cNvPr>
          <p:cNvSpPr txBox="1"/>
          <p:nvPr/>
        </p:nvSpPr>
        <p:spPr>
          <a:xfrm>
            <a:off x="-5688" y="-104207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53396E-674B-4146-8C22-441AC5C244DE}"/>
              </a:ext>
            </a:extLst>
          </p:cNvPr>
          <p:cNvSpPr txBox="1"/>
          <p:nvPr/>
        </p:nvSpPr>
        <p:spPr>
          <a:xfrm>
            <a:off x="10644737" y="-89928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732E20-95B9-BA41-B65F-913FEC708CA7}"/>
              </a:ext>
            </a:extLst>
          </p:cNvPr>
          <p:cNvSpPr txBox="1"/>
          <p:nvPr/>
        </p:nvSpPr>
        <p:spPr>
          <a:xfrm>
            <a:off x="14719" y="3324793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91E4B9-A599-3E49-BA25-0D74D990CB82}"/>
              </a:ext>
            </a:extLst>
          </p:cNvPr>
          <p:cNvSpPr txBox="1"/>
          <p:nvPr/>
        </p:nvSpPr>
        <p:spPr>
          <a:xfrm>
            <a:off x="10609305" y="3320334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D</a:t>
            </a:r>
          </a:p>
        </p:txBody>
      </p:sp>
    </p:spTree>
    <p:extLst>
      <p:ext uri="{BB962C8B-B14F-4D97-AF65-F5344CB8AC3E}">
        <p14:creationId xmlns:p14="http://schemas.microsoft.com/office/powerpoint/2010/main" val="417500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085CF2D3-34E6-0E42-BF9E-6B69702A9F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7000"/>
          </a:blip>
          <a:srcRect t="3678"/>
          <a:stretch/>
        </p:blipFill>
        <p:spPr>
          <a:xfrm>
            <a:off x="34358" y="64282"/>
            <a:ext cx="9124391" cy="6796170"/>
          </a:xfrm>
          <a:prstGeom prst="rect">
            <a:avLst/>
          </a:prstGeom>
        </p:spPr>
      </p:pic>
      <p:pic>
        <p:nvPicPr>
          <p:cNvPr id="19" name="Picture 18" descr="Diagram&#10;&#10;Description automatically generated">
            <a:extLst>
              <a:ext uri="{FF2B5EF4-FFF2-40B4-BE49-F238E27FC236}">
                <a16:creationId xmlns:a16="http://schemas.microsoft.com/office/drawing/2014/main" id="{51B28FDC-77AE-DF41-A157-86F126928D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52"/>
          <a:stretch/>
        </p:blipFill>
        <p:spPr>
          <a:xfrm>
            <a:off x="6253316" y="1757782"/>
            <a:ext cx="5719228" cy="48441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8AEF4795-99FD-B444-A43F-1489406FA1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34" t="11734"/>
          <a:stretch/>
        </p:blipFill>
        <p:spPr>
          <a:xfrm>
            <a:off x="219456" y="365759"/>
            <a:ext cx="5719228" cy="440931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2" name="Cloud 21">
            <a:extLst>
              <a:ext uri="{FF2B5EF4-FFF2-40B4-BE49-F238E27FC236}">
                <a16:creationId xmlns:a16="http://schemas.microsoft.com/office/drawing/2014/main" id="{FE9ABE9D-573C-6A4F-B3FB-576A38FE5D72}"/>
              </a:ext>
            </a:extLst>
          </p:cNvPr>
          <p:cNvSpPr/>
          <p:nvPr/>
        </p:nvSpPr>
        <p:spPr>
          <a:xfrm>
            <a:off x="228817" y="4184854"/>
            <a:ext cx="2872786" cy="1130099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“stretched”</a:t>
            </a: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B8668AA4-6B5A-224A-A312-9D1DAFEFF1BF}"/>
              </a:ext>
            </a:extLst>
          </p:cNvPr>
          <p:cNvSpPr/>
          <p:nvPr/>
        </p:nvSpPr>
        <p:spPr>
          <a:xfrm>
            <a:off x="6449960" y="139396"/>
            <a:ext cx="2748118" cy="1634508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“cartoony”</a:t>
            </a: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CECB778E-67EE-9F40-A757-FE788AC3E3A2}"/>
              </a:ext>
            </a:extLst>
          </p:cNvPr>
          <p:cNvSpPr/>
          <p:nvPr/>
        </p:nvSpPr>
        <p:spPr>
          <a:xfrm>
            <a:off x="3296061" y="4497700"/>
            <a:ext cx="2721281" cy="880041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“too fat”</a:t>
            </a:r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id="{BBB210DA-6081-4A4A-9BA6-260FEAE9CAC4}"/>
              </a:ext>
            </a:extLst>
          </p:cNvPr>
          <p:cNvSpPr/>
          <p:nvPr/>
        </p:nvSpPr>
        <p:spPr>
          <a:xfrm>
            <a:off x="4503121" y="194123"/>
            <a:ext cx="1801070" cy="1634508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“too tall”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7CF13DE-D8FD-B24A-8313-3CD84CB11206}"/>
              </a:ext>
            </a:extLst>
          </p:cNvPr>
          <p:cNvGrpSpPr/>
          <p:nvPr/>
        </p:nvGrpSpPr>
        <p:grpSpPr>
          <a:xfrm>
            <a:off x="3249541" y="5533779"/>
            <a:ext cx="3137404" cy="1130098"/>
            <a:chOff x="3476586" y="4313363"/>
            <a:chExt cx="2748117" cy="2063481"/>
          </a:xfrm>
        </p:grpSpPr>
        <p:sp>
          <p:nvSpPr>
            <p:cNvPr id="27" name="Cloud 26">
              <a:extLst>
                <a:ext uri="{FF2B5EF4-FFF2-40B4-BE49-F238E27FC236}">
                  <a16:creationId xmlns:a16="http://schemas.microsoft.com/office/drawing/2014/main" id="{0817AEAD-A4D9-904C-92A6-BDABF8CF1BA6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solidFill>
              <a:srgbClr val="FFFFFF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6DFBD13D-663D-E24F-8080-00646149CE28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solidFill>
              <a:srgbClr val="FF8AD8">
                <a:alpha val="29804"/>
              </a:srgb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“too skinny”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C77FF17-78BA-844B-849E-03ED2E4F94CE}"/>
              </a:ext>
            </a:extLst>
          </p:cNvPr>
          <p:cNvGrpSpPr/>
          <p:nvPr/>
        </p:nvGrpSpPr>
        <p:grpSpPr>
          <a:xfrm>
            <a:off x="9343847" y="155517"/>
            <a:ext cx="2628697" cy="1642041"/>
            <a:chOff x="3476586" y="4313363"/>
            <a:chExt cx="2748117" cy="2063481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0" name="Cloud 29">
              <a:extLst>
                <a:ext uri="{FF2B5EF4-FFF2-40B4-BE49-F238E27FC236}">
                  <a16:creationId xmlns:a16="http://schemas.microsoft.com/office/drawing/2014/main" id="{AF37A8F2-D011-9D4E-9B97-5DE73A8BE77B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Cloud 30">
              <a:extLst>
                <a:ext uri="{FF2B5EF4-FFF2-40B4-BE49-F238E27FC236}">
                  <a16:creationId xmlns:a16="http://schemas.microsoft.com/office/drawing/2014/main" id="{76E9C72F-58BC-BB43-903A-103AB0653308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“seems wrong”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4DB0742-2DA5-C94A-A656-1C4FA1D06114}"/>
              </a:ext>
            </a:extLst>
          </p:cNvPr>
          <p:cNvGrpSpPr/>
          <p:nvPr/>
        </p:nvGrpSpPr>
        <p:grpSpPr>
          <a:xfrm>
            <a:off x="398169" y="5544659"/>
            <a:ext cx="2487561" cy="1130098"/>
            <a:chOff x="3476586" y="4313363"/>
            <a:chExt cx="2748117" cy="2063481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3" name="Cloud 32">
              <a:extLst>
                <a:ext uri="{FF2B5EF4-FFF2-40B4-BE49-F238E27FC236}">
                  <a16:creationId xmlns:a16="http://schemas.microsoft.com/office/drawing/2014/main" id="{9186A628-135C-1646-9BF6-8E207ACB0F87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Cloud 33">
              <a:extLst>
                <a:ext uri="{FF2B5EF4-FFF2-40B4-BE49-F238E27FC236}">
                  <a16:creationId xmlns:a16="http://schemas.microsoft.com/office/drawing/2014/main" id="{D0E392F8-FBF3-2246-852C-DB0BB0F9498A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“too wide”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963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envelope, stationary, businesscard&#10;&#10;Description automatically generated">
            <a:extLst>
              <a:ext uri="{FF2B5EF4-FFF2-40B4-BE49-F238E27FC236}">
                <a16:creationId xmlns:a16="http://schemas.microsoft.com/office/drawing/2014/main" id="{27BE4A45-4F9D-7249-9D1F-9911DCEF2F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" t="26521" r="1" b="4565"/>
          <a:stretch/>
        </p:blipFill>
        <p:spPr>
          <a:xfrm>
            <a:off x="252090" y="192030"/>
            <a:ext cx="5843910" cy="304647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 descr="A picture containing text, envelope&#10;&#10;Description automatically generated">
            <a:extLst>
              <a:ext uri="{FF2B5EF4-FFF2-40B4-BE49-F238E27FC236}">
                <a16:creationId xmlns:a16="http://schemas.microsoft.com/office/drawing/2014/main" id="{D7895575-9A98-2749-A6D7-387BD305B2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55" b="5555"/>
          <a:stretch/>
        </p:blipFill>
        <p:spPr>
          <a:xfrm>
            <a:off x="252090" y="3238500"/>
            <a:ext cx="5843910" cy="342747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 descr="A picture containing text, stationary, envelope&#10;&#10;Description automatically generated">
            <a:extLst>
              <a:ext uri="{FF2B5EF4-FFF2-40B4-BE49-F238E27FC236}">
                <a16:creationId xmlns:a16="http://schemas.microsoft.com/office/drawing/2014/main" id="{AA22F964-1434-7547-A04C-C60BFDF3CB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001" b="1626"/>
          <a:stretch/>
        </p:blipFill>
        <p:spPr>
          <a:xfrm>
            <a:off x="6096000" y="3238500"/>
            <a:ext cx="5867400" cy="3429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 descr="A picture containing text, sign, sale&#10;&#10;Description automatically generated">
            <a:extLst>
              <a:ext uri="{FF2B5EF4-FFF2-40B4-BE49-F238E27FC236}">
                <a16:creationId xmlns:a16="http://schemas.microsoft.com/office/drawing/2014/main" id="{A50DB99C-C94E-CD42-87E0-CEDB35B00D3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297" b="15006"/>
          <a:stretch/>
        </p:blipFill>
        <p:spPr>
          <a:xfrm>
            <a:off x="6096000" y="190500"/>
            <a:ext cx="5867400" cy="30670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644072-F4B7-9645-A464-51061992F0E4}"/>
              </a:ext>
            </a:extLst>
          </p:cNvPr>
          <p:cNvSpPr txBox="1"/>
          <p:nvPr/>
        </p:nvSpPr>
        <p:spPr>
          <a:xfrm>
            <a:off x="4413978" y="19050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91015F-15B9-EE4E-AD38-0C031C611892}"/>
              </a:ext>
            </a:extLst>
          </p:cNvPr>
          <p:cNvSpPr txBox="1"/>
          <p:nvPr/>
        </p:nvSpPr>
        <p:spPr>
          <a:xfrm>
            <a:off x="6198637" y="273433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1CE0DA-A60F-304A-9619-4D62CBBB981B}"/>
              </a:ext>
            </a:extLst>
          </p:cNvPr>
          <p:cNvSpPr txBox="1"/>
          <p:nvPr/>
        </p:nvSpPr>
        <p:spPr>
          <a:xfrm>
            <a:off x="4485704" y="316739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32C1C9-566B-0742-8771-CC33AF0988DA}"/>
              </a:ext>
            </a:extLst>
          </p:cNvPr>
          <p:cNvSpPr txBox="1"/>
          <p:nvPr/>
        </p:nvSpPr>
        <p:spPr>
          <a:xfrm>
            <a:off x="6198637" y="6042410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D</a:t>
            </a:r>
          </a:p>
        </p:txBody>
      </p:sp>
    </p:spTree>
    <p:extLst>
      <p:ext uri="{BB962C8B-B14F-4D97-AF65-F5344CB8AC3E}">
        <p14:creationId xmlns:p14="http://schemas.microsoft.com/office/powerpoint/2010/main" val="3583442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E650AD2A-490F-334A-ABF1-964CD7355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149" y="3435470"/>
            <a:ext cx="4568383" cy="3429000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D544E8E5-EA0C-E247-B321-8BFE1BB98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" y="3435470"/>
            <a:ext cx="4572000" cy="3429000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C7762804-2523-4B49-ADF0-14A528DC1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6470"/>
            <a:ext cx="4557532" cy="3429000"/>
          </a:xfrm>
          <a:prstGeom prst="rect">
            <a:avLst/>
          </a:prstGeom>
        </p:spPr>
      </p:pic>
      <p:pic>
        <p:nvPicPr>
          <p:cNvPr id="12" name="Picture 11" descr="Calendar&#10;&#10;Description automatically generated with low confidence">
            <a:extLst>
              <a:ext uri="{FF2B5EF4-FFF2-40B4-BE49-F238E27FC236}">
                <a16:creationId xmlns:a16="http://schemas.microsoft.com/office/drawing/2014/main" id="{C386861F-4215-024C-B07B-406D3978B9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70"/>
            <a:ext cx="4564755" cy="3429000"/>
          </a:xfrm>
          <a:prstGeom prst="rect">
            <a:avLst/>
          </a:prstGeom>
        </p:spPr>
      </p:pic>
      <p:pic>
        <p:nvPicPr>
          <p:cNvPr id="13" name="Picture 12" descr="Calendar&#10;&#10;Description automatically generated with low confidence">
            <a:extLst>
              <a:ext uri="{FF2B5EF4-FFF2-40B4-BE49-F238E27FC236}">
                <a16:creationId xmlns:a16="http://schemas.microsoft.com/office/drawing/2014/main" id="{842B582E-E778-8F41-8B61-0CE9341436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804" t="12474" r="660" b="1078"/>
          <a:stretch/>
        </p:blipFill>
        <p:spPr>
          <a:xfrm>
            <a:off x="4570443" y="1329676"/>
            <a:ext cx="3045953" cy="5413841"/>
          </a:xfrm>
          <a:prstGeom prst="rect">
            <a:avLst/>
          </a:prstGeom>
        </p:spPr>
      </p:pic>
      <p:sp>
        <p:nvSpPr>
          <p:cNvPr id="14" name="Cloud 13">
            <a:extLst>
              <a:ext uri="{FF2B5EF4-FFF2-40B4-BE49-F238E27FC236}">
                <a16:creationId xmlns:a16="http://schemas.microsoft.com/office/drawing/2014/main" id="{2A878A99-2DE7-D349-A0A5-653A9ACEFE6D}"/>
              </a:ext>
            </a:extLst>
          </p:cNvPr>
          <p:cNvSpPr/>
          <p:nvPr/>
        </p:nvSpPr>
        <p:spPr>
          <a:xfrm>
            <a:off x="4450158" y="127423"/>
            <a:ext cx="3286522" cy="1610591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Jack and the Beanstalk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E30BFA-CD2F-2242-A941-BA4FCE139BEA}"/>
              </a:ext>
            </a:extLst>
          </p:cNvPr>
          <p:cNvSpPr txBox="1"/>
          <p:nvPr/>
        </p:nvSpPr>
        <p:spPr>
          <a:xfrm>
            <a:off x="14468" y="-89217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0C86BF-9DF3-9140-965C-915F36162DE4}"/>
              </a:ext>
            </a:extLst>
          </p:cNvPr>
          <p:cNvSpPr txBox="1"/>
          <p:nvPr/>
        </p:nvSpPr>
        <p:spPr>
          <a:xfrm>
            <a:off x="7616396" y="-89217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C1C8B9-DF65-1444-82DC-32D49AE167EE}"/>
              </a:ext>
            </a:extLst>
          </p:cNvPr>
          <p:cNvSpPr txBox="1"/>
          <p:nvPr/>
        </p:nvSpPr>
        <p:spPr>
          <a:xfrm>
            <a:off x="0" y="3309803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98F471-D06A-CA49-A3BF-FF3AF4FED5CB}"/>
              </a:ext>
            </a:extLst>
          </p:cNvPr>
          <p:cNvSpPr txBox="1"/>
          <p:nvPr/>
        </p:nvSpPr>
        <p:spPr>
          <a:xfrm>
            <a:off x="7601928" y="3309803"/>
            <a:ext cx="1558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IMAGE D</a:t>
            </a:r>
          </a:p>
        </p:txBody>
      </p:sp>
    </p:spTree>
    <p:extLst>
      <p:ext uri="{BB962C8B-B14F-4D97-AF65-F5344CB8AC3E}">
        <p14:creationId xmlns:p14="http://schemas.microsoft.com/office/powerpoint/2010/main" val="4023678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shape, bar chart, square&#10;&#10;Description automatically generated">
            <a:extLst>
              <a:ext uri="{FF2B5EF4-FFF2-40B4-BE49-F238E27FC236}">
                <a16:creationId xmlns:a16="http://schemas.microsoft.com/office/drawing/2014/main" id="{931E12AB-220B-7C4F-BEDD-60CE8CF9F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38" y="2488019"/>
            <a:ext cx="5320183" cy="418923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50FCC8C1-F71C-D740-96B6-6CE4B46F08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116" t="4861" r="25291" b="7655"/>
          <a:stretch/>
        </p:blipFill>
        <p:spPr>
          <a:xfrm rot="16200000">
            <a:off x="1751191" y="-1389502"/>
            <a:ext cx="2179677" cy="53201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Picture 10" descr="A picture containing text, sign, reading, graffiti&#10;&#10;Description automatically generated">
            <a:extLst>
              <a:ext uri="{FF2B5EF4-FFF2-40B4-BE49-F238E27FC236}">
                <a16:creationId xmlns:a16="http://schemas.microsoft.com/office/drawing/2014/main" id="{A351ADE7-13D6-F240-8C9B-A7773489A0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61" t="15504" r="6038" b="6357"/>
          <a:stretch/>
        </p:blipFill>
        <p:spPr>
          <a:xfrm>
            <a:off x="5699051" y="154171"/>
            <a:ext cx="6312012" cy="652307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4175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058351-6587-F14C-8B34-A9DB1F28D1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50"/>
          <a:stretch/>
        </p:blipFill>
        <p:spPr>
          <a:xfrm rot="5400000">
            <a:off x="8610848" y="3294537"/>
            <a:ext cx="3004242" cy="37633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4C1070-2590-8542-9E15-7A6D0C81D3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2863"/>
          <a:stretch/>
        </p:blipFill>
        <p:spPr>
          <a:xfrm>
            <a:off x="3335936" y="193870"/>
            <a:ext cx="4713781" cy="64986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19FC51-6223-614B-BA6E-1199DDA9C2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024"/>
          <a:stretch/>
        </p:blipFill>
        <p:spPr>
          <a:xfrm rot="16200000">
            <a:off x="8474123" y="-63130"/>
            <a:ext cx="3277695" cy="376331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E55AF9-3E47-7C45-8ED9-CB93439D9C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827" b="19450"/>
          <a:stretch/>
        </p:blipFill>
        <p:spPr>
          <a:xfrm rot="16200000">
            <a:off x="39027" y="352218"/>
            <a:ext cx="3263504" cy="294681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598161-E293-C644-A5B0-237EC6FD6CA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2816"/>
          <a:stretch/>
        </p:blipFill>
        <p:spPr>
          <a:xfrm rot="16200000">
            <a:off x="154470" y="3702789"/>
            <a:ext cx="3032619" cy="294681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0968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937AB4C-9A60-B047-AB4B-6F2C3C3C13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85" t="16023" r="22017" b="34417"/>
          <a:stretch/>
        </p:blipFill>
        <p:spPr>
          <a:xfrm>
            <a:off x="3438658" y="122300"/>
            <a:ext cx="2563394" cy="241888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 descr="A person writing on a piece of paper&#10;&#10;Description automatically generated with low confidence">
            <a:extLst>
              <a:ext uri="{FF2B5EF4-FFF2-40B4-BE49-F238E27FC236}">
                <a16:creationId xmlns:a16="http://schemas.microsoft.com/office/drawing/2014/main" id="{AB60DC60-2D8A-9C4C-A58E-A0A5457786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023"/>
          <a:stretch/>
        </p:blipFill>
        <p:spPr>
          <a:xfrm>
            <a:off x="6156108" y="122300"/>
            <a:ext cx="5949380" cy="662220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B10DEE4-CA48-FA46-A027-B81666704B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164" b="25867"/>
          <a:stretch/>
        </p:blipFill>
        <p:spPr>
          <a:xfrm>
            <a:off x="137276" y="2656315"/>
            <a:ext cx="5864776" cy="408819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 descr="Shape, polygon&#10;&#10;Description automatically generated">
            <a:extLst>
              <a:ext uri="{FF2B5EF4-FFF2-40B4-BE49-F238E27FC236}">
                <a16:creationId xmlns:a16="http://schemas.microsoft.com/office/drawing/2014/main" id="{FBACEB80-FB32-E644-B8DA-89FE168C0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276" y="113493"/>
            <a:ext cx="3217743" cy="242768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4319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8C6DFC4E-7D92-421E-A268-AD1D83902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8255523" y="2923880"/>
            <a:ext cx="3293096" cy="43096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6" descr="Diagram&#10;&#10;Description automatically generated">
            <a:extLst>
              <a:ext uri="{FF2B5EF4-FFF2-40B4-BE49-F238E27FC236}">
                <a16:creationId xmlns:a16="http://schemas.microsoft.com/office/drawing/2014/main" id="{68B6118F-2139-4680-BD05-8F6CBB620E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0" t="2039" r="60"/>
          <a:stretch/>
        </p:blipFill>
        <p:spPr>
          <a:xfrm rot="5400000">
            <a:off x="641761" y="2950982"/>
            <a:ext cx="3293099" cy="430638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7" descr="Diagram, engineering drawing, schematic&#10;&#10;Description automatically generated">
            <a:extLst>
              <a:ext uri="{FF2B5EF4-FFF2-40B4-BE49-F238E27FC236}">
                <a16:creationId xmlns:a16="http://schemas.microsoft.com/office/drawing/2014/main" id="{7310EA3C-0716-4A14-A204-6DA5AE706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82658" y="-419885"/>
            <a:ext cx="3222395" cy="430176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8" descr="Text&#10;&#10;Description automatically generated">
            <a:extLst>
              <a:ext uri="{FF2B5EF4-FFF2-40B4-BE49-F238E27FC236}">
                <a16:creationId xmlns:a16="http://schemas.microsoft.com/office/drawing/2014/main" id="{B5A892F6-AF4C-43AD-977A-46C6C5B048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0977" y="114301"/>
            <a:ext cx="4298623" cy="32278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B6ED8E-C679-8C4F-9A00-0B9083C0FA8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0000"/>
                    </a14:imgEffect>
                    <a14:imgEffect>
                      <a14:colorTemperature colorTemp="5287"/>
                    </a14:imgEffect>
                    <a14:imgEffect>
                      <a14:saturation sat="56000"/>
                    </a14:imgEffect>
                    <a14:imgEffect>
                      <a14:brightnessContrast contrast="46000"/>
                    </a14:imgEffect>
                  </a14:imgLayer>
                </a14:imgProps>
              </a:ext>
            </a:extLst>
          </a:blip>
          <a:srcRect b="28351"/>
          <a:stretch/>
        </p:blipFill>
        <p:spPr>
          <a:xfrm>
            <a:off x="4675623" y="2100719"/>
            <a:ext cx="2840754" cy="271381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8240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B2B28571-76B8-BD42-A4C7-298B979296F2}"/>
              </a:ext>
            </a:extLst>
          </p:cNvPr>
          <p:cNvSpPr/>
          <p:nvPr/>
        </p:nvSpPr>
        <p:spPr>
          <a:xfrm>
            <a:off x="5397817" y="5572755"/>
            <a:ext cx="6369770" cy="102957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Linking different ways of checking similarity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18DB6F08-5B0C-FE4D-8A86-003575576C87}"/>
              </a:ext>
            </a:extLst>
          </p:cNvPr>
          <p:cNvSpPr/>
          <p:nvPr/>
        </p:nvSpPr>
        <p:spPr>
          <a:xfrm>
            <a:off x="214944" y="5292134"/>
            <a:ext cx="5005563" cy="1262503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Physically playing with the </a:t>
            </a:r>
            <a:r>
              <a:rPr lang="en-US" sz="2800" b="1" dirty="0" err="1">
                <a:solidFill>
                  <a:schemeClr val="tx1"/>
                </a:solidFill>
              </a:rPr>
              <a:t>Maths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DD2BA0E-DF71-DE4E-A355-9737C7C2649A}"/>
              </a:ext>
            </a:extLst>
          </p:cNvPr>
          <p:cNvGrpSpPr/>
          <p:nvPr/>
        </p:nvGrpSpPr>
        <p:grpSpPr>
          <a:xfrm>
            <a:off x="4109199" y="252379"/>
            <a:ext cx="2993350" cy="1845340"/>
            <a:chOff x="3476586" y="4313363"/>
            <a:chExt cx="2748117" cy="2063481"/>
          </a:xfrm>
        </p:grpSpPr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B92B5679-7E85-BA40-B026-6C9567EEA484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solidFill>
              <a:srgbClr val="FFFFFF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45277132-4286-B744-B982-4D1B036B2128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solidFill>
              <a:srgbClr val="FF8AD8">
                <a:alpha val="29804"/>
              </a:srgb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Sense of similarity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3B7F663-D1CF-EE4C-ABA4-A83D001C9B11}"/>
              </a:ext>
            </a:extLst>
          </p:cNvPr>
          <p:cNvGrpSpPr/>
          <p:nvPr/>
        </p:nvGrpSpPr>
        <p:grpSpPr>
          <a:xfrm>
            <a:off x="5397816" y="2044625"/>
            <a:ext cx="2993350" cy="1845339"/>
            <a:chOff x="3476586" y="4313363"/>
            <a:chExt cx="2748117" cy="2063481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Cloud 9">
              <a:extLst>
                <a:ext uri="{FF2B5EF4-FFF2-40B4-BE49-F238E27FC236}">
                  <a16:creationId xmlns:a16="http://schemas.microsoft.com/office/drawing/2014/main" id="{BFF9FB59-0A45-6746-979D-CE7648BA2E2F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93F22B1F-A74F-7D43-82DC-023096BC7853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Language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362533-C184-AE4E-971F-1879F7D0D89A}"/>
              </a:ext>
            </a:extLst>
          </p:cNvPr>
          <p:cNvGrpSpPr/>
          <p:nvPr/>
        </p:nvGrpSpPr>
        <p:grpSpPr>
          <a:xfrm>
            <a:off x="8655890" y="2092135"/>
            <a:ext cx="3316653" cy="1845340"/>
            <a:chOff x="3476586" y="4313363"/>
            <a:chExt cx="2748117" cy="206348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" name="Cloud 12">
              <a:extLst>
                <a:ext uri="{FF2B5EF4-FFF2-40B4-BE49-F238E27FC236}">
                  <a16:creationId xmlns:a16="http://schemas.microsoft.com/office/drawing/2014/main" id="{5820AD42-57F4-C14D-8DE5-7BAABF618B59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C45E233B-EC79-B84E-8E6C-CA0915BC1C3C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Viewing in other ways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30ADE6-6EF2-5F42-BCCB-14BB0E28FF79}"/>
              </a:ext>
            </a:extLst>
          </p:cNvPr>
          <p:cNvGrpSpPr/>
          <p:nvPr/>
        </p:nvGrpSpPr>
        <p:grpSpPr>
          <a:xfrm>
            <a:off x="214944" y="3596986"/>
            <a:ext cx="5005563" cy="1425792"/>
            <a:chOff x="3476586" y="4313363"/>
            <a:chExt cx="2748117" cy="2063481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Cloud 15">
              <a:extLst>
                <a:ext uri="{FF2B5EF4-FFF2-40B4-BE49-F238E27FC236}">
                  <a16:creationId xmlns:a16="http://schemas.microsoft.com/office/drawing/2014/main" id="{8E0F1676-64D5-4949-A547-3A528E69EC3B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1F8C1B0F-43BF-5948-A90C-035E74998857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Different classroom cultures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77C55E-6DE7-A24E-A10C-78DE9478E4A4}"/>
              </a:ext>
            </a:extLst>
          </p:cNvPr>
          <p:cNvGrpSpPr/>
          <p:nvPr/>
        </p:nvGrpSpPr>
        <p:grpSpPr>
          <a:xfrm>
            <a:off x="219456" y="263704"/>
            <a:ext cx="3625018" cy="1845340"/>
            <a:chOff x="3476586" y="4313363"/>
            <a:chExt cx="2748117" cy="206348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1" name="Cloud 20">
              <a:extLst>
                <a:ext uri="{FF2B5EF4-FFF2-40B4-BE49-F238E27FC236}">
                  <a16:creationId xmlns:a16="http://schemas.microsoft.com/office/drawing/2014/main" id="{867ABCF4-170B-1445-8C09-656DCEB3598D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Cloud 21">
              <a:extLst>
                <a:ext uri="{FF2B5EF4-FFF2-40B4-BE49-F238E27FC236}">
                  <a16:creationId xmlns:a16="http://schemas.microsoft.com/office/drawing/2014/main" id="{1F522B92-0993-F84F-BD60-343F624B2F6C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Fixed notion of shapes</a:t>
              </a:r>
            </a:p>
          </p:txBody>
        </p:sp>
      </p:grpSp>
      <p:sp>
        <p:nvSpPr>
          <p:cNvPr id="25" name="Cloud 24">
            <a:extLst>
              <a:ext uri="{FF2B5EF4-FFF2-40B4-BE49-F238E27FC236}">
                <a16:creationId xmlns:a16="http://schemas.microsoft.com/office/drawing/2014/main" id="{A3900269-6B30-994D-9789-16C1C4DEFEC0}"/>
              </a:ext>
            </a:extLst>
          </p:cNvPr>
          <p:cNvSpPr/>
          <p:nvPr/>
        </p:nvSpPr>
        <p:spPr>
          <a:xfrm>
            <a:off x="219456" y="2176640"/>
            <a:ext cx="5005563" cy="1262503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Rectangly</a:t>
            </a:r>
            <a:r>
              <a:rPr lang="en-US" sz="2800" b="1" dirty="0">
                <a:solidFill>
                  <a:schemeClr val="tx1"/>
                </a:solidFill>
              </a:rPr>
              <a:t>-rectangles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08A21E3-8AAE-0F4F-9878-A2167C61F702}"/>
              </a:ext>
            </a:extLst>
          </p:cNvPr>
          <p:cNvGrpSpPr/>
          <p:nvPr/>
        </p:nvGrpSpPr>
        <p:grpSpPr>
          <a:xfrm>
            <a:off x="5307543" y="4100108"/>
            <a:ext cx="4070373" cy="1262503"/>
            <a:chOff x="3476586" y="4313363"/>
            <a:chExt cx="2748117" cy="2063481"/>
          </a:xfrm>
        </p:grpSpPr>
        <p:sp>
          <p:nvSpPr>
            <p:cNvPr id="27" name="Cloud 26">
              <a:extLst>
                <a:ext uri="{FF2B5EF4-FFF2-40B4-BE49-F238E27FC236}">
                  <a16:creationId xmlns:a16="http://schemas.microsoft.com/office/drawing/2014/main" id="{B0E30BE1-F611-AF41-9190-844411DAC318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solidFill>
              <a:srgbClr val="FFFFFF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Cloud 27">
              <a:extLst>
                <a:ext uri="{FF2B5EF4-FFF2-40B4-BE49-F238E27FC236}">
                  <a16:creationId xmlns:a16="http://schemas.microsoft.com/office/drawing/2014/main" id="{6EE16997-F6B8-DA47-B0E2-86111C9F6531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solidFill>
              <a:srgbClr val="FF8AD8">
                <a:alpha val="29804"/>
              </a:srgb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Varying shapes</a:t>
              </a:r>
            </a:p>
          </p:txBody>
        </p:sp>
      </p:grpSp>
      <p:sp>
        <p:nvSpPr>
          <p:cNvPr id="29" name="Cloud 28">
            <a:extLst>
              <a:ext uri="{FF2B5EF4-FFF2-40B4-BE49-F238E27FC236}">
                <a16:creationId xmlns:a16="http://schemas.microsoft.com/office/drawing/2014/main" id="{52C22EE7-6FB8-5941-9C04-FFB8D22CBAEB}"/>
              </a:ext>
            </a:extLst>
          </p:cNvPr>
          <p:cNvSpPr/>
          <p:nvPr/>
        </p:nvSpPr>
        <p:spPr>
          <a:xfrm>
            <a:off x="7367274" y="305181"/>
            <a:ext cx="4415858" cy="1571519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Estimating before using values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87E8BD-457D-B949-AD4B-8551AB7156F1}"/>
              </a:ext>
            </a:extLst>
          </p:cNvPr>
          <p:cNvGrpSpPr/>
          <p:nvPr/>
        </p:nvGrpSpPr>
        <p:grpSpPr>
          <a:xfrm>
            <a:off x="9633098" y="4100108"/>
            <a:ext cx="2339445" cy="1262503"/>
            <a:chOff x="3476586" y="4313363"/>
            <a:chExt cx="2748117" cy="2063481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1" name="Cloud 30">
              <a:extLst>
                <a:ext uri="{FF2B5EF4-FFF2-40B4-BE49-F238E27FC236}">
                  <a16:creationId xmlns:a16="http://schemas.microsoft.com/office/drawing/2014/main" id="{DB97B89B-1133-5348-A2D2-3F660CDA0410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Cloud 31">
              <a:extLst>
                <a:ext uri="{FF2B5EF4-FFF2-40B4-BE49-F238E27FC236}">
                  <a16:creationId xmlns:a16="http://schemas.microsoft.com/office/drawing/2014/main" id="{39EF5F86-54AC-4A49-BC4A-33710863BA55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Listen!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1346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1C7C6-8C2F-AA4F-AF79-B589C665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6C52C-ACFC-AA49-AF7D-C0E273B96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to </a:t>
            </a:r>
            <a:r>
              <a:rPr lang="en-US" dirty="0" err="1"/>
              <a:t>helen’s</a:t>
            </a:r>
            <a:r>
              <a:rPr lang="en-US" dirty="0"/>
              <a:t> site/blog post</a:t>
            </a:r>
          </a:p>
        </p:txBody>
      </p:sp>
      <p:pic>
        <p:nvPicPr>
          <p:cNvPr id="5" name="Picture 4" descr="Diagram, shape, polygon&#10;&#10;Description automatically generated">
            <a:extLst>
              <a:ext uri="{FF2B5EF4-FFF2-40B4-BE49-F238E27FC236}">
                <a16:creationId xmlns:a16="http://schemas.microsoft.com/office/drawing/2014/main" id="{73EACF25-0D10-2443-B514-0DC3D5874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9" y="0"/>
            <a:ext cx="12158461" cy="6858000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11FE28CA-FACF-0D46-B140-168BEBC2C65C}"/>
              </a:ext>
            </a:extLst>
          </p:cNvPr>
          <p:cNvSpPr/>
          <p:nvPr/>
        </p:nvSpPr>
        <p:spPr>
          <a:xfrm>
            <a:off x="2646369" y="481500"/>
            <a:ext cx="2355122" cy="132617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Follow on tasks</a:t>
            </a:r>
          </a:p>
        </p:txBody>
      </p:sp>
    </p:spTree>
    <p:extLst>
      <p:ext uri="{BB962C8B-B14F-4D97-AF65-F5344CB8AC3E}">
        <p14:creationId xmlns:p14="http://schemas.microsoft.com/office/powerpoint/2010/main" val="141468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7F929D-CE0B-9544-8925-01D5334479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1" t="12627" b="16350"/>
          <a:stretch/>
        </p:blipFill>
        <p:spPr>
          <a:xfrm>
            <a:off x="224852" y="215222"/>
            <a:ext cx="11752289" cy="647988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E85700-D53E-C941-B9BC-1535C6FBA8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94" b="14559"/>
          <a:stretch/>
        </p:blipFill>
        <p:spPr>
          <a:xfrm>
            <a:off x="404733" y="2461821"/>
            <a:ext cx="5336500" cy="40760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3597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1A9F71-F1DC-BD4F-8B0A-51D82ED9BE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89" r="11047"/>
          <a:stretch/>
        </p:blipFill>
        <p:spPr>
          <a:xfrm>
            <a:off x="185463" y="202675"/>
            <a:ext cx="3922685" cy="385499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F93C23-7B85-C349-8465-1559DBAFC8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02" t="19252" r="17610" b="42869"/>
          <a:stretch/>
        </p:blipFill>
        <p:spPr>
          <a:xfrm>
            <a:off x="4362162" y="2289610"/>
            <a:ext cx="4086225" cy="259765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4BE0C5-DAB4-E240-83E4-582681818C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1" t="23988" r="2446" b="24310"/>
          <a:stretch/>
        </p:blipFill>
        <p:spPr>
          <a:xfrm>
            <a:off x="4362162" y="5023563"/>
            <a:ext cx="4086225" cy="163176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CE7AA-5CD6-F24D-8AB5-96186D4513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817" t="19364" r="35567" b="36295"/>
          <a:stretch/>
        </p:blipFill>
        <p:spPr>
          <a:xfrm>
            <a:off x="185463" y="4242216"/>
            <a:ext cx="3922685" cy="24131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417ABC-1A4F-2043-B5C6-5BD511E50C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07" t="27611" r="2621" b="40756"/>
          <a:stretch/>
        </p:blipFill>
        <p:spPr>
          <a:xfrm>
            <a:off x="4362162" y="202675"/>
            <a:ext cx="7644375" cy="190150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ED2A9B-5162-D542-81A9-09D1A4C2058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4600" b="17320"/>
          <a:stretch/>
        </p:blipFill>
        <p:spPr>
          <a:xfrm>
            <a:off x="8612461" y="2273987"/>
            <a:ext cx="3394076" cy="43813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8329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>
            <a:extLst>
              <a:ext uri="{FF2B5EF4-FFF2-40B4-BE49-F238E27FC236}">
                <a16:creationId xmlns:a16="http://schemas.microsoft.com/office/drawing/2014/main" id="{B85FB195-54BE-0947-8BD7-EDDA3B0EAA70}"/>
              </a:ext>
            </a:extLst>
          </p:cNvPr>
          <p:cNvSpPr/>
          <p:nvPr/>
        </p:nvSpPr>
        <p:spPr>
          <a:xfrm>
            <a:off x="142872" y="1626166"/>
            <a:ext cx="11601450" cy="874141"/>
          </a:xfrm>
          <a:prstGeom prst="homePlate">
            <a:avLst/>
          </a:prstGeom>
          <a:solidFill>
            <a:srgbClr val="0432FF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Make sure shapes are to scale – tracing paper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8715B4-8534-324A-9D8E-9E113E04ABFC}"/>
              </a:ext>
            </a:extLst>
          </p:cNvPr>
          <p:cNvSpPr/>
          <p:nvPr/>
        </p:nvSpPr>
        <p:spPr>
          <a:xfrm>
            <a:off x="166683" y="168842"/>
            <a:ext cx="11601450" cy="1284287"/>
          </a:xfrm>
          <a:prstGeom prst="rect">
            <a:avLst/>
          </a:prstGeom>
          <a:solidFill>
            <a:srgbClr val="009051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What would we do differently? (Similarity)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768CA0D2-E7B7-0742-BD47-E08C6FD9D165}"/>
              </a:ext>
            </a:extLst>
          </p:cNvPr>
          <p:cNvSpPr/>
          <p:nvPr/>
        </p:nvSpPr>
        <p:spPr>
          <a:xfrm>
            <a:off x="166683" y="2673344"/>
            <a:ext cx="11601450" cy="874141"/>
          </a:xfrm>
          <a:prstGeom prst="homePlate">
            <a:avLst/>
          </a:prstGeom>
          <a:solidFill>
            <a:srgbClr val="9437FF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Eiffel tower – image choice</a:t>
            </a:r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EAB4605D-CF59-7A4D-98D6-858A6A65FF43}"/>
              </a:ext>
            </a:extLst>
          </p:cNvPr>
          <p:cNvSpPr/>
          <p:nvPr/>
        </p:nvSpPr>
        <p:spPr>
          <a:xfrm>
            <a:off x="166683" y="3720522"/>
            <a:ext cx="11601450" cy="874141"/>
          </a:xfrm>
          <a:prstGeom prst="homePlate">
            <a:avLst/>
          </a:prstGeom>
          <a:solidFill>
            <a:srgbClr val="FF26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How we prompt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6FC89A61-5D68-914C-8DC9-DF01C93C857A}"/>
              </a:ext>
            </a:extLst>
          </p:cNvPr>
          <p:cNvSpPr/>
          <p:nvPr/>
        </p:nvSpPr>
        <p:spPr>
          <a:xfrm>
            <a:off x="166683" y="4767700"/>
            <a:ext cx="11601450" cy="874141"/>
          </a:xfrm>
          <a:prstGeom prst="homePlate">
            <a:avLst/>
          </a:prstGeom>
          <a:solidFill>
            <a:srgbClr val="FF9300">
              <a:alpha val="29804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Sequencing of the lesson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B165B28F-6F2B-E04E-874A-A2A28C624A16}"/>
              </a:ext>
            </a:extLst>
          </p:cNvPr>
          <p:cNvSpPr/>
          <p:nvPr/>
        </p:nvSpPr>
        <p:spPr>
          <a:xfrm>
            <a:off x="142871" y="5814878"/>
            <a:ext cx="11601450" cy="874141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Next steps – links, viewed in other ways</a:t>
            </a:r>
          </a:p>
        </p:txBody>
      </p:sp>
    </p:spTree>
    <p:extLst>
      <p:ext uri="{BB962C8B-B14F-4D97-AF65-F5344CB8AC3E}">
        <p14:creationId xmlns:p14="http://schemas.microsoft.com/office/powerpoint/2010/main" val="2160932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D8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B716A50-317D-E74A-9DFA-AE5DD909E7EA}"/>
              </a:ext>
            </a:extLst>
          </p:cNvPr>
          <p:cNvGrpSpPr/>
          <p:nvPr/>
        </p:nvGrpSpPr>
        <p:grpSpPr>
          <a:xfrm>
            <a:off x="6084430" y="5107363"/>
            <a:ext cx="5856910" cy="1443050"/>
            <a:chOff x="3476586" y="4313363"/>
            <a:chExt cx="2748117" cy="2063481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6" name="Cloud 5">
              <a:extLst>
                <a:ext uri="{FF2B5EF4-FFF2-40B4-BE49-F238E27FC236}">
                  <a16:creationId xmlns:a16="http://schemas.microsoft.com/office/drawing/2014/main" id="{17B59A62-054F-E94C-893E-F5B95FD7C405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7307F8B8-B314-F142-8F1A-A3780C4B26FF}"/>
                </a:ext>
              </a:extLst>
            </p:cNvPr>
            <p:cNvSpPr/>
            <p:nvPr/>
          </p:nvSpPr>
          <p:spPr>
            <a:xfrm>
              <a:off x="3476586" y="4313363"/>
              <a:ext cx="2748117" cy="2063481"/>
            </a:xfrm>
            <a:prstGeom prst="cloud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Nice to hear and talk about how others teach</a:t>
              </a:r>
            </a:p>
          </p:txBody>
        </p:sp>
      </p:grpSp>
      <p:sp>
        <p:nvSpPr>
          <p:cNvPr id="12" name="Cloud 11">
            <a:extLst>
              <a:ext uri="{FF2B5EF4-FFF2-40B4-BE49-F238E27FC236}">
                <a16:creationId xmlns:a16="http://schemas.microsoft.com/office/drawing/2014/main" id="{748D8E21-C184-6240-B98A-B1435A9716DB}"/>
              </a:ext>
            </a:extLst>
          </p:cNvPr>
          <p:cNvSpPr/>
          <p:nvPr/>
        </p:nvSpPr>
        <p:spPr>
          <a:xfrm>
            <a:off x="5529263" y="333956"/>
            <a:ext cx="6417036" cy="1416682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Nice to hear and talk about how others teach</a:t>
            </a: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45183E17-396C-8B4F-8A23-AF8852AF2DAB}"/>
              </a:ext>
            </a:extLst>
          </p:cNvPr>
          <p:cNvSpPr/>
          <p:nvPr/>
        </p:nvSpPr>
        <p:spPr>
          <a:xfrm>
            <a:off x="4982337" y="3097038"/>
            <a:ext cx="3383766" cy="2010325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Benefit of lots of experiences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3F48D431-C2DC-F746-8E37-CFCA88F66B9A}"/>
              </a:ext>
            </a:extLst>
          </p:cNvPr>
          <p:cNvSpPr/>
          <p:nvPr/>
        </p:nvSpPr>
        <p:spPr>
          <a:xfrm>
            <a:off x="8577300" y="3267250"/>
            <a:ext cx="3406904" cy="1610276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Gave trust in the lesson</a:t>
            </a: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D41EA4FD-5FD7-544F-836B-4944A479D359}"/>
              </a:ext>
            </a:extLst>
          </p:cNvPr>
          <p:cNvSpPr/>
          <p:nvPr/>
        </p:nvSpPr>
        <p:spPr>
          <a:xfrm>
            <a:off x="4982337" y="1891482"/>
            <a:ext cx="6906601" cy="1090638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Three was a nice number ‘v’ dept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01383BB2-BF8B-C041-9957-13CD5CC68EC1}"/>
              </a:ext>
            </a:extLst>
          </p:cNvPr>
          <p:cNvSpPr/>
          <p:nvPr/>
        </p:nvSpPr>
        <p:spPr>
          <a:xfrm>
            <a:off x="303062" y="255703"/>
            <a:ext cx="4989842" cy="2010325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Students won’t do what you expect – adapting resources</a:t>
            </a: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F3176B7C-7810-264E-BF66-5142A806AF4E}"/>
              </a:ext>
            </a:extLst>
          </p:cNvPr>
          <p:cNvSpPr/>
          <p:nvPr/>
        </p:nvSpPr>
        <p:spPr>
          <a:xfrm>
            <a:off x="250660" y="4834662"/>
            <a:ext cx="5475945" cy="1767635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Collaboration in dept vs collaboration with others</a:t>
            </a:r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20B8EB22-D9EF-8D4B-A7CB-C946FC1D92D1}"/>
              </a:ext>
            </a:extLst>
          </p:cNvPr>
          <p:cNvSpPr/>
          <p:nvPr/>
        </p:nvSpPr>
        <p:spPr>
          <a:xfrm>
            <a:off x="250660" y="2581648"/>
            <a:ext cx="4520481" cy="2010325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Not being afraid just to listen</a:t>
            </a:r>
          </a:p>
        </p:txBody>
      </p:sp>
    </p:spTree>
    <p:extLst>
      <p:ext uri="{BB962C8B-B14F-4D97-AF65-F5344CB8AC3E}">
        <p14:creationId xmlns:p14="http://schemas.microsoft.com/office/powerpoint/2010/main" val="365937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823BD-42B3-4348-B8CE-7BBFB6C166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91B47-D681-F347-A0F5-EFCA2B2179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ext, application&#10;&#10;Description automatically generated">
            <a:extLst>
              <a:ext uri="{FF2B5EF4-FFF2-40B4-BE49-F238E27FC236}">
                <a16:creationId xmlns:a16="http://schemas.microsoft.com/office/drawing/2014/main" id="{B610BE6A-2FA2-F94B-8400-134DA6974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682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456FF7-DDAF-2141-A168-901AA344ECD0}"/>
              </a:ext>
            </a:extLst>
          </p:cNvPr>
          <p:cNvSpPr/>
          <p:nvPr/>
        </p:nvSpPr>
        <p:spPr>
          <a:xfrm>
            <a:off x="4640995" y="145682"/>
            <a:ext cx="2660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Kathryn Darwin</a:t>
            </a:r>
          </a:p>
          <a:p>
            <a:pPr algn="ctr"/>
            <a:r>
              <a:rPr lang="en-GB" sz="2400" dirty="0">
                <a:latin typeface="-apple-system"/>
              </a:rPr>
              <a:t>@Arithmaticks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D8BE55-F981-FB46-9BE6-0335E5A91AF4}"/>
              </a:ext>
            </a:extLst>
          </p:cNvPr>
          <p:cNvSpPr txBox="1"/>
          <p:nvPr/>
        </p:nvSpPr>
        <p:spPr>
          <a:xfrm>
            <a:off x="1524000" y="145683"/>
            <a:ext cx="295046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dirty="0"/>
              <a:t>Charlotte Hawthorne</a:t>
            </a:r>
          </a:p>
          <a:p>
            <a:pPr algn="ctr"/>
            <a:r>
              <a:rPr lang="en-GB" sz="2400" dirty="0">
                <a:latin typeface="inherit"/>
              </a:rPr>
              <a:t>@mrshawthorne7</a:t>
            </a:r>
            <a:endParaRPr lang="en-GB" sz="2400" dirty="0">
              <a:latin typeface="-apple-syste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1F73FD-09B1-074C-BFB4-AB60C0F318DE}"/>
              </a:ext>
            </a:extLst>
          </p:cNvPr>
          <p:cNvSpPr/>
          <p:nvPr/>
        </p:nvSpPr>
        <p:spPr>
          <a:xfrm>
            <a:off x="7467599" y="145682"/>
            <a:ext cx="25769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Helen Konstantine</a:t>
            </a:r>
          </a:p>
          <a:p>
            <a:pPr algn="ctr"/>
            <a:r>
              <a:rPr lang="en-GB" sz="2400" dirty="0"/>
              <a:t>@giftedHKO</a:t>
            </a:r>
          </a:p>
        </p:txBody>
      </p:sp>
    </p:spTree>
    <p:extLst>
      <p:ext uri="{BB962C8B-B14F-4D97-AF65-F5344CB8AC3E}">
        <p14:creationId xmlns:p14="http://schemas.microsoft.com/office/powerpoint/2010/main" val="580642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530</Words>
  <Application>Microsoft Macintosh PowerPoint</Application>
  <PresentationFormat>Widescreen</PresentationFormat>
  <Paragraphs>173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-apple-system</vt:lpstr>
      <vt:lpstr>Arial</vt:lpstr>
      <vt:lpstr>Calibri</vt:lpstr>
      <vt:lpstr>Calibri Light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we decided we needed in the lesson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Hawthorne</dc:creator>
  <cp:lastModifiedBy>Konstantine H</cp:lastModifiedBy>
  <cp:revision>94</cp:revision>
  <dcterms:created xsi:type="dcterms:W3CDTF">2021-07-06T19:50:48Z</dcterms:created>
  <dcterms:modified xsi:type="dcterms:W3CDTF">2021-07-08T23:02:07Z</dcterms:modified>
</cp:coreProperties>
</file>