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3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17"/>
    <p:restoredTop sz="94634"/>
  </p:normalViewPr>
  <p:slideViewPr>
    <p:cSldViewPr snapToGrid="0" snapToObjects="1">
      <p:cViewPr varScale="1">
        <p:scale>
          <a:sx n="86" d="100"/>
          <a:sy n="86" d="100"/>
        </p:scale>
        <p:origin x="232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1F35D-1715-8540-BDE3-E72776C52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972005-18C0-5041-86D5-DC6393A51C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DE5CD0-384A-7A4B-9D3A-D338A64E3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60580-C15B-A045-8B8D-5C78A97BC25B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16004-D872-3E43-A723-6D0E1DDE9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00F70-3737-F547-A101-532D7E4E5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6898-B8D1-404F-88E2-A6ADE7748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06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1C107-C320-5F4E-9CE8-EEF2F99D0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CFBAE-8CD1-3644-BF37-BD0840755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2C4F6-2C5C-4D49-A6B5-8FD8692EF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60580-C15B-A045-8B8D-5C78A97BC25B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74C70-B005-8649-9290-44A77443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C1D10-0789-C048-94CB-688FD22F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6898-B8D1-404F-88E2-A6ADE7748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4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C43FE-337F-1F44-9685-E68A4BB10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9C301-BBAB-FE46-B5AC-26809209D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D1BC3-DEFB-5C47-8F67-C37EC8038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60580-C15B-A045-8B8D-5C78A97BC25B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5F238-445E-F44F-ADFF-4D18D4EDC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85224-AA82-6240-8CC0-591C574AB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6898-B8D1-404F-88E2-A6ADE7748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52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6EA4F-4D44-1F47-9E6D-F668497DE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500ED-AEDE-C64E-BA4C-8E85EF7AB8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A22370-EC43-4E45-9E32-E3C573210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DED480-DBD7-C24D-AB76-9ABD27CB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60580-C15B-A045-8B8D-5C78A97BC25B}" type="datetimeFigureOut">
              <a:rPr lang="en-US" smtClean="0"/>
              <a:t>7/9/21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CFA5D6-9E1B-8841-A18D-BB89B9350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0C87E6-3614-4D4D-8A23-C7C6DBB2D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6898-B8D1-404F-88E2-A6ADE7748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2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DFF1E-E188-3B4A-ABCB-55094BCCF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2F56A-64AA-C848-87E0-C1F1448B4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C4C7F2-DBD6-FD46-8048-16022E24A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4A9E52-3451-4343-ACD0-FADBA1068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F6EDD2-5CA1-2240-B1EB-880A1D72E0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BCEEFE-1A5A-2246-BC6D-DD5A5C6B7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60580-C15B-A045-8B8D-5C78A97BC25B}" type="datetimeFigureOut">
              <a:rPr lang="en-US" smtClean="0"/>
              <a:t>7/9/21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CE91B4-8787-1642-8AA6-9C1C893DE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C39D7F-AFFF-1545-A624-D6E24AF53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6898-B8D1-404F-88E2-A6ADE7748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63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A1BD8-4A36-FB42-B7EB-06F48B66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44BB29-B121-D146-AF97-54C93BD01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60580-C15B-A045-8B8D-5C78A97BC25B}" type="datetimeFigureOut">
              <a:rPr lang="en-US" smtClean="0"/>
              <a:t>7/9/21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953C9-1F15-6F49-82EA-691E19E30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29783E-4B8E-0F47-A0D3-EF4AA56F0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6898-B8D1-404F-88E2-A6ADE7748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2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A17174-A174-7C4F-B8BF-3F6FE6245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60580-C15B-A045-8B8D-5C78A97BC25B}" type="datetimeFigureOut">
              <a:rPr lang="en-US" smtClean="0"/>
              <a:t>7/9/21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040ADA-1D2B-914D-A26D-A4A2F8AE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13BA2-D011-4742-B9D1-6B6CA8486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6898-B8D1-404F-88E2-A6ADE7748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900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06B73-8829-4348-BAFF-F7CEFFA50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94C5E-8D79-604F-BA7B-055F93F84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536C4-AC51-D242-B9EF-1B64D586C0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B0BB35-9600-5C40-A75F-8424E4DAE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60580-C15B-A045-8B8D-5C78A97BC25B}" type="datetimeFigureOut">
              <a:rPr lang="en-US" smtClean="0"/>
              <a:t>7/9/21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26F7E-0F3F-6B41-9C21-A52A10450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09C06B-6775-5B4E-918B-3AC138A59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6898-B8D1-404F-88E2-A6ADE7748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74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A623A-8D77-DA4F-919B-A2367DB1A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AF4DA5-30CF-804D-BCB9-E576C09F3F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3098E-D55C-EB43-AD26-25A879027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5C120E-E84C-CE48-B6DC-B5D0F5B90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60580-C15B-A045-8B8D-5C78A97BC25B}" type="datetimeFigureOut">
              <a:rPr lang="en-US" smtClean="0"/>
              <a:t>7/9/21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D2B229-A331-C841-912B-76521BDC5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D49F33-2915-AB4A-89E7-21E073FE6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6898-B8D1-404F-88E2-A6ADE7748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1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F92F3-46ED-ED43-B22B-9F0B9220E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DBA7A4-DB70-B54B-BEAE-C721AFABA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909F9-E9CE-974D-8FBD-5F41A119F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60580-C15B-A045-8B8D-5C78A97BC25B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56DF9-9945-8546-B1B9-76F383EA1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18BCA-BF5A-8E46-8A21-BAE606B11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6898-B8D1-404F-88E2-A6ADE7748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63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A8A87B-C471-4D47-8B71-6C2945C777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D825BB-8BEF-044B-AD54-3334B8807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2AC9C-5E7D-B04A-B277-74A6F050B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60580-C15B-A045-8B8D-5C78A97BC25B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62574-B111-1945-A7C3-2D19C612F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B8593-DDF6-0040-95E8-93D98467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A6898-B8D1-404F-88E2-A6ADE7748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45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8F87AF-F0B9-B942-A37F-0B5BC0946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2C40F-8D38-EB4E-ACB4-AA1296488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9CF35-6E1A-2049-9027-76AEFAD78D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60580-C15B-A045-8B8D-5C78A97BC25B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53D9D-E992-B24A-B7DF-1DA7F722E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73A63-95A1-A94F-B524-FC9EB7F9B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A6898-B8D1-404F-88E2-A6ADE7748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020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4A5FC9D4-5857-0E4E-86AA-C7AB449648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77814"/>
              </p:ext>
            </p:extLst>
          </p:nvPr>
        </p:nvGraphicFramePr>
        <p:xfrm>
          <a:off x="117955" y="150110"/>
          <a:ext cx="11908944" cy="6555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6145">
                  <a:extLst>
                    <a:ext uri="{9D8B030D-6E8A-4147-A177-3AD203B41FA5}">
                      <a16:colId xmlns:a16="http://schemas.microsoft.com/office/drawing/2014/main" val="3176188331"/>
                    </a:ext>
                  </a:extLst>
                </a:gridCol>
                <a:gridCol w="2478327">
                  <a:extLst>
                    <a:ext uri="{9D8B030D-6E8A-4147-A177-3AD203B41FA5}">
                      <a16:colId xmlns:a16="http://schemas.microsoft.com/office/drawing/2014/main" val="964841707"/>
                    </a:ext>
                  </a:extLst>
                </a:gridCol>
                <a:gridCol w="1984824">
                  <a:extLst>
                    <a:ext uri="{9D8B030D-6E8A-4147-A177-3AD203B41FA5}">
                      <a16:colId xmlns:a16="http://schemas.microsoft.com/office/drawing/2014/main" val="39240291"/>
                    </a:ext>
                  </a:extLst>
                </a:gridCol>
                <a:gridCol w="3969648">
                  <a:extLst>
                    <a:ext uri="{9D8B030D-6E8A-4147-A177-3AD203B41FA5}">
                      <a16:colId xmlns:a16="http://schemas.microsoft.com/office/drawing/2014/main" val="763829698"/>
                    </a:ext>
                  </a:extLst>
                </a:gridCol>
              </a:tblGrid>
              <a:tr h="327774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606208"/>
                  </a:ext>
                </a:extLst>
              </a:tr>
              <a:tr h="3277745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841779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55BE178B-8795-B94B-97E5-D38B67F09C20}"/>
              </a:ext>
            </a:extLst>
          </p:cNvPr>
          <p:cNvGrpSpPr/>
          <p:nvPr/>
        </p:nvGrpSpPr>
        <p:grpSpPr>
          <a:xfrm>
            <a:off x="368300" y="838199"/>
            <a:ext cx="3044636" cy="2395603"/>
            <a:chOff x="2819012" y="638597"/>
            <a:chExt cx="7921758" cy="6569601"/>
          </a:xfrm>
        </p:grpSpPr>
        <p:pic>
          <p:nvPicPr>
            <p:cNvPr id="5" name="Picture 4" descr="Chart, line chart, polygon&#10;&#10;Description automatically generated">
              <a:extLst>
                <a:ext uri="{FF2B5EF4-FFF2-40B4-BE49-F238E27FC236}">
                  <a16:creationId xmlns:a16="http://schemas.microsoft.com/office/drawing/2014/main" id="{7DC41431-4D9E-FC43-8E55-7D1A40B671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570"/>
            <a:stretch/>
          </p:blipFill>
          <p:spPr>
            <a:xfrm>
              <a:off x="2838450" y="869430"/>
              <a:ext cx="6515100" cy="557582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EBE6695E-E785-0D40-BFF3-6A5A7A9C77E8}"/>
                    </a:ext>
                  </a:extLst>
                </p:cNvPr>
                <p:cNvSpPr txBox="1"/>
                <p:nvPr/>
              </p:nvSpPr>
              <p:spPr>
                <a:xfrm>
                  <a:off x="2819012" y="3019260"/>
                  <a:ext cx="1292484" cy="9857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(4, 6)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EBE6695E-E785-0D40-BFF3-6A5A7A9C77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19012" y="3019260"/>
                  <a:ext cx="1292484" cy="985715"/>
                </a:xfrm>
                <a:prstGeom prst="rect">
                  <a:avLst/>
                </a:prstGeom>
                <a:blipFill>
                  <a:blip r:embed="rId3"/>
                  <a:stretch>
                    <a:fillRect l="-4878" r="-56098" b="-275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D726083-8DB6-AB48-9F5A-A21328135819}"/>
                    </a:ext>
                  </a:extLst>
                </p:cNvPr>
                <p:cNvSpPr txBox="1"/>
                <p:nvPr/>
              </p:nvSpPr>
              <p:spPr>
                <a:xfrm>
                  <a:off x="7032442" y="2667848"/>
                  <a:ext cx="2223688" cy="9857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(10, 6)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D726083-8DB6-AB48-9F5A-A213281358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2442" y="2667848"/>
                  <a:ext cx="2223688" cy="985715"/>
                </a:xfrm>
                <a:prstGeom prst="rect">
                  <a:avLst/>
                </a:prstGeom>
                <a:blipFill>
                  <a:blip r:embed="rId4"/>
                  <a:stretch>
                    <a:fillRect l="-2941" r="-10294" b="-275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81DE901-48F2-9649-A0BB-C18B277C46DF}"/>
                    </a:ext>
                  </a:extLst>
                </p:cNvPr>
                <p:cNvSpPr txBox="1"/>
                <p:nvPr/>
              </p:nvSpPr>
              <p:spPr>
                <a:xfrm>
                  <a:off x="7032442" y="638597"/>
                  <a:ext cx="2223688" cy="9857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(10, 9)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81DE901-48F2-9649-A0BB-C18B277C46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2442" y="638597"/>
                  <a:ext cx="2223688" cy="985715"/>
                </a:xfrm>
                <a:prstGeom prst="rect">
                  <a:avLst/>
                </a:prstGeom>
                <a:blipFill>
                  <a:blip r:embed="rId5"/>
                  <a:stretch>
                    <a:fillRect l="-2941" r="-10294"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D58363CA-171F-6C4B-918D-D89EF2CEA5A2}"/>
                    </a:ext>
                  </a:extLst>
                </p:cNvPr>
                <p:cNvSpPr txBox="1"/>
                <p:nvPr/>
              </p:nvSpPr>
              <p:spPr>
                <a:xfrm>
                  <a:off x="5913581" y="6171684"/>
                  <a:ext cx="1899183" cy="9857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(9, 1)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D58363CA-171F-6C4B-918D-D89EF2CEA5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13581" y="6171684"/>
                  <a:ext cx="1899183" cy="985715"/>
                </a:xfrm>
                <a:prstGeom prst="rect">
                  <a:avLst/>
                </a:prstGeom>
                <a:blipFill>
                  <a:blip r:embed="rId6"/>
                  <a:stretch>
                    <a:fillRect l="-3448" r="-10345" b="-275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E23E066-C62E-9D47-B880-D43A6723DBC7}"/>
                    </a:ext>
                  </a:extLst>
                </p:cNvPr>
                <p:cNvSpPr txBox="1"/>
                <p:nvPr/>
              </p:nvSpPr>
              <p:spPr>
                <a:xfrm>
                  <a:off x="8517082" y="6222483"/>
                  <a:ext cx="2223688" cy="9857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(13, 1)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E23E066-C62E-9D47-B880-D43A6723DB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17082" y="6222483"/>
                  <a:ext cx="2223688" cy="985715"/>
                </a:xfrm>
                <a:prstGeom prst="rect">
                  <a:avLst/>
                </a:prstGeom>
                <a:blipFill>
                  <a:blip r:embed="rId7"/>
                  <a:stretch>
                    <a:fillRect l="-2941" r="-10294" b="-275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A3E3675-357B-414D-B582-54C20438006E}"/>
                    </a:ext>
                  </a:extLst>
                </p:cNvPr>
                <p:cNvSpPr txBox="1"/>
                <p:nvPr/>
              </p:nvSpPr>
              <p:spPr>
                <a:xfrm>
                  <a:off x="8953746" y="4380983"/>
                  <a:ext cx="1056218" cy="10972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A3E3675-357B-414D-B582-54C2043800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53746" y="4380983"/>
                  <a:ext cx="1056218" cy="109724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B62C596-94D3-0244-88C6-47F79CBADDCE}"/>
              </a:ext>
            </a:extLst>
          </p:cNvPr>
          <p:cNvSpPr txBox="1"/>
          <p:nvPr/>
        </p:nvSpPr>
        <p:spPr>
          <a:xfrm>
            <a:off x="-577387" y="162625"/>
            <a:ext cx="4532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Shape A is SIMILAR to shape B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Find the co-ordinate 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B814F1-FE24-A64E-BDC4-4C93182D5E08}"/>
              </a:ext>
            </a:extLst>
          </p:cNvPr>
          <p:cNvSpPr txBox="1"/>
          <p:nvPr/>
        </p:nvSpPr>
        <p:spPr>
          <a:xfrm>
            <a:off x="3613874" y="200725"/>
            <a:ext cx="4419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Amy makes shapes ABCD with identical tiles. Is shape ABCD SIMILAR to a single tile?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F59D6A-11C9-1E41-BDD8-9E76D5A8A0C0}"/>
              </a:ext>
            </a:extLst>
          </p:cNvPr>
          <p:cNvSpPr/>
          <p:nvPr/>
        </p:nvSpPr>
        <p:spPr>
          <a:xfrm rot="16200000">
            <a:off x="3962593" y="1025844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65DCA0-C34F-104B-8314-02D84F3BA43B}"/>
              </a:ext>
            </a:extLst>
          </p:cNvPr>
          <p:cNvSpPr/>
          <p:nvPr/>
        </p:nvSpPr>
        <p:spPr>
          <a:xfrm rot="16200000">
            <a:off x="5087411" y="2575970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F9040F-D614-8742-BB74-C49BBED5FD7E}"/>
              </a:ext>
            </a:extLst>
          </p:cNvPr>
          <p:cNvSpPr/>
          <p:nvPr/>
        </p:nvSpPr>
        <p:spPr>
          <a:xfrm rot="16200000">
            <a:off x="5084045" y="2178454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826974-E5AB-6442-A285-860DF7D955AB}"/>
              </a:ext>
            </a:extLst>
          </p:cNvPr>
          <p:cNvSpPr/>
          <p:nvPr/>
        </p:nvSpPr>
        <p:spPr>
          <a:xfrm rot="16200000">
            <a:off x="5084045" y="1782961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514952-D9EC-FA4F-9B89-3B3BA9AE278D}"/>
              </a:ext>
            </a:extLst>
          </p:cNvPr>
          <p:cNvSpPr/>
          <p:nvPr/>
        </p:nvSpPr>
        <p:spPr>
          <a:xfrm rot="16200000">
            <a:off x="5084045" y="1396122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CD25F4-DC6E-9D4A-82D4-B70C920F62A1}"/>
              </a:ext>
            </a:extLst>
          </p:cNvPr>
          <p:cNvSpPr/>
          <p:nvPr/>
        </p:nvSpPr>
        <p:spPr>
          <a:xfrm rot="16200000">
            <a:off x="5596078" y="2577993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DBEC7FB-E3D7-B54E-B10F-947884FACDEB}"/>
              </a:ext>
            </a:extLst>
          </p:cNvPr>
          <p:cNvSpPr/>
          <p:nvPr/>
        </p:nvSpPr>
        <p:spPr>
          <a:xfrm rot="16200000">
            <a:off x="5592712" y="2180477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49EEBA-8E53-DA45-B1B4-EC0F549BABE6}"/>
              </a:ext>
            </a:extLst>
          </p:cNvPr>
          <p:cNvSpPr/>
          <p:nvPr/>
        </p:nvSpPr>
        <p:spPr>
          <a:xfrm rot="16200000">
            <a:off x="5592712" y="1784984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F17353-412C-0E4D-84C4-44092AEB1D98}"/>
              </a:ext>
            </a:extLst>
          </p:cNvPr>
          <p:cNvSpPr/>
          <p:nvPr/>
        </p:nvSpPr>
        <p:spPr>
          <a:xfrm rot="16200000">
            <a:off x="5592712" y="1398145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68BC74-39F8-4646-B5E8-2441F1A71C51}"/>
              </a:ext>
            </a:extLst>
          </p:cNvPr>
          <p:cNvSpPr/>
          <p:nvPr/>
        </p:nvSpPr>
        <p:spPr>
          <a:xfrm rot="16200000">
            <a:off x="6092631" y="2577993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24EF8A9-6471-7942-982C-B29B5EFCBCA7}"/>
              </a:ext>
            </a:extLst>
          </p:cNvPr>
          <p:cNvSpPr/>
          <p:nvPr/>
        </p:nvSpPr>
        <p:spPr>
          <a:xfrm rot="16200000">
            <a:off x="6089265" y="2180477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512E035-C33B-8440-866F-5D3674E750E7}"/>
              </a:ext>
            </a:extLst>
          </p:cNvPr>
          <p:cNvSpPr/>
          <p:nvPr/>
        </p:nvSpPr>
        <p:spPr>
          <a:xfrm rot="16200000">
            <a:off x="6089265" y="1784984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1FA0D7-DD32-C94F-96FF-47305BFF200C}"/>
              </a:ext>
            </a:extLst>
          </p:cNvPr>
          <p:cNvSpPr/>
          <p:nvPr/>
        </p:nvSpPr>
        <p:spPr>
          <a:xfrm rot="16200000">
            <a:off x="6089265" y="1398145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DC973E-0B39-A84E-ACFD-62ABA54BAFDD}"/>
              </a:ext>
            </a:extLst>
          </p:cNvPr>
          <p:cNvSpPr/>
          <p:nvPr/>
        </p:nvSpPr>
        <p:spPr>
          <a:xfrm rot="16200000">
            <a:off x="6604664" y="2577992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4209FDA-813B-7543-B888-FBF5925615FA}"/>
              </a:ext>
            </a:extLst>
          </p:cNvPr>
          <p:cNvSpPr/>
          <p:nvPr/>
        </p:nvSpPr>
        <p:spPr>
          <a:xfrm rot="16200000">
            <a:off x="6601298" y="2180476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22C349F-44DA-3F4E-A788-8E336FDDE726}"/>
              </a:ext>
            </a:extLst>
          </p:cNvPr>
          <p:cNvSpPr/>
          <p:nvPr/>
        </p:nvSpPr>
        <p:spPr>
          <a:xfrm rot="16200000">
            <a:off x="6601298" y="1784983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8179300-9BB2-8D45-BFB8-274A6DFE3150}"/>
              </a:ext>
            </a:extLst>
          </p:cNvPr>
          <p:cNvSpPr/>
          <p:nvPr/>
        </p:nvSpPr>
        <p:spPr>
          <a:xfrm rot="16200000">
            <a:off x="6601298" y="1398144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31C153E-3DA6-BB4B-822C-76DCD16113D2}"/>
              </a:ext>
            </a:extLst>
          </p:cNvPr>
          <p:cNvSpPr/>
          <p:nvPr/>
        </p:nvSpPr>
        <p:spPr>
          <a:xfrm rot="16200000">
            <a:off x="7101217" y="2577992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7097A62-8127-0D48-8CC6-5083C4BC7359}"/>
              </a:ext>
            </a:extLst>
          </p:cNvPr>
          <p:cNvSpPr/>
          <p:nvPr/>
        </p:nvSpPr>
        <p:spPr>
          <a:xfrm rot="16200000">
            <a:off x="7097851" y="2180476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86FA06C-1EAE-7D4C-A7E8-14959B3F82E2}"/>
              </a:ext>
            </a:extLst>
          </p:cNvPr>
          <p:cNvSpPr/>
          <p:nvPr/>
        </p:nvSpPr>
        <p:spPr>
          <a:xfrm rot="16200000">
            <a:off x="7097851" y="1784983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FB82EB4-CCF1-204D-9301-78D49C48E357}"/>
              </a:ext>
            </a:extLst>
          </p:cNvPr>
          <p:cNvSpPr/>
          <p:nvPr/>
        </p:nvSpPr>
        <p:spPr>
          <a:xfrm rot="16200000">
            <a:off x="7097851" y="1398144"/>
            <a:ext cx="397516" cy="508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9D15A9F-AA88-9142-9CC6-77D1AB0DDCF3}"/>
              </a:ext>
            </a:extLst>
          </p:cNvPr>
          <p:cNvSpPr txBox="1"/>
          <p:nvPr/>
        </p:nvSpPr>
        <p:spPr>
          <a:xfrm>
            <a:off x="4828146" y="115107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328D375-165E-3646-8661-1CC938A26CFA}"/>
              </a:ext>
            </a:extLst>
          </p:cNvPr>
          <p:cNvSpPr txBox="1"/>
          <p:nvPr/>
        </p:nvSpPr>
        <p:spPr>
          <a:xfrm>
            <a:off x="7501708" y="115167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C25ADC2-D9AD-D845-8E43-3D3E6C7A8484}"/>
              </a:ext>
            </a:extLst>
          </p:cNvPr>
          <p:cNvSpPr txBox="1"/>
          <p:nvPr/>
        </p:nvSpPr>
        <p:spPr>
          <a:xfrm>
            <a:off x="7521958" y="291933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64B1BC-C02A-314C-BE74-C71D5A2D4D85}"/>
              </a:ext>
            </a:extLst>
          </p:cNvPr>
          <p:cNvSpPr txBox="1"/>
          <p:nvPr/>
        </p:nvSpPr>
        <p:spPr>
          <a:xfrm>
            <a:off x="4819850" y="2955503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45" name="Trapezium 44">
            <a:extLst>
              <a:ext uri="{FF2B5EF4-FFF2-40B4-BE49-F238E27FC236}">
                <a16:creationId xmlns:a16="http://schemas.microsoft.com/office/drawing/2014/main" id="{651775D6-0B17-8C4F-8A4E-1DAACC3AA446}"/>
              </a:ext>
            </a:extLst>
          </p:cNvPr>
          <p:cNvSpPr/>
          <p:nvPr/>
        </p:nvSpPr>
        <p:spPr>
          <a:xfrm>
            <a:off x="8559599" y="1321911"/>
            <a:ext cx="1028700" cy="744948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rapezium 45">
            <a:extLst>
              <a:ext uri="{FF2B5EF4-FFF2-40B4-BE49-F238E27FC236}">
                <a16:creationId xmlns:a16="http://schemas.microsoft.com/office/drawing/2014/main" id="{D4231BCD-5329-D545-81EC-4127BDF2FD66}"/>
              </a:ext>
            </a:extLst>
          </p:cNvPr>
          <p:cNvSpPr/>
          <p:nvPr/>
        </p:nvSpPr>
        <p:spPr>
          <a:xfrm>
            <a:off x="10037570" y="460390"/>
            <a:ext cx="1503940" cy="10891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E708E8F-AA80-7042-A7B1-8E2C83E06887}"/>
              </a:ext>
            </a:extLst>
          </p:cNvPr>
          <p:cNvSpPr txBox="1"/>
          <p:nvPr/>
        </p:nvSpPr>
        <p:spPr>
          <a:xfrm>
            <a:off x="10042638" y="19648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4242DE9-44DC-EB4E-98FF-2872E94B44A9}"/>
              </a:ext>
            </a:extLst>
          </p:cNvPr>
          <p:cNvSpPr txBox="1"/>
          <p:nvPr/>
        </p:nvSpPr>
        <p:spPr>
          <a:xfrm>
            <a:off x="11241860" y="20918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2835FEF-6CD4-634D-93E3-5E149D95E4F8}"/>
              </a:ext>
            </a:extLst>
          </p:cNvPr>
          <p:cNvSpPr txBox="1"/>
          <p:nvPr/>
        </p:nvSpPr>
        <p:spPr>
          <a:xfrm>
            <a:off x="11478010" y="141804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C826078-C42B-1745-8942-36169044876C}"/>
              </a:ext>
            </a:extLst>
          </p:cNvPr>
          <p:cNvSpPr txBox="1"/>
          <p:nvPr/>
        </p:nvSpPr>
        <p:spPr>
          <a:xfrm>
            <a:off x="9779202" y="146691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920209D-CDC2-7E42-B886-FA0D585D662C}"/>
              </a:ext>
            </a:extLst>
          </p:cNvPr>
          <p:cNvSpPr txBox="1"/>
          <p:nvPr/>
        </p:nvSpPr>
        <p:spPr>
          <a:xfrm>
            <a:off x="8486592" y="107824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D7237E1-C231-794D-BC22-68C7696DD7A3}"/>
              </a:ext>
            </a:extLst>
          </p:cNvPr>
          <p:cNvSpPr txBox="1"/>
          <p:nvPr/>
        </p:nvSpPr>
        <p:spPr>
          <a:xfrm>
            <a:off x="9368990" y="109758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57BF80F-6C44-594B-9BF9-02D3063FE1C9}"/>
              </a:ext>
            </a:extLst>
          </p:cNvPr>
          <p:cNvSpPr txBox="1"/>
          <p:nvPr/>
        </p:nvSpPr>
        <p:spPr>
          <a:xfrm>
            <a:off x="9518744" y="191834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F60EBD1-BF75-4B45-BCC9-A83544EE5F53}"/>
              </a:ext>
            </a:extLst>
          </p:cNvPr>
          <p:cNvSpPr txBox="1"/>
          <p:nvPr/>
        </p:nvSpPr>
        <p:spPr>
          <a:xfrm>
            <a:off x="8322925" y="1952751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5CCC5F4-2E89-0948-A898-ACEE5B48EB4C}"/>
              </a:ext>
            </a:extLst>
          </p:cNvPr>
          <p:cNvSpPr txBox="1"/>
          <p:nvPr/>
        </p:nvSpPr>
        <p:spPr>
          <a:xfrm>
            <a:off x="8029880" y="254131"/>
            <a:ext cx="199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ABCD is SIMILAR to EFGH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92E5003-77F2-AA46-B420-55EEEA6DE72B}"/>
              </a:ext>
            </a:extLst>
          </p:cNvPr>
          <p:cNvSpPr txBox="1"/>
          <p:nvPr/>
        </p:nvSpPr>
        <p:spPr>
          <a:xfrm>
            <a:off x="8233798" y="2263885"/>
            <a:ext cx="3696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Which of the following is incorrect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EE8F234-5FD9-F04F-BE58-6991EDC5A2CC}"/>
                  </a:ext>
                </a:extLst>
              </p:cNvPr>
              <p:cNvSpPr txBox="1"/>
              <p:nvPr/>
            </p:nvSpPr>
            <p:spPr>
              <a:xfrm>
                <a:off x="8158025" y="2692230"/>
                <a:ext cx="1058110" cy="66941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4.2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9.8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EE8F234-5FD9-F04F-BE58-6991EDC5A2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8025" y="2692230"/>
                <a:ext cx="1058110" cy="669414"/>
              </a:xfrm>
              <a:prstGeom prst="rect">
                <a:avLst/>
              </a:prstGeom>
              <a:blipFill>
                <a:blip r:embed="rId9"/>
                <a:stretch>
                  <a:fillRect b="-740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CA33D985-E510-DE4D-AE26-BA7178104A25}"/>
              </a:ext>
            </a:extLst>
          </p:cNvPr>
          <p:cNvSpPr txBox="1"/>
          <p:nvPr/>
        </p:nvSpPr>
        <p:spPr>
          <a:xfrm>
            <a:off x="8801594" y="98632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3cm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A55D608-F460-7B4F-9769-83989738BD3D}"/>
              </a:ext>
            </a:extLst>
          </p:cNvPr>
          <p:cNvSpPr txBox="1"/>
          <p:nvPr/>
        </p:nvSpPr>
        <p:spPr>
          <a:xfrm>
            <a:off x="10529312" y="12598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7cm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EF26A5A-3482-3748-9101-DAECD1ECD2E3}"/>
              </a:ext>
            </a:extLst>
          </p:cNvPr>
          <p:cNvSpPr txBox="1"/>
          <p:nvPr/>
        </p:nvSpPr>
        <p:spPr>
          <a:xfrm rot="4393107">
            <a:off x="11178862" y="738948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9.8cm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CCEE4D5-D8AF-C444-AF44-9583804B6EFD}"/>
              </a:ext>
            </a:extLst>
          </p:cNvPr>
          <p:cNvSpPr txBox="1"/>
          <p:nvPr/>
        </p:nvSpPr>
        <p:spPr>
          <a:xfrm rot="4393107">
            <a:off x="9283681" y="1500039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4.2cm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BC1C276-B38F-D44A-87B2-802AAE4F5834}"/>
                  </a:ext>
                </a:extLst>
              </p:cNvPr>
              <p:cNvSpPr txBox="1"/>
              <p:nvPr/>
            </p:nvSpPr>
            <p:spPr>
              <a:xfrm>
                <a:off x="9338807" y="2689538"/>
                <a:ext cx="1253677" cy="67056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9.8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4.2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BC1C276-B38F-D44A-87B2-802AAE4F5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8807" y="2689538"/>
                <a:ext cx="1253677" cy="670568"/>
              </a:xfrm>
              <a:prstGeom prst="rect">
                <a:avLst/>
              </a:prstGeom>
              <a:blipFill>
                <a:blip r:embed="rId10"/>
                <a:stretch>
                  <a:fillRect b="-555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E2D71A3-FD9C-B047-8674-C1162D1A5B8E}"/>
                  </a:ext>
                </a:extLst>
              </p:cNvPr>
              <p:cNvSpPr txBox="1"/>
              <p:nvPr/>
            </p:nvSpPr>
            <p:spPr>
              <a:xfrm>
                <a:off x="10711357" y="2677569"/>
                <a:ext cx="1253677" cy="66941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4.2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9.8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E2D71A3-FD9C-B047-8674-C1162D1A5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1357" y="2677569"/>
                <a:ext cx="1253677" cy="669414"/>
              </a:xfrm>
              <a:prstGeom prst="rect">
                <a:avLst/>
              </a:prstGeom>
              <a:blipFill>
                <a:blip r:embed="rId11"/>
                <a:stretch>
                  <a:fillRect b="-555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Rectangle 63">
            <a:extLst>
              <a:ext uri="{FF2B5EF4-FFF2-40B4-BE49-F238E27FC236}">
                <a16:creationId xmlns:a16="http://schemas.microsoft.com/office/drawing/2014/main" id="{A2403D5E-D02F-8044-9EF3-6F77C529F603}"/>
              </a:ext>
            </a:extLst>
          </p:cNvPr>
          <p:cNvSpPr/>
          <p:nvPr/>
        </p:nvSpPr>
        <p:spPr>
          <a:xfrm>
            <a:off x="1540049" y="1237801"/>
            <a:ext cx="439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A </a:t>
            </a:r>
            <a:endParaRPr lang="en-US" sz="2400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C91E9A1-98B2-8240-A5BB-A7E5E9E36BBE}"/>
              </a:ext>
            </a:extLst>
          </p:cNvPr>
          <p:cNvSpPr/>
          <p:nvPr/>
        </p:nvSpPr>
        <p:spPr>
          <a:xfrm>
            <a:off x="2327449" y="2469701"/>
            <a:ext cx="439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B </a:t>
            </a:r>
            <a:endParaRPr lang="en-US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2EF1F2D-8340-B94F-8D89-A265FA95E4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5" t="1884" r="22223" b="21288"/>
          <a:stretch/>
        </p:blipFill>
        <p:spPr bwMode="auto">
          <a:xfrm>
            <a:off x="181126" y="3626141"/>
            <a:ext cx="4016120" cy="292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FD34826-7DFB-C44D-AAE3-4D42AC9CA09B}"/>
              </a:ext>
            </a:extLst>
          </p:cNvPr>
          <p:cNvSpPr txBox="1"/>
          <p:nvPr/>
        </p:nvSpPr>
        <p:spPr>
          <a:xfrm>
            <a:off x="4076175" y="4098170"/>
            <a:ext cx="19575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3 congruent shapes are placed onto a shape. What does this tell you about the larger and smaller shapes?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C5AA078-953A-2F45-8ED4-1420BFC93FFC}"/>
              </a:ext>
            </a:extLst>
          </p:cNvPr>
          <p:cNvSpPr txBox="1"/>
          <p:nvPr/>
        </p:nvSpPr>
        <p:spPr>
          <a:xfrm>
            <a:off x="9585584" y="3615599"/>
            <a:ext cx="22573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Bilal draws a rhombus with sides of length 7cm</a:t>
            </a:r>
          </a:p>
          <a:p>
            <a:pPr algn="ctr"/>
            <a:r>
              <a:rPr lang="en-US" sz="2000" b="1" dirty="0">
                <a:solidFill>
                  <a:srgbClr val="7030A0"/>
                </a:solidFill>
              </a:rPr>
              <a:t>Cara says she can draw a shape that has lengths that are twice as long but isn’t SIMILAR. Is she correct? </a:t>
            </a:r>
          </a:p>
        </p:txBody>
      </p:sp>
      <p:sp>
        <p:nvSpPr>
          <p:cNvPr id="66" name="Parallelogram 65">
            <a:extLst>
              <a:ext uri="{FF2B5EF4-FFF2-40B4-BE49-F238E27FC236}">
                <a16:creationId xmlns:a16="http://schemas.microsoft.com/office/drawing/2014/main" id="{7FB7718C-7087-BF43-A67C-6331D38A1763}"/>
              </a:ext>
            </a:extLst>
          </p:cNvPr>
          <p:cNvSpPr/>
          <p:nvPr/>
        </p:nvSpPr>
        <p:spPr>
          <a:xfrm>
            <a:off x="6951713" y="4412843"/>
            <a:ext cx="1930235" cy="1334124"/>
          </a:xfrm>
          <a:prstGeom prst="parallelogram">
            <a:avLst>
              <a:gd name="adj" fmla="val 41854"/>
            </a:avLst>
          </a:prstGeom>
          <a:solidFill>
            <a:srgbClr val="9437FF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3ACEE24-775E-4640-A1D9-4E347143430B}"/>
              </a:ext>
            </a:extLst>
          </p:cNvPr>
          <p:cNvSpPr txBox="1"/>
          <p:nvPr/>
        </p:nvSpPr>
        <p:spPr>
          <a:xfrm>
            <a:off x="7284443" y="4116683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858B903-3E6D-124E-9351-B998ABD1D12E}"/>
              </a:ext>
            </a:extLst>
          </p:cNvPr>
          <p:cNvSpPr txBox="1"/>
          <p:nvPr/>
        </p:nvSpPr>
        <p:spPr>
          <a:xfrm>
            <a:off x="8808823" y="413391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B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9235876-1596-684A-B46A-0B55BC8F9110}"/>
              </a:ext>
            </a:extLst>
          </p:cNvPr>
          <p:cNvSpPr txBox="1"/>
          <p:nvPr/>
        </p:nvSpPr>
        <p:spPr>
          <a:xfrm>
            <a:off x="8269808" y="567943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70A21FD-0AF9-DC4C-949A-5BEE708A931F}"/>
              </a:ext>
            </a:extLst>
          </p:cNvPr>
          <p:cNvSpPr txBox="1"/>
          <p:nvPr/>
        </p:nvSpPr>
        <p:spPr>
          <a:xfrm>
            <a:off x="7889910" y="40873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7cm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5801B02-E12E-B747-86B8-08D7800FFEEE}"/>
              </a:ext>
            </a:extLst>
          </p:cNvPr>
          <p:cNvSpPr txBox="1"/>
          <p:nvPr/>
        </p:nvSpPr>
        <p:spPr>
          <a:xfrm>
            <a:off x="6707122" y="5679431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289421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150</Words>
  <Application>Microsoft Macintosh PowerPoint</Application>
  <PresentationFormat>Widescreen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9</cp:revision>
  <dcterms:created xsi:type="dcterms:W3CDTF">2021-07-09T11:14:25Z</dcterms:created>
  <dcterms:modified xsi:type="dcterms:W3CDTF">2021-07-09T23:52:03Z</dcterms:modified>
</cp:coreProperties>
</file>