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71" r:id="rId2"/>
    <p:sldId id="276" r:id="rId3"/>
    <p:sldId id="277" r:id="rId4"/>
    <p:sldId id="278" r:id="rId5"/>
    <p:sldId id="279" r:id="rId6"/>
    <p:sldId id="281" r:id="rId7"/>
    <p:sldId id="275" r:id="rId8"/>
    <p:sldId id="272" r:id="rId9"/>
    <p:sldId id="263" r:id="rId10"/>
    <p:sldId id="273" r:id="rId11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FF8AD8"/>
    <a:srgbClr val="FF7E79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10"/>
    <p:restoredTop sz="94577" autoAdjust="0"/>
  </p:normalViewPr>
  <p:slideViewPr>
    <p:cSldViewPr snapToGrid="0" snapToObjects="1">
      <p:cViewPr>
        <p:scale>
          <a:sx n="110" d="100"/>
          <a:sy n="110" d="100"/>
        </p:scale>
        <p:origin x="-4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23T18:08:13.575"/>
    </inkml:context>
    <inkml:brush xml:id="br0">
      <inkml:brushProperty name="width" value="0.35" units="cm"/>
      <inkml:brushProperty name="height" value="0.35" units="cm"/>
      <inkml:brushProperty name="color" value="#AB008B"/>
    </inkml:brush>
  </inkml:definitions>
  <inkml:trace contextRef="#ctx0" brushRef="#br0">1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23T18:08:14.056"/>
    </inkml:context>
    <inkml:brush xml:id="br0">
      <inkml:brushProperty name="width" value="0.35" units="cm"/>
      <inkml:brushProperty name="height" value="0.35" units="cm"/>
      <inkml:brushProperty name="color" value="#AB008B"/>
    </inkml:brush>
  </inkml:definitions>
  <inkml:trace contextRef="#ctx0" brushRef="#br0">1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23T18:08:14.232"/>
    </inkml:context>
    <inkml:brush xml:id="br0">
      <inkml:brushProperty name="width" value="0.35" units="cm"/>
      <inkml:brushProperty name="height" value="0.35" units="cm"/>
      <inkml:brushProperty name="color" value="#AB008B"/>
    </inkml:brush>
  </inkml:definitions>
  <inkml:trace contextRef="#ctx0" brushRef="#br0">1 0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9BCAC-8C31-C340-9EF5-211F48FB29AD}" type="datetimeFigureOut">
              <a:rPr lang="en-US" smtClean="0"/>
              <a:t>1/22/24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CEEFD1-0C57-5543-B524-5FE993738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42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EEFD1-0C57-5543-B524-5FE993738A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004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EEFD1-0C57-5543-B524-5FE993738A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0888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EEFD1-0C57-5543-B524-5FE993738A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054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EEFD1-0C57-5543-B524-5FE993738A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6345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EEFD1-0C57-5543-B524-5FE993738A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596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EEFD1-0C57-5543-B524-5FE993738A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0454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CEEFD1-0C57-5543-B524-5FE993738AE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46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EEFD1-0C57-5543-B524-5FE993738A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662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9A49D-5765-4349-836D-B680D1BFEC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04D939-9581-4916-B735-236D802FC2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BE445-0280-40DA-9F99-CE972C774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B2F0D-154B-4A5F-96BF-BC3961D07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A72FD-F4B0-411C-B20C-D178057CF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077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6D936-6CB3-4DE6-B5DB-751303B6C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F550E-35F5-4EA8-9388-2F695A73C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1D7B0-C510-4B86-B02D-DB241A7B2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07871-201C-4F90-A667-9FB878D48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043BC-CF9F-41C0-B95D-19A21821A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877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5B8DF-3ED1-4990-89F2-360CD8BB0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43BF49-5FA2-416F-8CAF-115B75F2C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B186A-0661-44A0-9EF4-C4854F073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01914-0ED8-43A1-B174-4B29FE29F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41DC1-7B57-45E3-B589-EFA9DF512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071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DD1B9-81EE-422C-9542-9250F19AE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8EFFC-4F13-4B3B-911A-5A671AE6A3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C5457F-F1C3-439B-A927-3D60253D7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A85DAF-2846-47D8-8CA8-8520CD7A4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D2799-691B-48E0-B604-26E8EBE03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40ADCC-3ED6-4E14-BA67-927B892ED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1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C2A68-AB9A-48D1-9879-9F1CC299D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A8E6A-F000-4474-990A-2C8767D65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B87B3-1EE0-48A4-91D1-DF55C19687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6652D-1CF9-4DD7-B85A-8C3D86D6E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4A68C7-D6D7-45A4-9673-089D9E9C00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DBFB2E-7615-4D7F-A874-CA0414DBA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725124-E6A7-4D55-95EB-85D38981E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F727D9-F30E-42DD-9ECC-B3443E297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139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0C6A3-3FC2-4726-9141-223A521A1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96130A-83CF-4AAC-BB23-A03E42E56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6FAF8E-F218-438D-9D97-02D6D4548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73327A-56FE-4B0A-AFF1-403083684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650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BEE32B-B6C1-43B0-8253-83B1EE99E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0BA8C-1468-4677-90DD-4C2B01909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168976-FA39-40ED-BBA7-6AB677489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4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44183-D053-42BC-8C41-910308E23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49F3D-C75F-442B-803D-2F222BEAD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794C7-9635-401C-8B0C-E9AE042DD5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BCAB83-963A-49A2-812D-DF7488E68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968939-EDA3-4A30-AA3E-1963510FD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9BAF19-4B1E-4D8B-BA1C-3714FF60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239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28282-7B28-4E02-AEE7-602461D08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3F71DD-1749-457E-ABAE-548D2DC5CA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50889-3D2F-46F7-85A1-5749B6B2B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B81180-7D0E-473C-9EAD-AF2B1160E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F23592-6114-4213-BEAC-D2F006913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072C6B-98B8-4AA2-9731-A2FDBD39D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562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F7CC2-2C71-45D8-9537-B5678F893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67EB23-2DFD-4D4F-9905-EAEF3F0446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65E04-59DE-4100-B59F-25E532E63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689D7-E651-4E7F-8353-3D9BD7323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D9A0A-8AE7-4A74-BEF6-18ADE8758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839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256A35-12DA-42A0-BEA1-E9807C85CA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289DD-7539-4A51-A6DE-480D4B002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F1200-48ED-4D30-9195-1D58FC102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5547D-E21E-46C8-B5E5-7895C47CC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1B314-2C95-4BF4-9C52-6C41A85E8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553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7E9787-8475-4033-A7BC-29B384A7C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620B5B-057B-4FBA-8FCB-41D9F0A31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0F93B-0A89-49F2-878B-2323C3DB95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E5002-C0FC-434B-8A54-889305102B2B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135E7-683A-4E46-9C10-D9AFC1BE8E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E23E5-BACE-4D63-931D-C05CF8ABF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841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customXml" Target="../ink/ink3.xml"/><Relationship Id="rId3" Type="http://schemas.openxmlformats.org/officeDocument/2006/relationships/image" Target="../media/image12.png"/><Relationship Id="rId7" Type="http://schemas.openxmlformats.org/officeDocument/2006/relationships/image" Target="../media/image110.png"/><Relationship Id="rId12" Type="http://schemas.openxmlformats.org/officeDocument/2006/relationships/customXml" Target="../ink/ink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8.png"/><Relationship Id="rId5" Type="http://schemas.openxmlformats.org/officeDocument/2006/relationships/image" Target="../media/image14.png"/><Relationship Id="rId10" Type="http://schemas.openxmlformats.org/officeDocument/2006/relationships/customXml" Target="../ink/ink1.xml"/><Relationship Id="rId4" Type="http://schemas.openxmlformats.org/officeDocument/2006/relationships/image" Target="../media/image13.png"/><Relationship Id="rId9" Type="http://schemas.openxmlformats.org/officeDocument/2006/relationships/image" Target="../media/image17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8.png"/><Relationship Id="rId3" Type="http://schemas.openxmlformats.org/officeDocument/2006/relationships/image" Target="../media/image20.png"/><Relationship Id="rId7" Type="http://schemas.openxmlformats.org/officeDocument/2006/relationships/image" Target="../media/image110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0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1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10.png"/><Relationship Id="rId4" Type="http://schemas.openxmlformats.org/officeDocument/2006/relationships/image" Target="../media/image2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0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5" Type="http://schemas.openxmlformats.org/officeDocument/2006/relationships/image" Target="../media/image36.png"/><Relationship Id="rId4" Type="http://schemas.openxmlformats.org/officeDocument/2006/relationships/image" Target="../media/image7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FDE6C-7687-E046-AAB9-88043F64C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325563"/>
          </a:xfrm>
        </p:spPr>
        <p:txBody>
          <a:bodyPr/>
          <a:lstStyle/>
          <a:p>
            <a:pPr algn="ctr"/>
            <a:r>
              <a:rPr lang="en-US" b="1" u="sng" dirty="0"/>
              <a:t>Transformation of Graphs</a:t>
            </a:r>
          </a:p>
        </p:txBody>
      </p:sp>
    </p:spTree>
    <p:extLst>
      <p:ext uri="{BB962C8B-B14F-4D97-AF65-F5344CB8AC3E}">
        <p14:creationId xmlns:p14="http://schemas.microsoft.com/office/powerpoint/2010/main" val="2740998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3930211A-FD87-4641-B615-80DF71058A7E}"/>
              </a:ext>
            </a:extLst>
          </p:cNvPr>
          <p:cNvSpPr/>
          <p:nvPr/>
        </p:nvSpPr>
        <p:spPr>
          <a:xfrm>
            <a:off x="3443844" y="152622"/>
            <a:ext cx="8519556" cy="6559712"/>
          </a:xfrm>
          <a:prstGeom prst="roundRect">
            <a:avLst>
              <a:gd name="adj" fmla="val 3822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A5DC877-A4B0-EF47-8F81-FC0555E237EC}"/>
                  </a:ext>
                </a:extLst>
              </p:cNvPr>
              <p:cNvSpPr/>
              <p:nvPr/>
            </p:nvSpPr>
            <p:spPr>
              <a:xfrm>
                <a:off x="204025" y="5136536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GB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A5DC877-A4B0-EF47-8F81-FC0555E237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25" y="5136536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6293DF1C-1BC4-234A-9038-A1CE94D2D027}"/>
                  </a:ext>
                </a:extLst>
              </p:cNvPr>
              <p:cNvSpPr/>
              <p:nvPr/>
            </p:nvSpPr>
            <p:spPr>
              <a:xfrm>
                <a:off x="192149" y="3492797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GB" sz="32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6293DF1C-1BC4-234A-9038-A1CE94D2D0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9" y="3492797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D55F3C8-95CC-8C4B-B959-2BABE8FE1557}"/>
                  </a:ext>
                </a:extLst>
              </p:cNvPr>
              <p:cNvSpPr/>
              <p:nvPr/>
            </p:nvSpPr>
            <p:spPr>
              <a:xfrm>
                <a:off x="192148" y="1809587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GB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32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D55F3C8-95CC-8C4B-B959-2BABE8FE15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8" y="1809587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5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53E5041-8430-3149-86FA-2561C3949BDE}"/>
                  </a:ext>
                </a:extLst>
              </p:cNvPr>
              <p:cNvSpPr/>
              <p:nvPr/>
            </p:nvSpPr>
            <p:spPr>
              <a:xfrm>
                <a:off x="192147" y="152622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eqArrPr>
                            <m:e>
                              <m: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5</m:t>
                              </m:r>
                            </m:e>
                            <m:e>
                              <m: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−6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53E5041-8430-3149-86FA-2561C3949B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7" y="152622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6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/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blipFill>
                <a:blip r:embed="rId7"/>
                <a:stretch>
                  <a:fillRect l="-13043" r="-144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C8D13C9-30CF-8F4A-9C22-C97FF8A1751B}"/>
              </a:ext>
            </a:extLst>
          </p:cNvPr>
          <p:cNvSpPr txBox="1"/>
          <p:nvPr/>
        </p:nvSpPr>
        <p:spPr>
          <a:xfrm>
            <a:off x="47500" y="99979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A                       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A04900-C644-174A-B736-49DDAE25F30E}"/>
              </a:ext>
            </a:extLst>
          </p:cNvPr>
          <p:cNvSpPr txBox="1"/>
          <p:nvPr/>
        </p:nvSpPr>
        <p:spPr>
          <a:xfrm>
            <a:off x="154376" y="1773133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45063A-1488-954C-AC9C-7E19913309BC}"/>
              </a:ext>
            </a:extLst>
          </p:cNvPr>
          <p:cNvSpPr txBox="1"/>
          <p:nvPr/>
        </p:nvSpPr>
        <p:spPr>
          <a:xfrm>
            <a:off x="180274" y="3453326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613980-6F2C-3F46-9296-AF707F1B14C9}"/>
              </a:ext>
            </a:extLst>
          </p:cNvPr>
          <p:cNvSpPr txBox="1"/>
          <p:nvPr/>
        </p:nvSpPr>
        <p:spPr>
          <a:xfrm>
            <a:off x="180273" y="5117660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FA1DFF-39D5-F141-83CD-1C9A1FA01C02}"/>
              </a:ext>
            </a:extLst>
          </p:cNvPr>
          <p:cNvSpPr txBox="1"/>
          <p:nvPr/>
        </p:nvSpPr>
        <p:spPr>
          <a:xfrm>
            <a:off x="4360718" y="1807194"/>
            <a:ext cx="6685808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Choose the vector that translates the point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(–2, 7) to the point (3, –1)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990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3930211A-FD87-4641-B615-80DF71058A7E}"/>
              </a:ext>
            </a:extLst>
          </p:cNvPr>
          <p:cNvSpPr/>
          <p:nvPr/>
        </p:nvSpPr>
        <p:spPr>
          <a:xfrm>
            <a:off x="3443844" y="152622"/>
            <a:ext cx="8519556" cy="6559712"/>
          </a:xfrm>
          <a:prstGeom prst="roundRect">
            <a:avLst>
              <a:gd name="adj" fmla="val 3822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A5DC877-A4B0-EF47-8F81-FC0555E237EC}"/>
                  </a:ext>
                </a:extLst>
              </p:cNvPr>
              <p:cNvSpPr/>
              <p:nvPr/>
            </p:nvSpPr>
            <p:spPr>
              <a:xfrm>
                <a:off x="204025" y="5136536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  <m:e>
                              <m:r>
                                <a:rPr lang="en-GB" sz="32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A5DC877-A4B0-EF47-8F81-FC0555E237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25" y="5136536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6293DF1C-1BC4-234A-9038-A1CE94D2D027}"/>
                  </a:ext>
                </a:extLst>
              </p:cNvPr>
              <p:cNvSpPr/>
              <p:nvPr/>
            </p:nvSpPr>
            <p:spPr>
              <a:xfrm>
                <a:off x="192149" y="3492797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GB" sz="32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6293DF1C-1BC4-234A-9038-A1CE94D2D0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9" y="3492797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D55F3C8-95CC-8C4B-B959-2BABE8FE1557}"/>
                  </a:ext>
                </a:extLst>
              </p:cNvPr>
              <p:cNvSpPr/>
              <p:nvPr/>
            </p:nvSpPr>
            <p:spPr>
              <a:xfrm>
                <a:off x="192148" y="1809587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32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e>
                            <m:e>
                              <m:r>
                                <a:rPr lang="en-GB" sz="32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D55F3C8-95CC-8C4B-B959-2BABE8FE15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8" y="1809587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5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53E5041-8430-3149-86FA-2561C3949BDE}"/>
                  </a:ext>
                </a:extLst>
              </p:cNvPr>
              <p:cNvSpPr/>
              <p:nvPr/>
            </p:nvSpPr>
            <p:spPr>
              <a:xfrm>
                <a:off x="192147" y="152622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8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GB" sz="28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53E5041-8430-3149-86FA-2561C3949B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7" y="152622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6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/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blipFill>
                <a:blip r:embed="rId7"/>
                <a:stretch>
                  <a:fillRect l="-13043" r="-144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C8D13C9-30CF-8F4A-9C22-C97FF8A1751B}"/>
              </a:ext>
            </a:extLst>
          </p:cNvPr>
          <p:cNvSpPr txBox="1"/>
          <p:nvPr/>
        </p:nvSpPr>
        <p:spPr>
          <a:xfrm>
            <a:off x="47500" y="99979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A                       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A04900-C644-174A-B736-49DDAE25F30E}"/>
              </a:ext>
            </a:extLst>
          </p:cNvPr>
          <p:cNvSpPr txBox="1"/>
          <p:nvPr/>
        </p:nvSpPr>
        <p:spPr>
          <a:xfrm>
            <a:off x="154376" y="1773133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45063A-1488-954C-AC9C-7E19913309BC}"/>
              </a:ext>
            </a:extLst>
          </p:cNvPr>
          <p:cNvSpPr txBox="1"/>
          <p:nvPr/>
        </p:nvSpPr>
        <p:spPr>
          <a:xfrm>
            <a:off x="180274" y="3453326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613980-6F2C-3F46-9296-AF707F1B14C9}"/>
              </a:ext>
            </a:extLst>
          </p:cNvPr>
          <p:cNvSpPr txBox="1"/>
          <p:nvPr/>
        </p:nvSpPr>
        <p:spPr>
          <a:xfrm>
            <a:off x="180273" y="5117660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</a:t>
            </a:r>
          </a:p>
        </p:txBody>
      </p:sp>
      <p:pic>
        <p:nvPicPr>
          <p:cNvPr id="3" name="Picture 2" descr="A graph paper with numbers and lines&#10;&#10;Description automatically generated">
            <a:extLst>
              <a:ext uri="{FF2B5EF4-FFF2-40B4-BE49-F238E27FC236}">
                <a16:creationId xmlns:a16="http://schemas.microsoft.com/office/drawing/2014/main" id="{B3090D50-9FE2-C74D-BE12-E0DA2CC14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529" t="28932"/>
          <a:stretch/>
        </p:blipFill>
        <p:spPr>
          <a:xfrm>
            <a:off x="6096001" y="333841"/>
            <a:ext cx="5695234" cy="625025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9FA1DFF-39D5-F141-83CD-1C9A1FA01C02}"/>
                  </a:ext>
                </a:extLst>
              </p:cNvPr>
              <p:cNvSpPr txBox="1"/>
              <p:nvPr/>
            </p:nvSpPr>
            <p:spPr>
              <a:xfrm>
                <a:off x="3702877" y="333841"/>
                <a:ext cx="4657599" cy="25545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4000" dirty="0">
                    <a:solidFill>
                      <a:prstClr val="black"/>
                    </a:solidFill>
                    <a:latin typeface="Calibri" panose="020F0502020204030204"/>
                  </a:rPr>
                  <a:t>Shown below is the vector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4000" dirty="0">
                    <a:solidFill>
                      <a:prstClr val="black"/>
                    </a:solidFill>
                    <a:latin typeface="Calibri" panose="020F0502020204030204"/>
                  </a:rPr>
                  <a:t>Which column vector represents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40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9FA1DFF-39D5-F141-83CD-1C9A1FA01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877" y="333841"/>
                <a:ext cx="4657599" cy="2554545"/>
              </a:xfrm>
              <a:prstGeom prst="rect">
                <a:avLst/>
              </a:prstGeom>
              <a:blipFill>
                <a:blip r:embed="rId9"/>
                <a:stretch>
                  <a:fillRect l="-3533" t="-3960" r="-5978" b="-10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69AEA17-EF03-3647-AE26-8855F7EF57CB}"/>
              </a:ext>
            </a:extLst>
          </p:cNvPr>
          <p:cNvCxnSpPr>
            <a:cxnSpLocks/>
          </p:cNvCxnSpPr>
          <p:nvPr/>
        </p:nvCxnSpPr>
        <p:spPr>
          <a:xfrm>
            <a:off x="9673389" y="3776491"/>
            <a:ext cx="771091" cy="1195136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FC9D5A-C5B1-8448-85CF-6E817BACB824}"/>
              </a:ext>
            </a:extLst>
          </p:cNvPr>
          <p:cNvCxnSpPr/>
          <p:nvPr/>
        </p:nvCxnSpPr>
        <p:spPr>
          <a:xfrm flipH="1" flipV="1">
            <a:off x="9673389" y="3776491"/>
            <a:ext cx="1275348" cy="198750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CBBE245-B860-9947-8672-161A89D38805}"/>
                  </a:ext>
                </a:extLst>
              </p:cNvPr>
              <p:cNvSpPr txBox="1"/>
              <p:nvPr/>
            </p:nvSpPr>
            <p:spPr>
              <a:xfrm>
                <a:off x="10064942" y="4223585"/>
                <a:ext cx="90861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CBBE245-B860-9947-8672-161A89D38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4942" y="4223585"/>
                <a:ext cx="908613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2447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3930211A-FD87-4641-B615-80DF71058A7E}"/>
              </a:ext>
            </a:extLst>
          </p:cNvPr>
          <p:cNvSpPr/>
          <p:nvPr/>
        </p:nvSpPr>
        <p:spPr>
          <a:xfrm>
            <a:off x="3443844" y="152622"/>
            <a:ext cx="8519556" cy="6559712"/>
          </a:xfrm>
          <a:prstGeom prst="roundRect">
            <a:avLst>
              <a:gd name="adj" fmla="val 3822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A5DC877-A4B0-EF47-8F81-FC0555E237EC}"/>
                  </a:ext>
                </a:extLst>
              </p:cNvPr>
              <p:cNvSpPr/>
              <p:nvPr/>
            </p:nvSpPr>
            <p:spPr>
              <a:xfrm>
                <a:off x="204025" y="5136536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(1, −3)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A5DC877-A4B0-EF47-8F81-FC0555E237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25" y="5136536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6293DF1C-1BC4-234A-9038-A1CE94D2D027}"/>
                  </a:ext>
                </a:extLst>
              </p:cNvPr>
              <p:cNvSpPr/>
              <p:nvPr/>
            </p:nvSpPr>
            <p:spPr>
              <a:xfrm>
                <a:off x="192149" y="3492797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(13, −3)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6293DF1C-1BC4-234A-9038-A1CE94D2D0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9" y="3492797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D55F3C8-95CC-8C4B-B959-2BABE8FE1557}"/>
                  </a:ext>
                </a:extLst>
              </p:cNvPr>
              <p:cNvSpPr/>
              <p:nvPr/>
            </p:nvSpPr>
            <p:spPr>
              <a:xfrm>
                <a:off x="192148" y="1809587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(13, 5)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D55F3C8-95CC-8C4B-B959-2BABE8FE15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8" y="1809587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5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53E5041-8430-3149-86FA-2561C3949BDE}"/>
                  </a:ext>
                </a:extLst>
              </p:cNvPr>
              <p:cNvSpPr/>
              <p:nvPr/>
            </p:nvSpPr>
            <p:spPr>
              <a:xfrm>
                <a:off x="192147" y="152622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(−3, 1)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53E5041-8430-3149-86FA-2561C3949B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7" y="152622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6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/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blipFill>
                <a:blip r:embed="rId7"/>
                <a:stretch>
                  <a:fillRect l="-13043" r="-144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C8D13C9-30CF-8F4A-9C22-C97FF8A1751B}"/>
              </a:ext>
            </a:extLst>
          </p:cNvPr>
          <p:cNvSpPr txBox="1"/>
          <p:nvPr/>
        </p:nvSpPr>
        <p:spPr>
          <a:xfrm>
            <a:off x="47500" y="99979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A                         </a:t>
            </a:r>
          </a:p>
        </p:txBody>
      </p:sp>
      <p:pic>
        <p:nvPicPr>
          <p:cNvPr id="4" name="Picture 3" descr="A graph of a function&#10;&#10;Description automatically generated">
            <a:extLst>
              <a:ext uri="{FF2B5EF4-FFF2-40B4-BE49-F238E27FC236}">
                <a16:creationId xmlns:a16="http://schemas.microsoft.com/office/drawing/2014/main" id="{36859E6A-8993-744E-98AA-2C2880A8F0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3273" y="280611"/>
            <a:ext cx="6305798" cy="62737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3A04900-C644-174A-B736-49DDAE25F30E}"/>
              </a:ext>
            </a:extLst>
          </p:cNvPr>
          <p:cNvSpPr txBox="1"/>
          <p:nvPr/>
        </p:nvSpPr>
        <p:spPr>
          <a:xfrm>
            <a:off x="154376" y="1773133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45063A-1488-954C-AC9C-7E19913309BC}"/>
              </a:ext>
            </a:extLst>
          </p:cNvPr>
          <p:cNvSpPr txBox="1"/>
          <p:nvPr/>
        </p:nvSpPr>
        <p:spPr>
          <a:xfrm>
            <a:off x="180274" y="3453326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613980-6F2C-3F46-9296-AF707F1B14C9}"/>
              </a:ext>
            </a:extLst>
          </p:cNvPr>
          <p:cNvSpPr txBox="1"/>
          <p:nvPr/>
        </p:nvSpPr>
        <p:spPr>
          <a:xfrm>
            <a:off x="180273" y="5117660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9FA1DFF-39D5-F141-83CD-1C9A1FA01C02}"/>
                  </a:ext>
                </a:extLst>
              </p:cNvPr>
              <p:cNvSpPr txBox="1"/>
              <p:nvPr/>
            </p:nvSpPr>
            <p:spPr>
              <a:xfrm>
                <a:off x="3595752" y="339413"/>
                <a:ext cx="3182586" cy="603921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The graph is translated by the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GB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GB" sz="4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4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e>
                            <m:r>
                              <a:rPr lang="en-GB" sz="4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4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</m:eqArr>
                      </m:e>
                    </m:d>
                  </m:oMath>
                </a14:m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4000" dirty="0">
                    <a:solidFill>
                      <a:prstClr val="black"/>
                    </a:solidFill>
                    <a:latin typeface="Calibri" panose="020F0502020204030204"/>
                  </a:rPr>
                  <a:t>What will the co-ordinates of point A be after the translation?</a:t>
                </a: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9FA1DFF-39D5-F141-83CD-1C9A1FA01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5752" y="339413"/>
                <a:ext cx="3182586" cy="6039217"/>
              </a:xfrm>
              <a:prstGeom prst="rect">
                <a:avLst/>
              </a:prstGeom>
              <a:blipFill>
                <a:blip r:embed="rId9"/>
                <a:stretch>
                  <a:fillRect l="-3187" t="-1258" r="-5578"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732FF833-C9DD-6E44-8079-44FD28702926}"/>
              </a:ext>
            </a:extLst>
          </p:cNvPr>
          <p:cNvGrpSpPr/>
          <p:nvPr/>
        </p:nvGrpSpPr>
        <p:grpSpPr>
          <a:xfrm>
            <a:off x="10902568" y="3650427"/>
            <a:ext cx="360" cy="360"/>
            <a:chOff x="10902568" y="3650427"/>
            <a:chExt cx="360" cy="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6C4C7835-7910-BF43-A4D3-1AE5B468DAE2}"/>
                    </a:ext>
                  </a:extLst>
                </p14:cNvPr>
                <p14:cNvContentPartPr/>
                <p14:nvPr/>
              </p14:nvContentPartPr>
              <p14:xfrm>
                <a:off x="10902568" y="3650427"/>
                <a:ext cx="360" cy="36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6C4C7835-7910-BF43-A4D3-1AE5B468DAE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839928" y="358742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10D58785-DD45-2D4A-96FB-5132399AE681}"/>
                    </a:ext>
                  </a:extLst>
                </p14:cNvPr>
                <p14:cNvContentPartPr/>
                <p14:nvPr/>
              </p14:nvContentPartPr>
              <p14:xfrm>
                <a:off x="10902568" y="3650427"/>
                <a:ext cx="360" cy="3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10D58785-DD45-2D4A-96FB-5132399AE68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839928" y="358742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DDB3E52-4373-F747-99F7-1D78A414F39C}"/>
                    </a:ext>
                  </a:extLst>
                </p14:cNvPr>
                <p14:cNvContentPartPr/>
                <p14:nvPr/>
              </p14:nvContentPartPr>
              <p14:xfrm>
                <a:off x="10902568" y="3650427"/>
                <a:ext cx="360" cy="3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DDB3E52-4373-F747-99F7-1D78A414F39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839928" y="358742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D9B105E-E18A-9340-9CB3-C9DE45C63D6C}"/>
                  </a:ext>
                </a:extLst>
              </p:cNvPr>
              <p:cNvSpPr txBox="1"/>
              <p:nvPr/>
            </p:nvSpPr>
            <p:spPr>
              <a:xfrm>
                <a:off x="10771077" y="3406206"/>
                <a:ext cx="73627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D9B105E-E18A-9340-9CB3-C9DE45C63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1077" y="3406206"/>
                <a:ext cx="736271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2635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3930211A-FD87-4641-B615-80DF71058A7E}"/>
              </a:ext>
            </a:extLst>
          </p:cNvPr>
          <p:cNvSpPr/>
          <p:nvPr/>
        </p:nvSpPr>
        <p:spPr>
          <a:xfrm>
            <a:off x="3443844" y="152622"/>
            <a:ext cx="8519556" cy="6559712"/>
          </a:xfrm>
          <a:prstGeom prst="roundRect">
            <a:avLst>
              <a:gd name="adj" fmla="val 3822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A5DC877-A4B0-EF47-8F81-FC0555E237EC}"/>
                  </a:ext>
                </a:extLst>
              </p:cNvPr>
              <p:cNvSpPr/>
              <p:nvPr/>
            </p:nvSpPr>
            <p:spPr>
              <a:xfrm>
                <a:off x="204025" y="5136536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𝐴𝐵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𝐸𝐹</m:t>
                      </m:r>
                    </m:oMath>
                  </m:oMathPara>
                </a14:m>
                <a:endParaRPr lang="en-GB" sz="3200" b="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𝐶𝐷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A5DC877-A4B0-EF47-8F81-FC0555E237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25" y="5136536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6293DF1C-1BC4-234A-9038-A1CE94D2D027}"/>
                  </a:ext>
                </a:extLst>
              </p:cNvPr>
              <p:cNvSpPr/>
              <p:nvPr/>
            </p:nvSpPr>
            <p:spPr>
              <a:xfrm>
                <a:off x="192149" y="3492797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𝐸𝐹</m:t>
                      </m:r>
                    </m:oMath>
                  </m:oMathPara>
                </a14:m>
                <a:endParaRPr lang="en-GB" sz="3200" b="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𝐴𝐵</m:t>
                      </m:r>
                    </m:oMath>
                  </m:oMathPara>
                </a14:m>
                <a:endParaRPr lang="en-GB" sz="3200" b="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𝐶𝐷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6293DF1C-1BC4-234A-9038-A1CE94D2D0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9" y="3492797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D55F3C8-95CC-8C4B-B959-2BABE8FE1557}"/>
                  </a:ext>
                </a:extLst>
              </p:cNvPr>
              <p:cNvSpPr/>
              <p:nvPr/>
            </p:nvSpPr>
            <p:spPr>
              <a:xfrm>
                <a:off x="192148" y="1809587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𝐶𝐷</m:t>
                      </m:r>
                    </m:oMath>
                  </m:oMathPara>
                </a14:m>
                <a:endParaRPr lang="en-GB" sz="3200" b="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𝐴𝐵</m:t>
                      </m:r>
                    </m:oMath>
                  </m:oMathPara>
                </a14:m>
                <a:endParaRPr lang="en-GB" sz="3200" b="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𝐸𝐹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D55F3C8-95CC-8C4B-B959-2BABE8FE15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8" y="1809587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5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53E5041-8430-3149-86FA-2561C3949BDE}"/>
                  </a:ext>
                </a:extLst>
              </p:cNvPr>
              <p:cNvSpPr/>
              <p:nvPr/>
            </p:nvSpPr>
            <p:spPr>
              <a:xfrm>
                <a:off x="192147" y="152622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𝐴𝐵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𝐶𝐷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𝐸𝐹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53E5041-8430-3149-86FA-2561C3949B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7" y="152622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6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/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blipFill>
                <a:blip r:embed="rId7"/>
                <a:stretch>
                  <a:fillRect l="-13043" r="-144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C8D13C9-30CF-8F4A-9C22-C97FF8A1751B}"/>
              </a:ext>
            </a:extLst>
          </p:cNvPr>
          <p:cNvSpPr txBox="1"/>
          <p:nvPr/>
        </p:nvSpPr>
        <p:spPr>
          <a:xfrm>
            <a:off x="47500" y="99979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A                       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A04900-C644-174A-B736-49DDAE25F30E}"/>
              </a:ext>
            </a:extLst>
          </p:cNvPr>
          <p:cNvSpPr txBox="1"/>
          <p:nvPr/>
        </p:nvSpPr>
        <p:spPr>
          <a:xfrm>
            <a:off x="154376" y="1773133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45063A-1488-954C-AC9C-7E19913309BC}"/>
              </a:ext>
            </a:extLst>
          </p:cNvPr>
          <p:cNvSpPr txBox="1"/>
          <p:nvPr/>
        </p:nvSpPr>
        <p:spPr>
          <a:xfrm>
            <a:off x="180274" y="3453326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613980-6F2C-3F46-9296-AF707F1B14C9}"/>
              </a:ext>
            </a:extLst>
          </p:cNvPr>
          <p:cNvSpPr txBox="1"/>
          <p:nvPr/>
        </p:nvSpPr>
        <p:spPr>
          <a:xfrm>
            <a:off x="180273" y="5117660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</a:t>
            </a:r>
          </a:p>
        </p:txBody>
      </p:sp>
      <p:pic>
        <p:nvPicPr>
          <p:cNvPr id="3" name="Picture 2" descr="A graph paper with numbers and lines&#10;&#10;Description automatically generated">
            <a:extLst>
              <a:ext uri="{FF2B5EF4-FFF2-40B4-BE49-F238E27FC236}">
                <a16:creationId xmlns:a16="http://schemas.microsoft.com/office/drawing/2014/main" id="{B3090D50-9FE2-C74D-BE12-E0DA2CC14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529" t="28932"/>
          <a:stretch/>
        </p:blipFill>
        <p:spPr>
          <a:xfrm>
            <a:off x="6096001" y="333841"/>
            <a:ext cx="5695234" cy="625025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9FA1DFF-39D5-F141-83CD-1C9A1FA01C02}"/>
              </a:ext>
            </a:extLst>
          </p:cNvPr>
          <p:cNvSpPr txBox="1"/>
          <p:nvPr/>
        </p:nvSpPr>
        <p:spPr>
          <a:xfrm>
            <a:off x="3569138" y="423144"/>
            <a:ext cx="2337681" cy="563231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Put these lines in order from smallest to biggest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/>
              </a:rPr>
              <a:t>Which order is correct?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FC9D5A-C5B1-8448-85CF-6E817BACB824}"/>
              </a:ext>
            </a:extLst>
          </p:cNvPr>
          <p:cNvCxnSpPr/>
          <p:nvPr/>
        </p:nvCxnSpPr>
        <p:spPr>
          <a:xfrm flipH="1" flipV="1">
            <a:off x="9673389" y="3776491"/>
            <a:ext cx="1275348" cy="198750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CBBE245-B860-9947-8672-161A89D38805}"/>
                  </a:ext>
                </a:extLst>
              </p:cNvPr>
              <p:cNvSpPr txBox="1"/>
              <p:nvPr/>
            </p:nvSpPr>
            <p:spPr>
              <a:xfrm>
                <a:off x="9046917" y="3453326"/>
                <a:ext cx="90861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CBBE245-B860-9947-8672-161A89D38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6917" y="3453326"/>
                <a:ext cx="908613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19E4CC5-B0AC-5143-A296-6C4924189384}"/>
              </a:ext>
            </a:extLst>
          </p:cNvPr>
          <p:cNvCxnSpPr/>
          <p:nvPr/>
        </p:nvCxnSpPr>
        <p:spPr>
          <a:xfrm rot="2186957" flipH="1" flipV="1">
            <a:off x="6842430" y="590418"/>
            <a:ext cx="1010285" cy="2520492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5254788-0741-1C41-9955-7C68068030CB}"/>
                  </a:ext>
                </a:extLst>
              </p:cNvPr>
              <p:cNvSpPr txBox="1"/>
              <p:nvPr/>
            </p:nvSpPr>
            <p:spPr>
              <a:xfrm>
                <a:off x="10638388" y="5589267"/>
                <a:ext cx="90861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5254788-0741-1C41-9955-7C68068030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8388" y="5589267"/>
                <a:ext cx="908613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BF3D3CB-0D20-604F-9AAA-B020A0CE27D8}"/>
                  </a:ext>
                </a:extLst>
              </p:cNvPr>
              <p:cNvSpPr txBox="1"/>
              <p:nvPr/>
            </p:nvSpPr>
            <p:spPr>
              <a:xfrm>
                <a:off x="7473072" y="173387"/>
                <a:ext cx="90861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BF3D3CB-0D20-604F-9AAA-B020A0CE27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72" y="173387"/>
                <a:ext cx="908613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BCF5F9-AA04-6648-AF63-68818802781A}"/>
                  </a:ext>
                </a:extLst>
              </p:cNvPr>
              <p:cNvSpPr txBox="1"/>
              <p:nvPr/>
            </p:nvSpPr>
            <p:spPr>
              <a:xfrm>
                <a:off x="6357919" y="2872108"/>
                <a:ext cx="90861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BCF5F9-AA04-6648-AF63-688188027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7919" y="2872108"/>
                <a:ext cx="908613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F80139F-460D-E642-BCEF-0587B8E85CC9}"/>
              </a:ext>
            </a:extLst>
          </p:cNvPr>
          <p:cNvCxnSpPr>
            <a:cxnSpLocks/>
          </p:cNvCxnSpPr>
          <p:nvPr/>
        </p:nvCxnSpPr>
        <p:spPr>
          <a:xfrm flipV="1">
            <a:off x="9602923" y="1219302"/>
            <a:ext cx="1980041" cy="1965319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CF126D5-0C43-984D-A2CB-6B24B97B7E0A}"/>
                  </a:ext>
                </a:extLst>
              </p:cNvPr>
              <p:cNvSpPr txBox="1"/>
              <p:nvPr/>
            </p:nvSpPr>
            <p:spPr>
              <a:xfrm>
                <a:off x="11107233" y="683958"/>
                <a:ext cx="90861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𝐸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CF126D5-0C43-984D-A2CB-6B24B97B7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7233" y="683958"/>
                <a:ext cx="908613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644BC66-47C0-7040-85D6-B370D88C835E}"/>
                  </a:ext>
                </a:extLst>
              </p:cNvPr>
              <p:cNvSpPr txBox="1"/>
              <p:nvPr/>
            </p:nvSpPr>
            <p:spPr>
              <a:xfrm>
                <a:off x="8994471" y="2908022"/>
                <a:ext cx="90861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644BC66-47C0-7040-85D6-B370D88C8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4471" y="2908022"/>
                <a:ext cx="908613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4420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3930211A-FD87-4641-B615-80DF71058A7E}"/>
              </a:ext>
            </a:extLst>
          </p:cNvPr>
          <p:cNvSpPr/>
          <p:nvPr/>
        </p:nvSpPr>
        <p:spPr>
          <a:xfrm>
            <a:off x="3443844" y="152622"/>
            <a:ext cx="8519556" cy="6559712"/>
          </a:xfrm>
          <a:prstGeom prst="roundRect">
            <a:avLst>
              <a:gd name="adj" fmla="val 3822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A5DC877-A4B0-EF47-8F81-FC0555E237EC}"/>
                  </a:ext>
                </a:extLst>
              </p:cNvPr>
              <p:cNvSpPr/>
              <p:nvPr/>
            </p:nvSpPr>
            <p:spPr>
              <a:xfrm>
                <a:off x="204025" y="5136536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A5DC877-A4B0-EF47-8F81-FC0555E237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25" y="5136536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6293DF1C-1BC4-234A-9038-A1CE94D2D027}"/>
                  </a:ext>
                </a:extLst>
              </p:cNvPr>
              <p:cNvSpPr/>
              <p:nvPr/>
            </p:nvSpPr>
            <p:spPr>
              <a:xfrm>
                <a:off x="192149" y="3492797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6293DF1C-1BC4-234A-9038-A1CE94D2D0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9" y="3492797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D55F3C8-95CC-8C4B-B959-2BABE8FE1557}"/>
                  </a:ext>
                </a:extLst>
              </p:cNvPr>
              <p:cNvSpPr/>
              <p:nvPr/>
            </p:nvSpPr>
            <p:spPr>
              <a:xfrm>
                <a:off x="192148" y="1809587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−5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D55F3C8-95CC-8C4B-B959-2BABE8FE15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8" y="1809587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5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53E5041-8430-3149-86FA-2561C3949BDE}"/>
                  </a:ext>
                </a:extLst>
              </p:cNvPr>
              <p:cNvSpPr/>
              <p:nvPr/>
            </p:nvSpPr>
            <p:spPr>
              <a:xfrm>
                <a:off x="192147" y="152622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53E5041-8430-3149-86FA-2561C3949B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7" y="152622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6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/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blipFill>
                <a:blip r:embed="rId7"/>
                <a:stretch>
                  <a:fillRect l="-13043" r="-144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C8D13C9-30CF-8F4A-9C22-C97FF8A1751B}"/>
              </a:ext>
            </a:extLst>
          </p:cNvPr>
          <p:cNvSpPr txBox="1"/>
          <p:nvPr/>
        </p:nvSpPr>
        <p:spPr>
          <a:xfrm>
            <a:off x="47500" y="99979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A                       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A04900-C644-174A-B736-49DDAE25F30E}"/>
              </a:ext>
            </a:extLst>
          </p:cNvPr>
          <p:cNvSpPr txBox="1"/>
          <p:nvPr/>
        </p:nvSpPr>
        <p:spPr>
          <a:xfrm>
            <a:off x="154376" y="1773133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45063A-1488-954C-AC9C-7E19913309BC}"/>
              </a:ext>
            </a:extLst>
          </p:cNvPr>
          <p:cNvSpPr txBox="1"/>
          <p:nvPr/>
        </p:nvSpPr>
        <p:spPr>
          <a:xfrm>
            <a:off x="180274" y="3453326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613980-6F2C-3F46-9296-AF707F1B14C9}"/>
              </a:ext>
            </a:extLst>
          </p:cNvPr>
          <p:cNvSpPr txBox="1"/>
          <p:nvPr/>
        </p:nvSpPr>
        <p:spPr>
          <a:xfrm>
            <a:off x="180273" y="5117660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9FA1DFF-39D5-F141-83CD-1C9A1FA01C02}"/>
                  </a:ext>
                </a:extLst>
              </p:cNvPr>
              <p:cNvSpPr txBox="1"/>
              <p:nvPr/>
            </p:nvSpPr>
            <p:spPr>
              <a:xfrm>
                <a:off x="4360718" y="2114971"/>
                <a:ext cx="6685808" cy="193899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Which value of </a:t>
                </a:r>
                <a14:m>
                  <m:oMath xmlns:m="http://schemas.openxmlformats.org/officeDocument/2006/math">
                    <m:r>
                      <a:rPr kumimoji="0" lang="en-GB" sz="4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makes </a:t>
                </a:r>
                <a14:m>
                  <m:oMath xmlns:m="http://schemas.openxmlformats.org/officeDocument/2006/math">
                    <m:r>
                      <a:rPr kumimoji="0" lang="en-GB" sz="4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</m:oMath>
                </a14:m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as small as possible?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4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GB" sz="4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GB" sz="4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4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+5)</m:t>
                          </m:r>
                        </m:e>
                        <m:sup>
                          <m:r>
                            <a:rPr kumimoji="0" lang="en-GB" sz="4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4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− 3</m:t>
                      </m:r>
                    </m:oMath>
                  </m:oMathPara>
                </a14:m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9FA1DFF-39D5-F141-83CD-1C9A1FA01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0718" y="2114971"/>
                <a:ext cx="6685808" cy="1938992"/>
              </a:xfrm>
              <a:prstGeom prst="rect">
                <a:avLst/>
              </a:prstGeom>
              <a:blipFill>
                <a:blip r:embed="rId8"/>
                <a:stretch>
                  <a:fillRect t="-4545" r="-190" b="-9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9441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6699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3930211A-FD87-4641-B615-80DF71058A7E}"/>
              </a:ext>
            </a:extLst>
          </p:cNvPr>
          <p:cNvSpPr/>
          <p:nvPr/>
        </p:nvSpPr>
        <p:spPr>
          <a:xfrm>
            <a:off x="3443844" y="152622"/>
            <a:ext cx="8519556" cy="6559712"/>
          </a:xfrm>
          <a:prstGeom prst="roundRect">
            <a:avLst>
              <a:gd name="adj" fmla="val 3822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A5DC877-A4B0-EF47-8F81-FC0555E237EC}"/>
                  </a:ext>
                </a:extLst>
              </p:cNvPr>
              <p:cNvSpPr/>
              <p:nvPr/>
            </p:nvSpPr>
            <p:spPr>
              <a:xfrm>
                <a:off x="204025" y="5136536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−3</m:t>
                          </m:r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e>
                        <m:sup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A5DC877-A4B0-EF47-8F81-FC0555E237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25" y="5136536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6293DF1C-1BC4-234A-9038-A1CE94D2D027}"/>
                  </a:ext>
                </a:extLst>
              </p:cNvPr>
              <p:cNvSpPr/>
              <p:nvPr/>
            </p:nvSpPr>
            <p:spPr>
              <a:xfrm>
                <a:off x="192149" y="3492797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+3)</m:t>
                          </m:r>
                        </m:e>
                        <m:sup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6293DF1C-1BC4-234A-9038-A1CE94D2D0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9" y="3492797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D55F3C8-95CC-8C4B-B959-2BABE8FE1557}"/>
                  </a:ext>
                </a:extLst>
              </p:cNvPr>
              <p:cNvSpPr/>
              <p:nvPr/>
            </p:nvSpPr>
            <p:spPr>
              <a:xfrm>
                <a:off x="192148" y="1809587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5)</m:t>
                          </m:r>
                        </m:e>
                        <m:sup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D55F3C8-95CC-8C4B-B959-2BABE8FE15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8" y="1809587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5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53E5041-8430-3149-86FA-2561C3949BDE}"/>
                  </a:ext>
                </a:extLst>
              </p:cNvPr>
              <p:cNvSpPr/>
              <p:nvPr/>
            </p:nvSpPr>
            <p:spPr>
              <a:xfrm>
                <a:off x="192147" y="152622"/>
                <a:ext cx="3187373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+5)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53E5041-8430-3149-86FA-2561C3949B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7" y="152622"/>
                <a:ext cx="3187373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6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/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blipFill>
                <a:blip r:embed="rId7"/>
                <a:stretch>
                  <a:fillRect l="-13043" r="-144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C8D13C9-30CF-8F4A-9C22-C97FF8A1751B}"/>
              </a:ext>
            </a:extLst>
          </p:cNvPr>
          <p:cNvSpPr txBox="1"/>
          <p:nvPr/>
        </p:nvSpPr>
        <p:spPr>
          <a:xfrm>
            <a:off x="47500" y="99979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A                         </a:t>
            </a:r>
          </a:p>
        </p:txBody>
      </p:sp>
      <p:pic>
        <p:nvPicPr>
          <p:cNvPr id="4" name="Picture 3" descr="A graph of a function&#10;&#10;Description automatically generated">
            <a:extLst>
              <a:ext uri="{FF2B5EF4-FFF2-40B4-BE49-F238E27FC236}">
                <a16:creationId xmlns:a16="http://schemas.microsoft.com/office/drawing/2014/main" id="{36859E6A-8993-744E-98AA-2C2880A8F0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3273" y="280611"/>
            <a:ext cx="6305798" cy="62737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3A04900-C644-174A-B736-49DDAE25F30E}"/>
              </a:ext>
            </a:extLst>
          </p:cNvPr>
          <p:cNvSpPr txBox="1"/>
          <p:nvPr/>
        </p:nvSpPr>
        <p:spPr>
          <a:xfrm>
            <a:off x="154376" y="1773133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45063A-1488-954C-AC9C-7E19913309BC}"/>
              </a:ext>
            </a:extLst>
          </p:cNvPr>
          <p:cNvSpPr txBox="1"/>
          <p:nvPr/>
        </p:nvSpPr>
        <p:spPr>
          <a:xfrm>
            <a:off x="180274" y="3453326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613980-6F2C-3F46-9296-AF707F1B14C9}"/>
              </a:ext>
            </a:extLst>
          </p:cNvPr>
          <p:cNvSpPr txBox="1"/>
          <p:nvPr/>
        </p:nvSpPr>
        <p:spPr>
          <a:xfrm>
            <a:off x="180273" y="5117660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FA1DFF-39D5-F141-83CD-1C9A1FA01C02}"/>
              </a:ext>
            </a:extLst>
          </p:cNvPr>
          <p:cNvSpPr txBox="1"/>
          <p:nvPr/>
        </p:nvSpPr>
        <p:spPr>
          <a:xfrm>
            <a:off x="3633849" y="289132"/>
            <a:ext cx="3182586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equation matches the graph?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30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3930211A-FD87-4641-B615-80DF71058A7E}"/>
              </a:ext>
            </a:extLst>
          </p:cNvPr>
          <p:cNvSpPr/>
          <p:nvPr/>
        </p:nvSpPr>
        <p:spPr>
          <a:xfrm>
            <a:off x="4572000" y="152622"/>
            <a:ext cx="7391400" cy="6559712"/>
          </a:xfrm>
          <a:prstGeom prst="roundRect">
            <a:avLst>
              <a:gd name="adj" fmla="val 3822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A5DC877-A4B0-EF47-8F81-FC0555E237EC}"/>
                  </a:ext>
                </a:extLst>
              </p:cNvPr>
              <p:cNvSpPr/>
              <p:nvPr/>
            </p:nvSpPr>
            <p:spPr>
              <a:xfrm>
                <a:off x="204025" y="5136536"/>
                <a:ext cx="4232398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32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US" sz="32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A5DC877-A4B0-EF47-8F81-FC0555E237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25" y="5136536"/>
                <a:ext cx="4232398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6293DF1C-1BC4-234A-9038-A1CE94D2D027}"/>
                  </a:ext>
                </a:extLst>
              </p:cNvPr>
              <p:cNvSpPr/>
              <p:nvPr/>
            </p:nvSpPr>
            <p:spPr>
              <a:xfrm>
                <a:off x="192149" y="3492797"/>
                <a:ext cx="4232398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32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6293DF1C-1BC4-234A-9038-A1CE94D2D0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9" y="3492797"/>
                <a:ext cx="4232398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D55F3C8-95CC-8C4B-B959-2BABE8FE1557}"/>
                  </a:ext>
                </a:extLst>
              </p:cNvPr>
              <p:cNvSpPr/>
              <p:nvPr/>
            </p:nvSpPr>
            <p:spPr>
              <a:xfrm>
                <a:off x="192148" y="1809587"/>
                <a:ext cx="4232398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3200" dirty="0">
                  <a:solidFill>
                    <a:prstClr val="white"/>
                  </a:solidFill>
                </a:endParaRPr>
              </a:p>
            </p:txBody>
          </p:sp>
        </mc:Choice>
        <mc:Fallback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D55F3C8-95CC-8C4B-B959-2BABE8FE15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8" y="1809587"/>
                <a:ext cx="4232398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5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53E5041-8430-3149-86FA-2561C3949BDE}"/>
                  </a:ext>
                </a:extLst>
              </p:cNvPr>
              <p:cNvSpPr/>
              <p:nvPr/>
            </p:nvSpPr>
            <p:spPr>
              <a:xfrm>
                <a:off x="192147" y="152622"/>
                <a:ext cx="4232398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+6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+9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53E5041-8430-3149-86FA-2561C3949B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7" y="152622"/>
                <a:ext cx="4232398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6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/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blipFill>
                <a:blip r:embed="rId7"/>
                <a:stretch>
                  <a:fillRect l="-13043" r="-144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C8D13C9-30CF-8F4A-9C22-C97FF8A1751B}"/>
              </a:ext>
            </a:extLst>
          </p:cNvPr>
          <p:cNvSpPr txBox="1"/>
          <p:nvPr/>
        </p:nvSpPr>
        <p:spPr>
          <a:xfrm>
            <a:off x="47500" y="99979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A                       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A04900-C644-174A-B736-49DDAE25F30E}"/>
              </a:ext>
            </a:extLst>
          </p:cNvPr>
          <p:cNvSpPr txBox="1"/>
          <p:nvPr/>
        </p:nvSpPr>
        <p:spPr>
          <a:xfrm>
            <a:off x="154376" y="1773133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45063A-1488-954C-AC9C-7E19913309BC}"/>
              </a:ext>
            </a:extLst>
          </p:cNvPr>
          <p:cNvSpPr txBox="1"/>
          <p:nvPr/>
        </p:nvSpPr>
        <p:spPr>
          <a:xfrm>
            <a:off x="180274" y="3453326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613980-6F2C-3F46-9296-AF707F1B14C9}"/>
              </a:ext>
            </a:extLst>
          </p:cNvPr>
          <p:cNvSpPr txBox="1"/>
          <p:nvPr/>
        </p:nvSpPr>
        <p:spPr>
          <a:xfrm>
            <a:off x="180273" y="5117660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D</a:t>
            </a:r>
          </a:p>
        </p:txBody>
      </p:sp>
      <p:pic>
        <p:nvPicPr>
          <p:cNvPr id="18" name="Picture 17" descr="A graph of a function&#10;&#10;Description automatically generated">
            <a:extLst>
              <a:ext uri="{FF2B5EF4-FFF2-40B4-BE49-F238E27FC236}">
                <a16:creationId xmlns:a16="http://schemas.microsoft.com/office/drawing/2014/main" id="{908E0265-F81A-9443-9ADB-67F2BB51C3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0988" y="247291"/>
            <a:ext cx="4550377" cy="63634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9FA1DFF-39D5-F141-83CD-1C9A1FA01C02}"/>
              </a:ext>
            </a:extLst>
          </p:cNvPr>
          <p:cNvSpPr txBox="1"/>
          <p:nvPr/>
        </p:nvSpPr>
        <p:spPr>
          <a:xfrm>
            <a:off x="4717506" y="247291"/>
            <a:ext cx="2603482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40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equation matches the graph?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889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3930211A-FD87-4641-B615-80DF71058A7E}"/>
              </a:ext>
            </a:extLst>
          </p:cNvPr>
          <p:cNvSpPr/>
          <p:nvPr/>
        </p:nvSpPr>
        <p:spPr>
          <a:xfrm>
            <a:off x="4572000" y="152622"/>
            <a:ext cx="7391400" cy="6559712"/>
          </a:xfrm>
          <a:prstGeom prst="roundRect">
            <a:avLst>
              <a:gd name="adj" fmla="val 3822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A5DC877-A4B0-EF47-8F81-FC0555E237EC}"/>
                  </a:ext>
                </a:extLst>
              </p:cNvPr>
              <p:cNvSpPr/>
              <p:nvPr/>
            </p:nvSpPr>
            <p:spPr>
              <a:xfrm>
                <a:off x="204025" y="5136536"/>
                <a:ext cx="4232398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+10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+26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A5DC877-A4B0-EF47-8F81-FC0555E237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25" y="5136536"/>
                <a:ext cx="4232398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6293DF1C-1BC4-234A-9038-A1CE94D2D027}"/>
                  </a:ext>
                </a:extLst>
              </p:cNvPr>
              <p:cNvSpPr/>
              <p:nvPr/>
            </p:nvSpPr>
            <p:spPr>
              <a:xfrm>
                <a:off x="192149" y="3492797"/>
                <a:ext cx="4232398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6293DF1C-1BC4-234A-9038-A1CE94D2D0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9" y="3492797"/>
                <a:ext cx="4232398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D55F3C8-95CC-8C4B-B959-2BABE8FE1557}"/>
                  </a:ext>
                </a:extLst>
              </p:cNvPr>
              <p:cNvSpPr/>
              <p:nvPr/>
            </p:nvSpPr>
            <p:spPr>
              <a:xfrm>
                <a:off x="192148" y="1809587"/>
                <a:ext cx="4232398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+5)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− 3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D55F3C8-95CC-8C4B-B959-2BABE8FE15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8" y="1809587"/>
                <a:ext cx="4232398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5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53E5041-8430-3149-86FA-2561C3949BDE}"/>
                  </a:ext>
                </a:extLst>
              </p:cNvPr>
              <p:cNvSpPr/>
              <p:nvPr/>
            </p:nvSpPr>
            <p:spPr>
              <a:xfrm>
                <a:off x="192147" y="152622"/>
                <a:ext cx="4232398" cy="1575798"/>
              </a:xfrm>
              <a:prstGeom prst="roundRect">
                <a:avLst>
                  <a:gd name="adj" fmla="val 21861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+10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+24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53E5041-8430-3149-86FA-2561C3949B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47" y="152622"/>
                <a:ext cx="4232398" cy="1575798"/>
              </a:xfrm>
              <a:prstGeom prst="roundRect">
                <a:avLst>
                  <a:gd name="adj" fmla="val 21861"/>
                </a:avLst>
              </a:prstGeom>
              <a:blipFill>
                <a:blip r:embed="rId6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/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blipFill>
                <a:blip r:embed="rId7"/>
                <a:stretch>
                  <a:fillRect l="-13043" r="-144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C8D13C9-30CF-8F4A-9C22-C97FF8A1751B}"/>
              </a:ext>
            </a:extLst>
          </p:cNvPr>
          <p:cNvSpPr txBox="1"/>
          <p:nvPr/>
        </p:nvSpPr>
        <p:spPr>
          <a:xfrm>
            <a:off x="47500" y="99979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A                       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A04900-C644-174A-B736-49DDAE25F30E}"/>
              </a:ext>
            </a:extLst>
          </p:cNvPr>
          <p:cNvSpPr txBox="1"/>
          <p:nvPr/>
        </p:nvSpPr>
        <p:spPr>
          <a:xfrm>
            <a:off x="154376" y="1773133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45063A-1488-954C-AC9C-7E19913309BC}"/>
              </a:ext>
            </a:extLst>
          </p:cNvPr>
          <p:cNvSpPr txBox="1"/>
          <p:nvPr/>
        </p:nvSpPr>
        <p:spPr>
          <a:xfrm>
            <a:off x="180274" y="3453326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613980-6F2C-3F46-9296-AF707F1B14C9}"/>
              </a:ext>
            </a:extLst>
          </p:cNvPr>
          <p:cNvSpPr txBox="1"/>
          <p:nvPr/>
        </p:nvSpPr>
        <p:spPr>
          <a:xfrm>
            <a:off x="180273" y="5117660"/>
            <a:ext cx="73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9FA1DFF-39D5-F141-83CD-1C9A1FA01C02}"/>
                  </a:ext>
                </a:extLst>
              </p:cNvPr>
              <p:cNvSpPr txBox="1"/>
              <p:nvPr/>
            </p:nvSpPr>
            <p:spPr>
              <a:xfrm>
                <a:off x="4712541" y="217703"/>
                <a:ext cx="7110318" cy="604319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 graph has an equation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4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GB" sz="4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GB" sz="4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4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+5)</m:t>
                          </m:r>
                        </m:e>
                        <m:sup>
                          <m:r>
                            <a:rPr kumimoji="0" lang="en-GB" sz="4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40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4000" dirty="0">
                    <a:solidFill>
                      <a:prstClr val="black"/>
                    </a:solidFill>
                    <a:latin typeface="Calibri" panose="020F0502020204030204"/>
                  </a:rPr>
                  <a:t>It is translated by the vector </a:t>
                </a:r>
                <a:endParaRPr lang="en-GB" sz="4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4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4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4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GB" sz="4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40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Which </a:t>
                </a:r>
                <a:r>
                  <a:rPr kumimoji="0" lang="en-GB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coul</a:t>
                </a:r>
                <a:r>
                  <a:rPr lang="en-GB" sz="4000" dirty="0" err="1">
                    <a:solidFill>
                      <a:prstClr val="black"/>
                    </a:solidFill>
                    <a:latin typeface="Calibri" panose="020F0502020204030204"/>
                  </a:rPr>
                  <a:t>dn’t</a:t>
                </a:r>
                <a:r>
                  <a:rPr lang="en-GB" sz="4000" dirty="0">
                    <a:solidFill>
                      <a:prstClr val="black"/>
                    </a:solidFill>
                    <a:latin typeface="Calibri" panose="020F0502020204030204"/>
                  </a:rPr>
                  <a:t> be the equation of the translated graph?</a:t>
                </a: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9FA1DFF-39D5-F141-83CD-1C9A1FA01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2541" y="217703"/>
                <a:ext cx="7110318" cy="6043193"/>
              </a:xfrm>
              <a:prstGeom prst="rect">
                <a:avLst/>
              </a:prstGeom>
              <a:blipFill>
                <a:blip r:embed="rId8"/>
                <a:stretch>
                  <a:fillRect l="-179" r="-1786" b="-39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211844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2658</TotalTime>
  <Words>333</Words>
  <Application>Microsoft Macintosh PowerPoint</Application>
  <PresentationFormat>Widescreen</PresentationFormat>
  <Paragraphs>120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1_Office Theme</vt:lpstr>
      <vt:lpstr>Transformation of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10</cp:revision>
  <cp:lastPrinted>2024-01-08T11:00:36Z</cp:lastPrinted>
  <dcterms:created xsi:type="dcterms:W3CDTF">2022-01-10T15:56:32Z</dcterms:created>
  <dcterms:modified xsi:type="dcterms:W3CDTF">2024-01-23T18:47:53Z</dcterms:modified>
</cp:coreProperties>
</file>