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00"/>
    <a:srgbClr val="7A81FF"/>
    <a:srgbClr val="FF9300"/>
    <a:srgbClr val="0096FF"/>
    <a:srgbClr val="FFFC00"/>
    <a:srgbClr val="FFF2CC"/>
    <a:srgbClr val="FF2600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2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12:27:49.75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12:27:55.50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12:27:49.75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12:27:55.50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12:27:49.75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12:27:55.50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20:15:18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 0 24575,'-4'12'0,"0"-3"0,-9 3 0,4 5 0,-11 5 0,4 7 0,-5-6 0,7-2 0,1-7 0,1 3 0,2 0 0,-2 0 0,-1 1 0,3-1 0,-2 0 0,3 1 0,1-5 0,-1 3 0,2-7 0,-2 7 0,5-7 0,-4 3 0,4-4 0,0-1 0,-3 1 0,6 0 0,0-4 0,10 0 0,4-8 0,4 3 0,5-7 0,2 7 0,-1-3 0,10-1 0,-8 4 0,4-4 0,-2 5 0,-3 0 0,-1 0 0,0-3 0,-6 2 0,0-3 0,0 4 0,-4 0 0,4 0 0,-8 0 0,3 0 0,-5-4 0,1 3 0,0-2 0,0 3 0,0 0 0,-1 0 0,1 0 0,0 0 0,0-3 0,0 2 0,-1-3 0,1 4 0,0 0 0,-4 0 0,-1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20:15:20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24575,'-4'3'0,"1"6"0,3 8 0,0 2 0,0 3 0,0 0 0,0 2 0,0 4 0,0 1 0,0-1 0,0 0 0,0-4 0,0 3 0,0-8 0,0 3 0,0-5 0,0 0 0,0-3 0,0 2 0,0-7 0,0 3 0,0-5 0,0 1 0,0 0 0,0 0 0,0-1 0,0-5 0,0-3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20:15:25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343 1 24575,'-7'0'0,"-5"0"0,-1 0 0,-9 0 0,4 0 0,-4 0 0,-1 0 0,-3 0 0,2 0 0,-1 0 0,12 0 0,-3 0 0,7 0 0,-3 0 0,4 0 0,0 0 0,0 0 0,1 0 0,-1 0 0,0 0 0,0 0 0,1 0 0,-1 0 0,0 0 0,1 0 0,-1 0 0,4 3 0,1 1 0,3 4 0,0-1 0,0 1 0,0 0 0,0 4 0,0 1 0,0 4 0,0 1 0,0-1 0,0 5 0,4-3 0,-3 3 0,2 0 0,-3-3 0,0 3 0,0-9 0,4 3 0,-3-7 0,3 3 0,-4-4 0,0 0 0,0-1 0,0 1 0,0 0 0,0 0 0,0-7 0,3-2 0,2-3 0,2-3 0,1 3 0,4-4 0,1 3 0,4-2 0,6 6 0,-5-7 0,4 7 0,-4-3 0,4 4 0,-4 0 0,5 0 0,-6 0 0,0 0 0,0 0 0,1 0 0,-5 0 0,10 0 0,-12 0 0,7 0 0,-13 3 0,-2 2 0,-3 2 0,0 1 0,0-1 0,0 1 0,0 0 0,0-1 0,0 1 0,0 0 0,0 0 0,0 0 0,0 4 0,0-3 0,0 7 0,0-7 0,0 3 0,0-4 0,0-1 0,-3 1 0,2 0 0,-6 0 0,6 0 0,-6-1 0,6 1 0,-6 0 0,3-4 0,0 3 0,-3-6 0,2 6 0,-2-3 0,-1 1 0,0 2 0,0-3 0,-4 0 0,3 3 0,-3-6 0,0 6 0,3-2 0,-3 0 0,0-2 0,4-3 0,-4 0 0,4 0 0,-4 0 0,3 0 0,-3 0 0,4 0 0,0 0 0,0 0 0,1 0 0,-1 0 0,0 0 0,0 0 0,1 0 0,-1 0 0,1 0 0,3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D2285-BACB-254C-8BA8-82B8349DFF93}" type="datetimeFigureOut">
              <a:rPr lang="en-US" smtClean="0"/>
              <a:t>3/25/24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7E8EC-F3C1-C542-B501-65EC1CA5D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0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A3399-A90F-9143-A684-F75BC3287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C17694-1880-2A43-92C3-4B1211A0B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315B3-9791-D640-935B-ABBF67D75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52488-402E-F141-A745-F9DE484CC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E5926-8BB7-0B44-A5C6-0A68908E7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64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2C00-9480-9F4F-9D2B-277AA07B2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ED0B7-8FB5-8648-B339-DF4423ABE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3EE70-5B38-F045-B5BC-A66FA0D9D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F1004-E50C-D243-ACEE-8595721F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F5813-FF4C-7A4E-86E1-FD0DEB4B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12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3C94A-762A-6A45-BDB6-96A5D14BF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47BD9-F6AA-B54C-94F4-7FB69DBA0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702DD-634A-2C4A-AC5C-194B90298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4313A-20B3-0445-A686-DC35B095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74B60-3FA4-3842-8A84-D7766784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7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63104-5541-6F44-B2CE-0383AEF1A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A7E4B-8CE5-964B-A651-3EAFEFB17F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FB535-D799-1B47-A9E5-4BF3C6BD9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F9D66-0282-5C40-81FF-6C9CDEB6F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BD47C-997F-8440-BF3F-D9DC7096E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36CF4-30A6-BB4E-A888-2EDA291D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4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F3232-8444-E247-A8D2-01D4762BD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B50D9-67F5-3D48-A9B0-9DAD7ABDD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88479-0016-FD4B-99D4-6E139C36D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1D9C27-2F41-664C-AFA9-1084D248A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E43D86-AEA5-714F-A743-F444F4CE6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852CC3-8B87-F442-B2CC-FB761B564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19E31C-E559-AC4D-AB29-6B807298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0CD819-8166-2747-9327-22D3F429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A23E8-7589-5748-9923-BAC9DE2A7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4023B6-E24F-2740-807A-A98D5408E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639F85-788B-114D-8F74-C4467C91F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7ED6A8-1528-4C4D-8E88-84F7045B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8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46FDB-AA8C-4D4D-9563-183AA811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A1CD1-B846-5442-9FCB-91DE24BD6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E60DD-BA96-4D42-9A01-04A52A7FC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07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BA334-DF7A-8F42-AF77-C64D0258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08A3B-5871-614F-B1E7-832EF4174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6A271-C0AB-FE47-B66C-10ED32248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8C9E0A-787F-9841-B13B-85315168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C2434F-A903-D644-ABA1-99CDBFDE6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021F3-5699-FD48-BD3B-95A697D78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EB7C-620D-1A4E-8836-4F2E071B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41EB04-5472-484D-BB76-027F184D7D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F1E8B-AC1E-D34B-AF93-F5953DABE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72095D-5660-0047-82EC-11629289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FB724-2DB8-F041-A7D0-331B4EF4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07E03-A370-0442-A4FB-8CC8B336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3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C411D-5015-524F-84D7-FE394E5E8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D457-F66C-D648-96FC-1F583E208F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440E3-A29C-3943-B7F7-D8FC9996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90923-A012-9149-A70B-282816D75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C4E78-8B1D-F040-A5BE-283CD8C0A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71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0EB1B7-82F5-2845-8100-51D88E8433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B899F-5CB1-4F49-8793-85780A832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456B4-DA28-9E44-A9A0-0E3877117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27595-8B4B-4F41-B9AD-BC2407F7C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97B28-03E2-5A48-9A54-5C681E51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8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A1BD87-216A-3641-A682-98923405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50819A-BE5B-1643-AA11-7186177AD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DAE3E-C166-604A-A4CE-538179DBD6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7A387-073D-8E4E-95F8-B78D5A07A846}" type="datetimeFigureOut">
              <a:rPr lang="en-US" smtClean="0"/>
              <a:t>3/25/24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9E806-B905-3048-B44A-DC082E657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51D44-47D4-414A-817C-5607BDD6D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F971-8CC2-1C4A-8C71-31BD8B8C8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6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4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4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customXml" Target="../ink/ink2.xml"/><Relationship Id="rId5" Type="http://schemas.openxmlformats.org/officeDocument/2006/relationships/image" Target="../media/image2.png"/><Relationship Id="rId15" Type="http://schemas.openxmlformats.org/officeDocument/2006/relationships/image" Target="../media/image15.png"/><Relationship Id="rId23" Type="http://schemas.openxmlformats.org/officeDocument/2006/relationships/image" Target="../media/image22.png"/><Relationship Id="rId10" Type="http://schemas.openxmlformats.org/officeDocument/2006/relationships/image" Target="../media/image5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0.png"/><Relationship Id="rId22" Type="http://schemas.openxmlformats.org/officeDocument/2006/relationships/customXml" Target="../ink/ink1.xml"/><Relationship Id="rId27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4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4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customXml" Target="../ink/ink4.xml"/><Relationship Id="rId5" Type="http://schemas.openxmlformats.org/officeDocument/2006/relationships/image" Target="../media/image2.png"/><Relationship Id="rId15" Type="http://schemas.openxmlformats.org/officeDocument/2006/relationships/image" Target="../media/image15.png"/><Relationship Id="rId23" Type="http://schemas.openxmlformats.org/officeDocument/2006/relationships/image" Target="../media/image22.png"/><Relationship Id="rId10" Type="http://schemas.openxmlformats.org/officeDocument/2006/relationships/image" Target="../media/image5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0.png"/><Relationship Id="rId22" Type="http://schemas.openxmlformats.org/officeDocument/2006/relationships/customXml" Target="../ink/ink3.xml"/><Relationship Id="rId27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4.png"/><Relationship Id="rId26" Type="http://schemas.openxmlformats.org/officeDocument/2006/relationships/customXml" Target="../ink/ink6.xml"/><Relationship Id="rId39" Type="http://schemas.openxmlformats.org/officeDocument/2006/relationships/image" Target="../media/image34.png"/><Relationship Id="rId21" Type="http://schemas.openxmlformats.org/officeDocument/2006/relationships/image" Target="../media/image19.png"/><Relationship Id="rId34" Type="http://schemas.openxmlformats.org/officeDocument/2006/relationships/image" Target="../media/image31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29" Type="http://schemas.openxmlformats.org/officeDocument/2006/relationships/image" Target="../media/image17.png"/><Relationship Id="rId41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customXml" Target="../ink/ink5.xml"/><Relationship Id="rId32" Type="http://schemas.openxmlformats.org/officeDocument/2006/relationships/image" Target="../media/image30.png"/><Relationship Id="rId37" Type="http://schemas.openxmlformats.org/officeDocument/2006/relationships/customXml" Target="../ink/ink9.xml"/><Relationship Id="rId40" Type="http://schemas.openxmlformats.org/officeDocument/2006/relationships/image" Target="../media/image35.png"/><Relationship Id="rId5" Type="http://schemas.openxmlformats.org/officeDocument/2006/relationships/image" Target="../media/image2.png"/><Relationship Id="rId15" Type="http://schemas.openxmlformats.org/officeDocument/2006/relationships/image" Target="../media/image15.png"/><Relationship Id="rId23" Type="http://schemas.openxmlformats.org/officeDocument/2006/relationships/image" Target="../media/image21.png"/><Relationship Id="rId28" Type="http://schemas.openxmlformats.org/officeDocument/2006/relationships/image" Target="../media/image24.png"/><Relationship Id="rId36" Type="http://schemas.openxmlformats.org/officeDocument/2006/relationships/image" Target="../media/image32.png"/><Relationship Id="rId10" Type="http://schemas.openxmlformats.org/officeDocument/2006/relationships/image" Target="../media/image5.png"/><Relationship Id="rId19" Type="http://schemas.openxmlformats.org/officeDocument/2006/relationships/image" Target="../media/image27.png"/><Relationship Id="rId31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0.png"/><Relationship Id="rId22" Type="http://schemas.openxmlformats.org/officeDocument/2006/relationships/image" Target="../media/image20.png"/><Relationship Id="rId27" Type="http://schemas.openxmlformats.org/officeDocument/2006/relationships/image" Target="../media/image23.png"/><Relationship Id="rId30" Type="http://schemas.openxmlformats.org/officeDocument/2006/relationships/image" Target="../media/image28.png"/><Relationship Id="rId35" Type="http://schemas.openxmlformats.org/officeDocument/2006/relationships/customXml" Target="../ink/ink8.xml"/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26.png"/><Relationship Id="rId25" Type="http://schemas.openxmlformats.org/officeDocument/2006/relationships/image" Target="../media/image22.png"/><Relationship Id="rId33" Type="http://schemas.openxmlformats.org/officeDocument/2006/relationships/customXml" Target="../ink/ink7.xml"/><Relationship Id="rId38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E99AF52-130A-A84D-8183-6987397D458D}"/>
              </a:ext>
            </a:extLst>
          </p:cNvPr>
          <p:cNvSpPr/>
          <p:nvPr/>
        </p:nvSpPr>
        <p:spPr>
          <a:xfrm>
            <a:off x="9220767" y="450122"/>
            <a:ext cx="2888816" cy="3070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564376-AE55-7946-A31F-E7D3410EDE73}"/>
              </a:ext>
            </a:extLst>
          </p:cNvPr>
          <p:cNvSpPr/>
          <p:nvPr/>
        </p:nvSpPr>
        <p:spPr>
          <a:xfrm>
            <a:off x="73702" y="3575466"/>
            <a:ext cx="3932242" cy="1950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685E81-6D4F-144F-B659-F63EA8D017DF}"/>
              </a:ext>
            </a:extLst>
          </p:cNvPr>
          <p:cNvSpPr/>
          <p:nvPr/>
        </p:nvSpPr>
        <p:spPr>
          <a:xfrm>
            <a:off x="3725083" y="450122"/>
            <a:ext cx="5430369" cy="3070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id of lines with numbers&#10;&#10;Description automatically generated">
            <a:extLst>
              <a:ext uri="{FF2B5EF4-FFF2-40B4-BE49-F238E27FC236}">
                <a16:creationId xmlns:a16="http://schemas.microsoft.com/office/drawing/2014/main" id="{74622C4F-7E0F-B846-ACFD-EC208E691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283" y="511795"/>
            <a:ext cx="3310016" cy="29106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8642C2C-67DB-7542-8ED1-3A7961DD45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316483"/>
                  </p:ext>
                </p:extLst>
              </p:nvPr>
            </p:nvGraphicFramePr>
            <p:xfrm>
              <a:off x="7111298" y="555339"/>
              <a:ext cx="1906740" cy="11978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3398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ABCD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9804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8642C2C-67DB-7542-8ED1-3A7961DD45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316483"/>
                  </p:ext>
                </p:extLst>
              </p:nvPr>
            </p:nvGraphicFramePr>
            <p:xfrm>
              <a:off x="7111298" y="555339"/>
              <a:ext cx="1906740" cy="11978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5181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ABCD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9804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59259" r="-10131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59259" r="-1316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59259" r="-101316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259259" r="-1316" b="-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223D7F14-D150-3D41-B6F6-26E0AF85F6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8611655"/>
                  </p:ext>
                </p:extLst>
              </p:nvPr>
            </p:nvGraphicFramePr>
            <p:xfrm>
              <a:off x="7111299" y="1857669"/>
              <a:ext cx="1906740" cy="15376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3398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EFGHIJ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𝑯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𝑱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1896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223D7F14-D150-3D41-B6F6-26E0AF85F6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8611655"/>
                  </p:ext>
                </p:extLst>
              </p:nvPr>
            </p:nvGraphicFramePr>
            <p:xfrm>
              <a:off x="7111299" y="1857669"/>
              <a:ext cx="1906740" cy="15376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5181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EFGHIJ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55556" r="-101316" b="-2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155556" r="-1316" b="-2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55556" r="-10131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255556" r="-1316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55556" r="-101316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355556" r="-1316" b="-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18968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1" name="Picture 10" descr="A grid of white squares with blue dots&#10;&#10;Description automatically generated">
            <a:extLst>
              <a:ext uri="{FF2B5EF4-FFF2-40B4-BE49-F238E27FC236}">
                <a16:creationId xmlns:a16="http://schemas.microsoft.com/office/drawing/2014/main" id="{335FB783-E0F9-9C48-AB27-97439DA08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5468" y="589408"/>
            <a:ext cx="2552634" cy="2778605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0011371-9C3B-C64C-A099-53EC55541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767088"/>
              </p:ext>
            </p:extLst>
          </p:nvPr>
        </p:nvGraphicFramePr>
        <p:xfrm>
          <a:off x="9954211" y="1405886"/>
          <a:ext cx="1359767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767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Find the area of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shape ABCD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1FCF9A-3352-3647-BBA5-D0CABABCD422}"/>
                  </a:ext>
                </a:extLst>
              </p:cNvPr>
              <p:cNvSpPr txBox="1"/>
              <p:nvPr/>
            </p:nvSpPr>
            <p:spPr>
              <a:xfrm>
                <a:off x="10914847" y="58799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1FCF9A-3352-3647-BBA5-D0CABABCD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4847" y="587997"/>
                <a:ext cx="1088571" cy="307777"/>
              </a:xfrm>
              <a:prstGeom prst="rect">
                <a:avLst/>
              </a:prstGeom>
              <a:blipFill>
                <a:blip r:embed="rId6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E60B64-E513-BB40-902B-F47E3C71ACF2}"/>
                  </a:ext>
                </a:extLst>
              </p:cNvPr>
              <p:cNvSpPr txBox="1"/>
              <p:nvPr/>
            </p:nvSpPr>
            <p:spPr>
              <a:xfrm>
                <a:off x="10940716" y="2982854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−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E60B64-E513-BB40-902B-F47E3C71A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0716" y="2982854"/>
                <a:ext cx="1088571" cy="307777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678488-34C1-CA40-A031-93C47857EE50}"/>
                  </a:ext>
                </a:extLst>
              </p:cNvPr>
              <p:cNvSpPr txBox="1"/>
              <p:nvPr/>
            </p:nvSpPr>
            <p:spPr>
              <a:xfrm>
                <a:off x="9238444" y="2982854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678488-34C1-CA40-A031-93C47857E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8444" y="2982854"/>
                <a:ext cx="1088571" cy="307777"/>
              </a:xfrm>
              <a:prstGeom prst="rect">
                <a:avLst/>
              </a:prstGeom>
              <a:blipFill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430117-F64F-1C47-B9EB-8AA009C8FA10}"/>
                  </a:ext>
                </a:extLst>
              </p:cNvPr>
              <p:cNvSpPr txBox="1"/>
              <p:nvPr/>
            </p:nvSpPr>
            <p:spPr>
              <a:xfrm>
                <a:off x="9190805" y="548885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430117-F64F-1C47-B9EB-8AA009C8F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805" y="548885"/>
                <a:ext cx="1088571" cy="307777"/>
              </a:xfrm>
              <a:prstGeom prst="rect">
                <a:avLst/>
              </a:prstGeom>
              <a:blipFill>
                <a:blip r:embed="rId9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F429EC11-C0A8-0748-87EF-007F1ADC76AE}"/>
              </a:ext>
            </a:extLst>
          </p:cNvPr>
          <p:cNvSpPr txBox="1"/>
          <p:nvPr/>
        </p:nvSpPr>
        <p:spPr>
          <a:xfrm>
            <a:off x="73700" y="68129"/>
            <a:ext cx="1203588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Area of 2D shapes: All shapes are plotted onto grids that are drawn on centimetre square paper</a:t>
            </a:r>
          </a:p>
        </p:txBody>
      </p:sp>
      <p:pic>
        <p:nvPicPr>
          <p:cNvPr id="20" name="Picture 19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DD5EAFF9-F8C9-B147-9D26-2D9F9DDD79B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36073"/>
          <a:stretch/>
        </p:blipFill>
        <p:spPr>
          <a:xfrm>
            <a:off x="223412" y="3614056"/>
            <a:ext cx="2716052" cy="17305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B5FBF6-2FA7-1A47-A455-92CFE37B0759}"/>
                  </a:ext>
                </a:extLst>
              </p:cNvPr>
              <p:cNvSpPr txBox="1"/>
              <p:nvPr/>
            </p:nvSpPr>
            <p:spPr>
              <a:xfrm>
                <a:off x="149901" y="3630118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B5FBF6-2FA7-1A47-A455-92CFE37B0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01" y="3630118"/>
                <a:ext cx="1088571" cy="307777"/>
              </a:xfrm>
              <a:prstGeom prst="rect">
                <a:avLst/>
              </a:prstGeom>
              <a:blipFill>
                <a:blip r:embed="rId11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6431F5-6B8A-C244-950E-CFCE5B0ABE5E}"/>
                  </a:ext>
                </a:extLst>
              </p:cNvPr>
              <p:cNvSpPr txBox="1"/>
              <p:nvPr/>
            </p:nvSpPr>
            <p:spPr>
              <a:xfrm>
                <a:off x="1924404" y="3630118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6431F5-6B8A-C244-950E-CFCE5B0AB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404" y="3630118"/>
                <a:ext cx="1088571" cy="307777"/>
              </a:xfrm>
              <a:prstGeom prst="rect">
                <a:avLst/>
              </a:prstGeom>
              <a:blipFill>
                <a:blip r:embed="rId12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A822F83A-8661-064D-A6B8-97B2C3ED0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051040"/>
              </p:ext>
            </p:extLst>
          </p:nvPr>
        </p:nvGraphicFramePr>
        <p:xfrm>
          <a:off x="2353457" y="4080425"/>
          <a:ext cx="1475492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492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and B are two of the vertices of a square. Find the area of ABCD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042F01C0-353D-8C4D-B947-A30CF7E58FB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3245865"/>
                  </p:ext>
                </p:extLst>
              </p:nvPr>
            </p:nvGraphicFramePr>
            <p:xfrm>
              <a:off x="73701" y="5591600"/>
              <a:ext cx="3932244" cy="11854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83061">
                      <a:extLst>
                        <a:ext uri="{9D8B030D-6E8A-4147-A177-3AD203B41FA5}">
                          <a16:colId xmlns:a16="http://schemas.microsoft.com/office/drawing/2014/main" val="3852644226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871979977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3944714858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1015918791"/>
                        </a:ext>
                      </a:extLst>
                    </a:gridCol>
                  </a:tblGrid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A rectangle has the following vertices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3326964"/>
                      </a:ext>
                    </a:extLst>
                  </a:tr>
                  <a:tr h="39514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4810151"/>
                      </a:ext>
                    </a:extLst>
                  </a:tr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/>
                            <a:t>Find the area of ABCD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46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042F01C0-353D-8C4D-B947-A30CF7E58FB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3245865"/>
                  </p:ext>
                </p:extLst>
              </p:nvPr>
            </p:nvGraphicFramePr>
            <p:xfrm>
              <a:off x="73701" y="5591600"/>
              <a:ext cx="3932244" cy="11854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83061">
                      <a:extLst>
                        <a:ext uri="{9D8B030D-6E8A-4147-A177-3AD203B41FA5}">
                          <a16:colId xmlns:a16="http://schemas.microsoft.com/office/drawing/2014/main" val="3852644226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871979977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3944714858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1015918791"/>
                        </a:ext>
                      </a:extLst>
                    </a:gridCol>
                  </a:tblGrid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A rectangle has the following vertices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3326964"/>
                      </a:ext>
                    </a:extLst>
                  </a:tr>
                  <a:tr h="39514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t="-100000" r="-300000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0000" t="-100000" r="-200000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02597" t="-100000" r="-102597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98718" t="-100000" r="-1282" b="-1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4810151"/>
                      </a:ext>
                    </a:extLst>
                  </a:tr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/>
                            <a:t>Find the area of ABCD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4644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43BBAB51-EDF1-324F-A402-5074EA7878DC}"/>
              </a:ext>
            </a:extLst>
          </p:cNvPr>
          <p:cNvSpPr/>
          <p:nvPr/>
        </p:nvSpPr>
        <p:spPr>
          <a:xfrm>
            <a:off x="4079455" y="3575466"/>
            <a:ext cx="4868412" cy="32015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A63D5A-DFAB-414D-B090-24FC5C67C0B5}"/>
              </a:ext>
            </a:extLst>
          </p:cNvPr>
          <p:cNvSpPr/>
          <p:nvPr/>
        </p:nvSpPr>
        <p:spPr>
          <a:xfrm>
            <a:off x="9021377" y="3575466"/>
            <a:ext cx="3088207" cy="32015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A graph with a blue dot&#10;&#10;Description automatically generated">
            <a:extLst>
              <a:ext uri="{FF2B5EF4-FFF2-40B4-BE49-F238E27FC236}">
                <a16:creationId xmlns:a16="http://schemas.microsoft.com/office/drawing/2014/main" id="{29EB6CB4-ECE3-CC4E-8192-E7FA1A67BD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92278" y="3645671"/>
            <a:ext cx="2831824" cy="1963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560F99-8F41-394D-98CB-BD16351F0FB1}"/>
                  </a:ext>
                </a:extLst>
              </p:cNvPr>
              <p:cNvSpPr txBox="1"/>
              <p:nvPr/>
            </p:nvSpPr>
            <p:spPr>
              <a:xfrm>
                <a:off x="8930186" y="422082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560F99-8F41-394D-98CB-BD16351F0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186" y="4220827"/>
                <a:ext cx="1088571" cy="307777"/>
              </a:xfrm>
              <a:prstGeom prst="rect">
                <a:avLst/>
              </a:prstGeom>
              <a:blipFill>
                <a:blip r:embed="rId1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AF3D9B9-337B-144E-AFBB-DE8005AF25A9}"/>
                  </a:ext>
                </a:extLst>
              </p:cNvPr>
              <p:cNvSpPr txBox="1"/>
              <p:nvPr/>
            </p:nvSpPr>
            <p:spPr>
              <a:xfrm>
                <a:off x="10533846" y="424298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AF3D9B9-337B-144E-AFBB-DE8005AF2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846" y="4242987"/>
                <a:ext cx="1088571" cy="307777"/>
              </a:xfrm>
              <a:prstGeom prst="rect">
                <a:avLst/>
              </a:prstGeom>
              <a:blipFill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D788FDF6-FB08-8B4C-A05F-C7C843473F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506479"/>
              </p:ext>
            </p:extLst>
          </p:nvPr>
        </p:nvGraphicFramePr>
        <p:xfrm>
          <a:off x="9112742" y="5087919"/>
          <a:ext cx="2365470" cy="162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735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  <a:gridCol w="1182735">
                  <a:extLst>
                    <a:ext uri="{9D8B030D-6E8A-4147-A177-3AD203B41FA5}">
                      <a16:colId xmlns:a16="http://schemas.microsoft.com/office/drawing/2014/main" val="1279584160"/>
                    </a:ext>
                  </a:extLst>
                </a:gridCol>
              </a:tblGrid>
              <a:tr h="33983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area of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rectangle ABCD is 32cm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Find both pairs of  possible co-ordinates C and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  <a:tr h="339833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101542"/>
                  </a:ext>
                </a:extLst>
              </a:tr>
              <a:tr h="339833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974789"/>
                  </a:ext>
                </a:extLst>
              </a:tr>
            </a:tbl>
          </a:graphicData>
        </a:graphic>
      </p:graphicFrame>
      <p:pic>
        <p:nvPicPr>
          <p:cNvPr id="42" name="Picture 41" descr="A grid with a grid in the middle&#10;&#10;Description automatically generated">
            <a:extLst>
              <a:ext uri="{FF2B5EF4-FFF2-40B4-BE49-F238E27FC236}">
                <a16:creationId xmlns:a16="http://schemas.microsoft.com/office/drawing/2014/main" id="{825FDF28-7803-E546-9289-669186D14A7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16970" y="3937895"/>
            <a:ext cx="2970448" cy="2671535"/>
          </a:xfrm>
          <a:prstGeom prst="rect">
            <a:avLst/>
          </a:prstGeom>
        </p:spPr>
      </p:pic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7C488984-B830-DC4C-9BEE-47A80E507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434011"/>
              </p:ext>
            </p:extLst>
          </p:nvPr>
        </p:nvGraphicFramePr>
        <p:xfrm>
          <a:off x="7272199" y="3825107"/>
          <a:ext cx="1529665" cy="2691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665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Rectangle ABCD has another rectangle EFGH removed, resulting in a shape with an area of 44cm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Find co-ordinates G and 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  <a:tr h="339833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694810"/>
                  </a:ext>
                </a:extLst>
              </a:tr>
              <a:tr h="339833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00239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B75A539-1B9F-D041-B206-64F4B25E5C3B}"/>
                  </a:ext>
                </a:extLst>
              </p:cNvPr>
              <p:cNvSpPr txBox="1"/>
              <p:nvPr/>
            </p:nvSpPr>
            <p:spPr>
              <a:xfrm>
                <a:off x="4294080" y="3939773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B75A539-1B9F-D041-B206-64F4B25E5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080" y="3939773"/>
                <a:ext cx="429594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61870D-73FB-1E48-90F1-A8430B10AB5E}"/>
                  </a:ext>
                </a:extLst>
              </p:cNvPr>
              <p:cNvSpPr txBox="1"/>
              <p:nvPr/>
            </p:nvSpPr>
            <p:spPr>
              <a:xfrm>
                <a:off x="6686519" y="3937771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61870D-73FB-1E48-90F1-A8430B10A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19" y="3937771"/>
                <a:ext cx="429594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BC7234-17B4-A74E-85FE-16017E386973}"/>
                  </a:ext>
                </a:extLst>
              </p:cNvPr>
              <p:cNvSpPr txBox="1"/>
              <p:nvPr/>
            </p:nvSpPr>
            <p:spPr>
              <a:xfrm>
                <a:off x="6686519" y="6383012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BC7234-17B4-A74E-85FE-16017E386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19" y="6383012"/>
                <a:ext cx="429594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B14A374-6B65-B544-AA58-1294860E14B2}"/>
                  </a:ext>
                </a:extLst>
              </p:cNvPr>
              <p:cNvSpPr txBox="1"/>
              <p:nvPr/>
            </p:nvSpPr>
            <p:spPr>
              <a:xfrm>
                <a:off x="4242913" y="6383012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B14A374-6B65-B544-AA58-1294860E1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913" y="6383012"/>
                <a:ext cx="429594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217B97E6-FB02-724A-845A-AC2C74024D74}"/>
                  </a:ext>
                </a:extLst>
              </p14:cNvPr>
              <p14:cNvContentPartPr/>
              <p14:nvPr/>
            </p14:nvContentPartPr>
            <p14:xfrm>
              <a:off x="6352491" y="4509360"/>
              <a:ext cx="360" cy="3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217B97E6-FB02-724A-845A-AC2C74024D7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16851" y="447372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8718A050-7417-944C-8557-D155293A4BF7}"/>
                  </a:ext>
                </a:extLst>
              </p14:cNvPr>
              <p14:cNvContentPartPr/>
              <p14:nvPr/>
            </p14:nvContentPartPr>
            <p14:xfrm>
              <a:off x="5108691" y="4519440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8718A050-7417-944C-8557-D155293A4BF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72691" y="448380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CCF3BC4-EF95-3045-8E33-B62C3BCB1564}"/>
                  </a:ext>
                </a:extLst>
              </p:cNvPr>
              <p:cNvSpPr txBox="1"/>
              <p:nvPr/>
            </p:nvSpPr>
            <p:spPr>
              <a:xfrm>
                <a:off x="4781411" y="4211663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CCF3BC4-EF95-3045-8E33-B62C3BCB1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411" y="4211663"/>
                <a:ext cx="429594" cy="30777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B9A8822-E89D-8044-97EC-9C273919AAD2}"/>
                  </a:ext>
                </a:extLst>
              </p:cNvPr>
              <p:cNvSpPr txBox="1"/>
              <p:nvPr/>
            </p:nvSpPr>
            <p:spPr>
              <a:xfrm>
                <a:off x="6235822" y="4220827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B9A8822-E89D-8044-97EC-9C273919A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822" y="4220827"/>
                <a:ext cx="429594" cy="307777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FA5EB082-1A85-044C-AF77-1A660D13127E}"/>
              </a:ext>
            </a:extLst>
          </p:cNvPr>
          <p:cNvSpPr/>
          <p:nvPr/>
        </p:nvSpPr>
        <p:spPr>
          <a:xfrm>
            <a:off x="89063" y="461334"/>
            <a:ext cx="3573012" cy="30588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 descr="A grid with lines and dots&#10;&#10;Description automatically generated">
            <a:extLst>
              <a:ext uri="{FF2B5EF4-FFF2-40B4-BE49-F238E27FC236}">
                <a16:creationId xmlns:a16="http://schemas.microsoft.com/office/drawing/2014/main" id="{D8355A26-12EE-5C4C-B285-C883FDA418E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62713" y="544453"/>
            <a:ext cx="2776751" cy="2835971"/>
          </a:xfrm>
          <a:prstGeom prst="rect">
            <a:avLst/>
          </a:prstGeom>
        </p:spPr>
      </p:pic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334BB441-B367-4142-8047-7D38C6C63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826567"/>
              </p:ext>
            </p:extLst>
          </p:nvPr>
        </p:nvGraphicFramePr>
        <p:xfrm>
          <a:off x="1818343" y="2633381"/>
          <a:ext cx="168425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254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Find the area of the shape drawn on centimetre paper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53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E99AF52-130A-A84D-8183-6987397D458D}"/>
              </a:ext>
            </a:extLst>
          </p:cNvPr>
          <p:cNvSpPr/>
          <p:nvPr/>
        </p:nvSpPr>
        <p:spPr>
          <a:xfrm>
            <a:off x="9220767" y="450122"/>
            <a:ext cx="2888816" cy="3070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564376-AE55-7946-A31F-E7D3410EDE73}"/>
              </a:ext>
            </a:extLst>
          </p:cNvPr>
          <p:cNvSpPr/>
          <p:nvPr/>
        </p:nvSpPr>
        <p:spPr>
          <a:xfrm>
            <a:off x="73702" y="3575466"/>
            <a:ext cx="3932242" cy="1950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685E81-6D4F-144F-B659-F63EA8D017DF}"/>
              </a:ext>
            </a:extLst>
          </p:cNvPr>
          <p:cNvSpPr/>
          <p:nvPr/>
        </p:nvSpPr>
        <p:spPr>
          <a:xfrm>
            <a:off x="3725083" y="450122"/>
            <a:ext cx="5430369" cy="3070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id of lines with numbers&#10;&#10;Description automatically generated">
            <a:extLst>
              <a:ext uri="{FF2B5EF4-FFF2-40B4-BE49-F238E27FC236}">
                <a16:creationId xmlns:a16="http://schemas.microsoft.com/office/drawing/2014/main" id="{74622C4F-7E0F-B846-ACFD-EC208E691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283" y="511795"/>
            <a:ext cx="3310016" cy="29106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8642C2C-67DB-7542-8ED1-3A7961DD453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11298" y="555339"/>
              <a:ext cx="1906740" cy="11978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3398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ABCD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9804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8642C2C-67DB-7542-8ED1-3A7961DD453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11298" y="555339"/>
              <a:ext cx="1906740" cy="11978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5181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ABCD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9804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59259" r="-10131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59259" r="-1316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59259" r="-101316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259259" r="-1316" b="-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223D7F14-D150-3D41-B6F6-26E0AF85F6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3760076"/>
                  </p:ext>
                </p:extLst>
              </p:nvPr>
            </p:nvGraphicFramePr>
            <p:xfrm>
              <a:off x="7111299" y="1857669"/>
              <a:ext cx="1906740" cy="15376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3398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EFGHIJ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𝑯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𝑱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1896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223D7F14-D150-3D41-B6F6-26E0AF85F6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3760076"/>
                  </p:ext>
                </p:extLst>
              </p:nvPr>
            </p:nvGraphicFramePr>
            <p:xfrm>
              <a:off x="7111299" y="1857669"/>
              <a:ext cx="1906740" cy="15376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5181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EFGHIJ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55556" r="-101316" b="-2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155556" r="-1316" b="-2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55556" r="-10131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255556" r="-1316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55556" r="-101316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355556" r="-1316" b="-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18968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1" name="Picture 10" descr="A grid of white squares with blue dots&#10;&#10;Description automatically generated">
            <a:extLst>
              <a:ext uri="{FF2B5EF4-FFF2-40B4-BE49-F238E27FC236}">
                <a16:creationId xmlns:a16="http://schemas.microsoft.com/office/drawing/2014/main" id="{335FB783-E0F9-9C48-AB27-97439DA08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5468" y="589408"/>
            <a:ext cx="2552634" cy="2778605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0011371-9C3B-C64C-A099-53EC55541C16}"/>
              </a:ext>
            </a:extLst>
          </p:cNvPr>
          <p:cNvGraphicFramePr>
            <a:graphicFrameLocks noGrp="1"/>
          </p:cNvGraphicFramePr>
          <p:nvPr/>
        </p:nvGraphicFramePr>
        <p:xfrm>
          <a:off x="9954211" y="1405886"/>
          <a:ext cx="1359767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767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Find the area of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shape ABCD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1FCF9A-3352-3647-BBA5-D0CABABCD422}"/>
                  </a:ext>
                </a:extLst>
              </p:cNvPr>
              <p:cNvSpPr txBox="1"/>
              <p:nvPr/>
            </p:nvSpPr>
            <p:spPr>
              <a:xfrm>
                <a:off x="10914847" y="58799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1FCF9A-3352-3647-BBA5-D0CABABCD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4847" y="587997"/>
                <a:ext cx="1088571" cy="307777"/>
              </a:xfrm>
              <a:prstGeom prst="rect">
                <a:avLst/>
              </a:prstGeom>
              <a:blipFill>
                <a:blip r:embed="rId6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E60B64-E513-BB40-902B-F47E3C71ACF2}"/>
                  </a:ext>
                </a:extLst>
              </p:cNvPr>
              <p:cNvSpPr txBox="1"/>
              <p:nvPr/>
            </p:nvSpPr>
            <p:spPr>
              <a:xfrm>
                <a:off x="10940716" y="2982854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E60B64-E513-BB40-902B-F47E3C71A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0716" y="2982854"/>
                <a:ext cx="1088571" cy="307777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678488-34C1-CA40-A031-93C47857EE50}"/>
                  </a:ext>
                </a:extLst>
              </p:cNvPr>
              <p:cNvSpPr txBox="1"/>
              <p:nvPr/>
            </p:nvSpPr>
            <p:spPr>
              <a:xfrm>
                <a:off x="9238444" y="2982854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678488-34C1-CA40-A031-93C47857E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8444" y="2982854"/>
                <a:ext cx="1088571" cy="307777"/>
              </a:xfrm>
              <a:prstGeom prst="rect">
                <a:avLst/>
              </a:prstGeom>
              <a:blipFill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430117-F64F-1C47-B9EB-8AA009C8FA10}"/>
                  </a:ext>
                </a:extLst>
              </p:cNvPr>
              <p:cNvSpPr txBox="1"/>
              <p:nvPr/>
            </p:nvSpPr>
            <p:spPr>
              <a:xfrm>
                <a:off x="9190805" y="548885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𝑫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430117-F64F-1C47-B9EB-8AA009C8F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805" y="548885"/>
                <a:ext cx="1088571" cy="307777"/>
              </a:xfrm>
              <a:prstGeom prst="rect">
                <a:avLst/>
              </a:prstGeom>
              <a:blipFill>
                <a:blip r:embed="rId9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F429EC11-C0A8-0748-87EF-007F1ADC76AE}"/>
              </a:ext>
            </a:extLst>
          </p:cNvPr>
          <p:cNvSpPr txBox="1"/>
          <p:nvPr/>
        </p:nvSpPr>
        <p:spPr>
          <a:xfrm>
            <a:off x="73700" y="68129"/>
            <a:ext cx="1203588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 of 2D shapes: All shapes are plotted onto grids that are drawn on centimetre square paper</a:t>
            </a:r>
          </a:p>
        </p:txBody>
      </p:sp>
      <p:pic>
        <p:nvPicPr>
          <p:cNvPr id="20" name="Picture 19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DD5EAFF9-F8C9-B147-9D26-2D9F9DDD79B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36073"/>
          <a:stretch/>
        </p:blipFill>
        <p:spPr>
          <a:xfrm>
            <a:off x="223412" y="3614056"/>
            <a:ext cx="2716052" cy="17305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B5FBF6-2FA7-1A47-A455-92CFE37B0759}"/>
                  </a:ext>
                </a:extLst>
              </p:cNvPr>
              <p:cNvSpPr txBox="1"/>
              <p:nvPr/>
            </p:nvSpPr>
            <p:spPr>
              <a:xfrm>
                <a:off x="149901" y="3630118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B5FBF6-2FA7-1A47-A455-92CFE37B0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01" y="3630118"/>
                <a:ext cx="1088571" cy="307777"/>
              </a:xfrm>
              <a:prstGeom prst="rect">
                <a:avLst/>
              </a:prstGeom>
              <a:blipFill>
                <a:blip r:embed="rId11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6431F5-6B8A-C244-950E-CFCE5B0ABE5E}"/>
                  </a:ext>
                </a:extLst>
              </p:cNvPr>
              <p:cNvSpPr txBox="1"/>
              <p:nvPr/>
            </p:nvSpPr>
            <p:spPr>
              <a:xfrm>
                <a:off x="1924404" y="3630118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6431F5-6B8A-C244-950E-CFCE5B0AB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404" y="3630118"/>
                <a:ext cx="1088571" cy="307777"/>
              </a:xfrm>
              <a:prstGeom prst="rect">
                <a:avLst/>
              </a:prstGeom>
              <a:blipFill>
                <a:blip r:embed="rId12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A822F83A-8661-064D-A6B8-97B2C3ED01CD}"/>
              </a:ext>
            </a:extLst>
          </p:cNvPr>
          <p:cNvGraphicFramePr>
            <a:graphicFrameLocks noGrp="1"/>
          </p:cNvGraphicFramePr>
          <p:nvPr/>
        </p:nvGraphicFramePr>
        <p:xfrm>
          <a:off x="2353457" y="4080425"/>
          <a:ext cx="1475492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492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and B are two of the vertices of a square. Find the area of ABCD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042F01C0-353D-8C4D-B947-A30CF7E58FB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701" y="5591600"/>
              <a:ext cx="3932244" cy="11854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83061">
                      <a:extLst>
                        <a:ext uri="{9D8B030D-6E8A-4147-A177-3AD203B41FA5}">
                          <a16:colId xmlns:a16="http://schemas.microsoft.com/office/drawing/2014/main" val="3852644226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871979977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3944714858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1015918791"/>
                        </a:ext>
                      </a:extLst>
                    </a:gridCol>
                  </a:tblGrid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A rectangle has the following vertices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3326964"/>
                      </a:ext>
                    </a:extLst>
                  </a:tr>
                  <a:tr h="39514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4810151"/>
                      </a:ext>
                    </a:extLst>
                  </a:tr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/>
                            <a:t>Find the area of ABCD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46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042F01C0-353D-8C4D-B947-A30CF7E58FB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701" y="5591600"/>
              <a:ext cx="3932244" cy="11854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83061">
                      <a:extLst>
                        <a:ext uri="{9D8B030D-6E8A-4147-A177-3AD203B41FA5}">
                          <a16:colId xmlns:a16="http://schemas.microsoft.com/office/drawing/2014/main" val="3852644226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871979977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3944714858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1015918791"/>
                        </a:ext>
                      </a:extLst>
                    </a:gridCol>
                  </a:tblGrid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A rectangle has the following vertices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3326964"/>
                      </a:ext>
                    </a:extLst>
                  </a:tr>
                  <a:tr h="39514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t="-100000" r="-300000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0000" t="-100000" r="-200000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02597" t="-100000" r="-102597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98718" t="-100000" r="-1282" b="-1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4810151"/>
                      </a:ext>
                    </a:extLst>
                  </a:tr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/>
                            <a:t>Find the area of ABCD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4644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43BBAB51-EDF1-324F-A402-5074EA7878DC}"/>
              </a:ext>
            </a:extLst>
          </p:cNvPr>
          <p:cNvSpPr/>
          <p:nvPr/>
        </p:nvSpPr>
        <p:spPr>
          <a:xfrm>
            <a:off x="4079455" y="3575466"/>
            <a:ext cx="4868412" cy="32015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A63D5A-DFAB-414D-B090-24FC5C67C0B5}"/>
              </a:ext>
            </a:extLst>
          </p:cNvPr>
          <p:cNvSpPr/>
          <p:nvPr/>
        </p:nvSpPr>
        <p:spPr>
          <a:xfrm>
            <a:off x="9021377" y="3575466"/>
            <a:ext cx="3088207" cy="32015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36" descr="A graph with a blue dot&#10;&#10;Description automatically generated">
            <a:extLst>
              <a:ext uri="{FF2B5EF4-FFF2-40B4-BE49-F238E27FC236}">
                <a16:creationId xmlns:a16="http://schemas.microsoft.com/office/drawing/2014/main" id="{29EB6CB4-ECE3-CC4E-8192-E7FA1A67BD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92278" y="3645671"/>
            <a:ext cx="2831824" cy="1963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560F99-8F41-394D-98CB-BD16351F0FB1}"/>
                  </a:ext>
                </a:extLst>
              </p:cNvPr>
              <p:cNvSpPr txBox="1"/>
              <p:nvPr/>
            </p:nvSpPr>
            <p:spPr>
              <a:xfrm>
                <a:off x="8930186" y="422082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560F99-8F41-394D-98CB-BD16351F0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186" y="4220827"/>
                <a:ext cx="1088571" cy="307777"/>
              </a:xfrm>
              <a:prstGeom prst="rect">
                <a:avLst/>
              </a:prstGeom>
              <a:blipFill>
                <a:blip r:embed="rId1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AF3D9B9-337B-144E-AFBB-DE8005AF25A9}"/>
                  </a:ext>
                </a:extLst>
              </p:cNvPr>
              <p:cNvSpPr txBox="1"/>
              <p:nvPr/>
            </p:nvSpPr>
            <p:spPr>
              <a:xfrm>
                <a:off x="10533846" y="424298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AF3D9B9-337B-144E-AFBB-DE8005AF2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846" y="4242987"/>
                <a:ext cx="1088571" cy="307777"/>
              </a:xfrm>
              <a:prstGeom prst="rect">
                <a:avLst/>
              </a:prstGeom>
              <a:blipFill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D788FDF6-FB08-8B4C-A05F-C7C843473F55}"/>
              </a:ext>
            </a:extLst>
          </p:cNvPr>
          <p:cNvGraphicFramePr>
            <a:graphicFrameLocks noGrp="1"/>
          </p:cNvGraphicFramePr>
          <p:nvPr/>
        </p:nvGraphicFramePr>
        <p:xfrm>
          <a:off x="9112742" y="5087919"/>
          <a:ext cx="2365470" cy="162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735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  <a:gridCol w="1182735">
                  <a:extLst>
                    <a:ext uri="{9D8B030D-6E8A-4147-A177-3AD203B41FA5}">
                      <a16:colId xmlns:a16="http://schemas.microsoft.com/office/drawing/2014/main" val="1279584160"/>
                    </a:ext>
                  </a:extLst>
                </a:gridCol>
              </a:tblGrid>
              <a:tr h="33983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area of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rectangle ABCD is 32cm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Find both pairs of  possible co-ordinates C and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  <a:tr h="339833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101542"/>
                  </a:ext>
                </a:extLst>
              </a:tr>
              <a:tr h="339833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974789"/>
                  </a:ext>
                </a:extLst>
              </a:tr>
            </a:tbl>
          </a:graphicData>
        </a:graphic>
      </p:graphicFrame>
      <p:pic>
        <p:nvPicPr>
          <p:cNvPr id="42" name="Picture 41" descr="A grid with a grid in the middle&#10;&#10;Description automatically generated">
            <a:extLst>
              <a:ext uri="{FF2B5EF4-FFF2-40B4-BE49-F238E27FC236}">
                <a16:creationId xmlns:a16="http://schemas.microsoft.com/office/drawing/2014/main" id="{825FDF28-7803-E546-9289-669186D14A7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16970" y="3937895"/>
            <a:ext cx="2970448" cy="2671535"/>
          </a:xfrm>
          <a:prstGeom prst="rect">
            <a:avLst/>
          </a:prstGeom>
        </p:spPr>
      </p:pic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7C488984-B830-DC4C-9BEE-47A80E5076FE}"/>
              </a:ext>
            </a:extLst>
          </p:cNvPr>
          <p:cNvGraphicFramePr>
            <a:graphicFrameLocks noGrp="1"/>
          </p:cNvGraphicFramePr>
          <p:nvPr/>
        </p:nvGraphicFramePr>
        <p:xfrm>
          <a:off x="7272199" y="3825107"/>
          <a:ext cx="1529665" cy="2691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665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Rectangle ABCD has another rectangle EFGH removed, resulting in a shape with an area of 44cm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Find co-ordinates G and 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  <a:tr h="339833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694810"/>
                  </a:ext>
                </a:extLst>
              </a:tr>
              <a:tr h="339833">
                <a:tc>
                  <a:txBody>
                    <a:bodyPr/>
                    <a:lstStyle/>
                    <a:p>
                      <a:pPr algn="l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00239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B75A539-1B9F-D041-B206-64F4B25E5C3B}"/>
                  </a:ext>
                </a:extLst>
              </p:cNvPr>
              <p:cNvSpPr txBox="1"/>
              <p:nvPr/>
            </p:nvSpPr>
            <p:spPr>
              <a:xfrm>
                <a:off x="4294080" y="3939773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B75A539-1B9F-D041-B206-64F4B25E5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080" y="3939773"/>
                <a:ext cx="429594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61870D-73FB-1E48-90F1-A8430B10AB5E}"/>
                  </a:ext>
                </a:extLst>
              </p:cNvPr>
              <p:cNvSpPr txBox="1"/>
              <p:nvPr/>
            </p:nvSpPr>
            <p:spPr>
              <a:xfrm>
                <a:off x="6686519" y="3937771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61870D-73FB-1E48-90F1-A8430B10A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19" y="3937771"/>
                <a:ext cx="429594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BC7234-17B4-A74E-85FE-16017E386973}"/>
                  </a:ext>
                </a:extLst>
              </p:cNvPr>
              <p:cNvSpPr txBox="1"/>
              <p:nvPr/>
            </p:nvSpPr>
            <p:spPr>
              <a:xfrm>
                <a:off x="6686519" y="6383012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BC7234-17B4-A74E-85FE-16017E386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19" y="6383012"/>
                <a:ext cx="429594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B14A374-6B65-B544-AA58-1294860E14B2}"/>
                  </a:ext>
                </a:extLst>
              </p:cNvPr>
              <p:cNvSpPr txBox="1"/>
              <p:nvPr/>
            </p:nvSpPr>
            <p:spPr>
              <a:xfrm>
                <a:off x="4242913" y="6383012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𝑫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B14A374-6B65-B544-AA58-1294860E1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913" y="6383012"/>
                <a:ext cx="429594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217B97E6-FB02-724A-845A-AC2C74024D74}"/>
                  </a:ext>
                </a:extLst>
              </p14:cNvPr>
              <p14:cNvContentPartPr/>
              <p14:nvPr/>
            </p14:nvContentPartPr>
            <p14:xfrm>
              <a:off x="6352491" y="4509360"/>
              <a:ext cx="360" cy="3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217B97E6-FB02-724A-845A-AC2C74024D7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16851" y="447372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8718A050-7417-944C-8557-D155293A4BF7}"/>
                  </a:ext>
                </a:extLst>
              </p14:cNvPr>
              <p14:cNvContentPartPr/>
              <p14:nvPr/>
            </p14:nvContentPartPr>
            <p14:xfrm>
              <a:off x="5108691" y="4519440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8718A050-7417-944C-8557-D155293A4BF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72691" y="448380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CCF3BC4-EF95-3045-8E33-B62C3BCB1564}"/>
                  </a:ext>
                </a:extLst>
              </p:cNvPr>
              <p:cNvSpPr txBox="1"/>
              <p:nvPr/>
            </p:nvSpPr>
            <p:spPr>
              <a:xfrm>
                <a:off x="4781411" y="4211663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𝑬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CCF3BC4-EF95-3045-8E33-B62C3BCB1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411" y="4211663"/>
                <a:ext cx="429594" cy="30777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B9A8822-E89D-8044-97EC-9C273919AAD2}"/>
                  </a:ext>
                </a:extLst>
              </p:cNvPr>
              <p:cNvSpPr txBox="1"/>
              <p:nvPr/>
            </p:nvSpPr>
            <p:spPr>
              <a:xfrm>
                <a:off x="6235822" y="4220827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B9A8822-E89D-8044-97EC-9C273919A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822" y="4220827"/>
                <a:ext cx="429594" cy="307777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FA5EB082-1A85-044C-AF77-1A660D13127E}"/>
              </a:ext>
            </a:extLst>
          </p:cNvPr>
          <p:cNvSpPr/>
          <p:nvPr/>
        </p:nvSpPr>
        <p:spPr>
          <a:xfrm>
            <a:off x="89063" y="461334"/>
            <a:ext cx="3573012" cy="30588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Picture 59" descr="A grid with lines and dots&#10;&#10;Description automatically generated">
            <a:extLst>
              <a:ext uri="{FF2B5EF4-FFF2-40B4-BE49-F238E27FC236}">
                <a16:creationId xmlns:a16="http://schemas.microsoft.com/office/drawing/2014/main" id="{D8355A26-12EE-5C4C-B285-C883FDA418E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62713" y="544453"/>
            <a:ext cx="2776751" cy="2835971"/>
          </a:xfrm>
          <a:prstGeom prst="rect">
            <a:avLst/>
          </a:prstGeom>
        </p:spPr>
      </p:pic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334BB441-B367-4142-8047-7D38C6C635CF}"/>
              </a:ext>
            </a:extLst>
          </p:cNvPr>
          <p:cNvGraphicFramePr>
            <a:graphicFrameLocks noGrp="1"/>
          </p:cNvGraphicFramePr>
          <p:nvPr/>
        </p:nvGraphicFramePr>
        <p:xfrm>
          <a:off x="1818343" y="2633381"/>
          <a:ext cx="168425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254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Find the area of the shape drawn on centimetre paper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86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E99AF52-130A-A84D-8183-6987397D458D}"/>
              </a:ext>
            </a:extLst>
          </p:cNvPr>
          <p:cNvSpPr/>
          <p:nvPr/>
        </p:nvSpPr>
        <p:spPr>
          <a:xfrm>
            <a:off x="9220767" y="450122"/>
            <a:ext cx="2888816" cy="3070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564376-AE55-7946-A31F-E7D3410EDE73}"/>
              </a:ext>
            </a:extLst>
          </p:cNvPr>
          <p:cNvSpPr/>
          <p:nvPr/>
        </p:nvSpPr>
        <p:spPr>
          <a:xfrm>
            <a:off x="73702" y="3575466"/>
            <a:ext cx="3932242" cy="1950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685E81-6D4F-144F-B659-F63EA8D017DF}"/>
              </a:ext>
            </a:extLst>
          </p:cNvPr>
          <p:cNvSpPr/>
          <p:nvPr/>
        </p:nvSpPr>
        <p:spPr>
          <a:xfrm>
            <a:off x="3725083" y="450122"/>
            <a:ext cx="5430369" cy="3070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id of lines with numbers&#10;&#10;Description automatically generated">
            <a:extLst>
              <a:ext uri="{FF2B5EF4-FFF2-40B4-BE49-F238E27FC236}">
                <a16:creationId xmlns:a16="http://schemas.microsoft.com/office/drawing/2014/main" id="{74622C4F-7E0F-B846-ACFD-EC208E691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283" y="511795"/>
            <a:ext cx="3310016" cy="29106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8642C2C-67DB-7542-8ED1-3A7961DD453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11298" y="555339"/>
              <a:ext cx="1906740" cy="11978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3398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ABCD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9804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8642C2C-67DB-7542-8ED1-3A7961DD453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11298" y="555339"/>
              <a:ext cx="1906740" cy="11978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5181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ABCD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29804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59259" r="-10131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59259" r="-1316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59259" r="-101316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259259" r="-1316" b="-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223D7F14-D150-3D41-B6F6-26E0AF85F6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7578293"/>
                  </p:ext>
                </p:extLst>
              </p:nvPr>
            </p:nvGraphicFramePr>
            <p:xfrm>
              <a:off x="7111299" y="1857669"/>
              <a:ext cx="1906740" cy="15376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3398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EFGHIJ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𝑯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(−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𝑱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1896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223D7F14-D150-3D41-B6F6-26E0AF85F6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7578293"/>
                  </p:ext>
                </p:extLst>
              </p:nvPr>
            </p:nvGraphicFramePr>
            <p:xfrm>
              <a:off x="7111299" y="1857669"/>
              <a:ext cx="1906740" cy="15376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3370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953370">
                      <a:extLst>
                        <a:ext uri="{9D8B030D-6E8A-4147-A177-3AD203B41FA5}">
                          <a16:colId xmlns:a16="http://schemas.microsoft.com/office/drawing/2014/main" val="2707954748"/>
                        </a:ext>
                      </a:extLst>
                    </a:gridCol>
                  </a:tblGrid>
                  <a:tr h="5181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Find 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shape EFGHIJ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55556" r="-101316" b="-2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155556" r="-1316" b="-2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4585643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55556" r="-101316" b="-10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255556" r="-1316" b="-10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2886381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55556" r="-101316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355556" r="-1316" b="-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18968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1" name="Picture 10" descr="A grid of white squares with blue dots&#10;&#10;Description automatically generated">
            <a:extLst>
              <a:ext uri="{FF2B5EF4-FFF2-40B4-BE49-F238E27FC236}">
                <a16:creationId xmlns:a16="http://schemas.microsoft.com/office/drawing/2014/main" id="{335FB783-E0F9-9C48-AB27-97439DA08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5468" y="589408"/>
            <a:ext cx="2552634" cy="27786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1FCF9A-3352-3647-BBA5-D0CABABCD422}"/>
                  </a:ext>
                </a:extLst>
              </p:cNvPr>
              <p:cNvSpPr txBox="1"/>
              <p:nvPr/>
            </p:nvSpPr>
            <p:spPr>
              <a:xfrm>
                <a:off x="10914847" y="58799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1FCF9A-3352-3647-BBA5-D0CABABCD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4847" y="587997"/>
                <a:ext cx="1088571" cy="307777"/>
              </a:xfrm>
              <a:prstGeom prst="rect">
                <a:avLst/>
              </a:prstGeom>
              <a:blipFill>
                <a:blip r:embed="rId6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E60B64-E513-BB40-902B-F47E3C71ACF2}"/>
                  </a:ext>
                </a:extLst>
              </p:cNvPr>
              <p:cNvSpPr txBox="1"/>
              <p:nvPr/>
            </p:nvSpPr>
            <p:spPr>
              <a:xfrm>
                <a:off x="10940716" y="2982854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E60B64-E513-BB40-902B-F47E3C71A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0716" y="2982854"/>
                <a:ext cx="1088571" cy="307777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678488-34C1-CA40-A031-93C47857EE50}"/>
                  </a:ext>
                </a:extLst>
              </p:cNvPr>
              <p:cNvSpPr txBox="1"/>
              <p:nvPr/>
            </p:nvSpPr>
            <p:spPr>
              <a:xfrm>
                <a:off x="9238444" y="2982854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678488-34C1-CA40-A031-93C47857E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8444" y="2982854"/>
                <a:ext cx="1088571" cy="307777"/>
              </a:xfrm>
              <a:prstGeom prst="rect">
                <a:avLst/>
              </a:prstGeom>
              <a:blipFill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430117-F64F-1C47-B9EB-8AA009C8FA10}"/>
                  </a:ext>
                </a:extLst>
              </p:cNvPr>
              <p:cNvSpPr txBox="1"/>
              <p:nvPr/>
            </p:nvSpPr>
            <p:spPr>
              <a:xfrm>
                <a:off x="9190805" y="548885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𝑫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430117-F64F-1C47-B9EB-8AA009C8F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805" y="548885"/>
                <a:ext cx="1088571" cy="307777"/>
              </a:xfrm>
              <a:prstGeom prst="rect">
                <a:avLst/>
              </a:prstGeom>
              <a:blipFill>
                <a:blip r:embed="rId9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F429EC11-C0A8-0748-87EF-007F1ADC76AE}"/>
              </a:ext>
            </a:extLst>
          </p:cNvPr>
          <p:cNvSpPr txBox="1"/>
          <p:nvPr/>
        </p:nvSpPr>
        <p:spPr>
          <a:xfrm>
            <a:off x="73700" y="68129"/>
            <a:ext cx="1203588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 of 2D shapes: All shapes are plotted onto grids that are drawn on centimetre square paper</a:t>
            </a:r>
          </a:p>
        </p:txBody>
      </p:sp>
      <p:pic>
        <p:nvPicPr>
          <p:cNvPr id="20" name="Picture 19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DD5EAFF9-F8C9-B147-9D26-2D9F9DDD79B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36073"/>
          <a:stretch/>
        </p:blipFill>
        <p:spPr>
          <a:xfrm>
            <a:off x="223412" y="3614056"/>
            <a:ext cx="2716052" cy="17305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B5FBF6-2FA7-1A47-A455-92CFE37B0759}"/>
                  </a:ext>
                </a:extLst>
              </p:cNvPr>
              <p:cNvSpPr txBox="1"/>
              <p:nvPr/>
            </p:nvSpPr>
            <p:spPr>
              <a:xfrm>
                <a:off x="149901" y="3630118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B5FBF6-2FA7-1A47-A455-92CFE37B0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01" y="3630118"/>
                <a:ext cx="1088571" cy="307777"/>
              </a:xfrm>
              <a:prstGeom prst="rect">
                <a:avLst/>
              </a:prstGeom>
              <a:blipFill>
                <a:blip r:embed="rId11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6431F5-6B8A-C244-950E-CFCE5B0ABE5E}"/>
                  </a:ext>
                </a:extLst>
              </p:cNvPr>
              <p:cNvSpPr txBox="1"/>
              <p:nvPr/>
            </p:nvSpPr>
            <p:spPr>
              <a:xfrm>
                <a:off x="1924404" y="3630118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6431F5-6B8A-C244-950E-CFCE5B0AB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404" y="3630118"/>
                <a:ext cx="1088571" cy="307777"/>
              </a:xfrm>
              <a:prstGeom prst="rect">
                <a:avLst/>
              </a:prstGeom>
              <a:blipFill>
                <a:blip r:embed="rId12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A822F83A-8661-064D-A6B8-97B2C3ED01CD}"/>
              </a:ext>
            </a:extLst>
          </p:cNvPr>
          <p:cNvGraphicFramePr>
            <a:graphicFrameLocks noGrp="1"/>
          </p:cNvGraphicFramePr>
          <p:nvPr/>
        </p:nvGraphicFramePr>
        <p:xfrm>
          <a:off x="2353457" y="4080425"/>
          <a:ext cx="1475492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492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and B are two of the vertices of a square. Find the area of ABCD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042F01C0-353D-8C4D-B947-A30CF7E58FB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701" y="5591600"/>
              <a:ext cx="3932244" cy="11854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83061">
                      <a:extLst>
                        <a:ext uri="{9D8B030D-6E8A-4147-A177-3AD203B41FA5}">
                          <a16:colId xmlns:a16="http://schemas.microsoft.com/office/drawing/2014/main" val="3852644226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871979977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3944714858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1015918791"/>
                        </a:ext>
                      </a:extLst>
                    </a:gridCol>
                  </a:tblGrid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A rectangle has the following vertices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3326964"/>
                      </a:ext>
                    </a:extLst>
                  </a:tr>
                  <a:tr h="39514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𝑩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𝟐𝟑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(−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𝑫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𝟏𝟓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  <m:r>
                                  <a:rPr kumimoji="0" lang="en-GB" sz="1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4810151"/>
                      </a:ext>
                    </a:extLst>
                  </a:tr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/>
                            <a:t>Find the area of ABCD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46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042F01C0-353D-8C4D-B947-A30CF7E58FB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701" y="5591600"/>
              <a:ext cx="3932244" cy="11854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83061">
                      <a:extLst>
                        <a:ext uri="{9D8B030D-6E8A-4147-A177-3AD203B41FA5}">
                          <a16:colId xmlns:a16="http://schemas.microsoft.com/office/drawing/2014/main" val="3852644226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871979977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3944714858"/>
                        </a:ext>
                      </a:extLst>
                    </a:gridCol>
                    <a:gridCol w="983061">
                      <a:extLst>
                        <a:ext uri="{9D8B030D-6E8A-4147-A177-3AD203B41FA5}">
                          <a16:colId xmlns:a16="http://schemas.microsoft.com/office/drawing/2014/main" val="1015918791"/>
                        </a:ext>
                      </a:extLst>
                    </a:gridCol>
                  </a:tblGrid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</a:rPr>
                            <a:t>A rectangle has the following vertices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3326964"/>
                      </a:ext>
                    </a:extLst>
                  </a:tr>
                  <a:tr h="39514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t="-100000" r="-300000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0000" t="-100000" r="-200000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02597" t="-100000" r="-102597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98718" t="-100000" r="-1282" b="-1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4810151"/>
                      </a:ext>
                    </a:extLst>
                  </a:tr>
                  <a:tr h="395143">
                    <a:tc gridSpan="4">
                      <a:txBody>
                        <a:bodyPr/>
                        <a:lstStyle/>
                        <a:p>
                          <a:pPr algn="l"/>
                          <a:r>
                            <a:rPr lang="en-US" sz="1400" b="1" dirty="0"/>
                            <a:t>Find the area of ABCD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4644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43BBAB51-EDF1-324F-A402-5074EA7878DC}"/>
              </a:ext>
            </a:extLst>
          </p:cNvPr>
          <p:cNvSpPr/>
          <p:nvPr/>
        </p:nvSpPr>
        <p:spPr>
          <a:xfrm>
            <a:off x="4079455" y="3575466"/>
            <a:ext cx="4868412" cy="32015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A63D5A-DFAB-414D-B090-24FC5C67C0B5}"/>
              </a:ext>
            </a:extLst>
          </p:cNvPr>
          <p:cNvSpPr/>
          <p:nvPr/>
        </p:nvSpPr>
        <p:spPr>
          <a:xfrm>
            <a:off x="9021377" y="3575466"/>
            <a:ext cx="3088207" cy="32015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36" descr="A graph with a blue dot&#10;&#10;Description automatically generated">
            <a:extLst>
              <a:ext uri="{FF2B5EF4-FFF2-40B4-BE49-F238E27FC236}">
                <a16:creationId xmlns:a16="http://schemas.microsoft.com/office/drawing/2014/main" id="{29EB6CB4-ECE3-CC4E-8192-E7FA1A67BD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92278" y="3645671"/>
            <a:ext cx="2831824" cy="1963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560F99-8F41-394D-98CB-BD16351F0FB1}"/>
                  </a:ext>
                </a:extLst>
              </p:cNvPr>
              <p:cNvSpPr txBox="1"/>
              <p:nvPr/>
            </p:nvSpPr>
            <p:spPr>
              <a:xfrm>
                <a:off x="8930186" y="422082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560F99-8F41-394D-98CB-BD16351F0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186" y="4220827"/>
                <a:ext cx="1088571" cy="307777"/>
              </a:xfrm>
              <a:prstGeom prst="rect">
                <a:avLst/>
              </a:prstGeom>
              <a:blipFill>
                <a:blip r:embed="rId1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AF3D9B9-337B-144E-AFBB-DE8005AF25A9}"/>
                  </a:ext>
                </a:extLst>
              </p:cNvPr>
              <p:cNvSpPr txBox="1"/>
              <p:nvPr/>
            </p:nvSpPr>
            <p:spPr>
              <a:xfrm>
                <a:off x="10533846" y="424298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AF3D9B9-337B-144E-AFBB-DE8005AF2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846" y="4242987"/>
                <a:ext cx="1088571" cy="307777"/>
              </a:xfrm>
              <a:prstGeom prst="rect">
                <a:avLst/>
              </a:prstGeom>
              <a:blipFill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D788FDF6-FB08-8B4C-A05F-C7C843473F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6064563"/>
                  </p:ext>
                </p:extLst>
              </p:nvPr>
            </p:nvGraphicFramePr>
            <p:xfrm>
              <a:off x="9112742" y="5087919"/>
              <a:ext cx="2365470" cy="16245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2735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1182735">
                      <a:extLst>
                        <a:ext uri="{9D8B030D-6E8A-4147-A177-3AD203B41FA5}">
                          <a16:colId xmlns:a16="http://schemas.microsoft.com/office/drawing/2014/main" val="1279584160"/>
                        </a:ext>
                      </a:extLst>
                    </a:gridCol>
                  </a:tblGrid>
                  <a:tr h="3398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rectangle ABCD is 32cm</a:t>
                          </a:r>
                          <a:r>
                            <a:rPr lang="en-US" sz="1400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  <a:p>
                          <a:pPr algn="ctr"/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</a:rPr>
                            <a:t>Find both pairs of  possible co-ordinates C and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9804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baseline="0" dirty="0">
                              <a:solidFill>
                                <a:srgbClr val="C00000"/>
                              </a:solidFill>
                            </a:rPr>
                            <a:t>C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1" baseline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baseline="0" dirty="0">
                              <a:solidFill>
                                <a:srgbClr val="C00000"/>
                              </a:solidFill>
                            </a:rPr>
                            <a:t>D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1" baseline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101542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baseline="0" dirty="0">
                              <a:solidFill>
                                <a:srgbClr val="C00000"/>
                              </a:solidFill>
                            </a:rPr>
                            <a:t>C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 −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1" baseline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baseline="0" dirty="0">
                              <a:solidFill>
                                <a:srgbClr val="C00000"/>
                              </a:solidFill>
                            </a:rPr>
                            <a:t>D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 −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1" baseline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69747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D788FDF6-FB08-8B4C-A05F-C7C843473F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6064563"/>
                  </p:ext>
                </p:extLst>
              </p:nvPr>
            </p:nvGraphicFramePr>
            <p:xfrm>
              <a:off x="9112742" y="5087919"/>
              <a:ext cx="2365470" cy="16245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2735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  <a:gridCol w="1182735">
                      <a:extLst>
                        <a:ext uri="{9D8B030D-6E8A-4147-A177-3AD203B41FA5}">
                          <a16:colId xmlns:a16="http://schemas.microsoft.com/office/drawing/2014/main" val="1279584160"/>
                        </a:ext>
                      </a:extLst>
                    </a:gridCol>
                  </a:tblGrid>
                  <a:tr h="94488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The area of </a:t>
                          </a:r>
                        </a:p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rectangle ABCD is 32cm</a:t>
                          </a:r>
                          <a:r>
                            <a:rPr lang="en-US" sz="1400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  <a:p>
                          <a:pPr algn="ctr"/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</a:rPr>
                            <a:t>Find both pairs of  possible co-ordinates C and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9804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1064" t="-281481" r="-100000" b="-1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102151" t="-281481" r="-1075" b="-11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101542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1064" t="-381481" r="-100000" b="-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102151" t="-381481" r="-1075" b="-1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697478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2" name="Picture 41" descr="A grid with a grid in the middle&#10;&#10;Description automatically generated">
            <a:extLst>
              <a:ext uri="{FF2B5EF4-FFF2-40B4-BE49-F238E27FC236}">
                <a16:creationId xmlns:a16="http://schemas.microsoft.com/office/drawing/2014/main" id="{825FDF28-7803-E546-9289-669186D14A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16970" y="3937895"/>
            <a:ext cx="2970448" cy="26715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8" name="Table 47">
                <a:extLst>
                  <a:ext uri="{FF2B5EF4-FFF2-40B4-BE49-F238E27FC236}">
                    <a16:creationId xmlns:a16="http://schemas.microsoft.com/office/drawing/2014/main" id="{7C488984-B830-DC4C-9BEE-47A80E5076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7554756"/>
                  </p:ext>
                </p:extLst>
              </p:nvPr>
            </p:nvGraphicFramePr>
            <p:xfrm>
              <a:off x="7272199" y="3825107"/>
              <a:ext cx="1529665" cy="26913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9665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</a:tblGrid>
                  <a:tr h="3398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Rectangle ABCD has another rectangle EFGH removed, resulting in a shape with an area of 44cm</a:t>
                          </a:r>
                          <a:r>
                            <a:rPr lang="en-US" sz="1400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  <a:p>
                          <a:pPr algn="ctr"/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</a:rPr>
                            <a:t>Find co-ordinates G and 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2600">
                            <a:alpha val="29804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baseline="0" dirty="0">
                              <a:solidFill>
                                <a:srgbClr val="C00000"/>
                              </a:solidFill>
                            </a:rPr>
                            <a:t>G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1" baseline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26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9694810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baseline="0" dirty="0">
                              <a:solidFill>
                                <a:srgbClr val="C00000"/>
                              </a:solidFill>
                            </a:rPr>
                            <a:t>H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b="1" baseline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26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70023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8" name="Table 47">
                <a:extLst>
                  <a:ext uri="{FF2B5EF4-FFF2-40B4-BE49-F238E27FC236}">
                    <a16:creationId xmlns:a16="http://schemas.microsoft.com/office/drawing/2014/main" id="{7C488984-B830-DC4C-9BEE-47A80E5076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7554756"/>
                  </p:ext>
                </p:extLst>
              </p:nvPr>
            </p:nvGraphicFramePr>
            <p:xfrm>
              <a:off x="7272199" y="3825107"/>
              <a:ext cx="1529665" cy="26913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9665">
                      <a:extLst>
                        <a:ext uri="{9D8B030D-6E8A-4147-A177-3AD203B41FA5}">
                          <a16:colId xmlns:a16="http://schemas.microsoft.com/office/drawing/2014/main" val="1260856172"/>
                        </a:ext>
                      </a:extLst>
                    </a:gridCol>
                  </a:tblGrid>
                  <a:tr h="2011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tx1"/>
                              </a:solidFill>
                            </a:rPr>
                            <a:t>Rectangle ABCD has another rectangle EFGH removed, resulting in a shape with an area of 44cm</a:t>
                          </a:r>
                          <a:r>
                            <a:rPr lang="en-US" sz="1400" baseline="300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  <a:p>
                          <a:pPr algn="ctr"/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</a:rPr>
                            <a:t>Find co-ordinates G and 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2600">
                            <a:alpha val="29804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2103238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9"/>
                          <a:stretch>
                            <a:fillRect l="-820" t="-592593" r="-820" b="-10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9694810"/>
                      </a:ext>
                    </a:extLst>
                  </a:tr>
                  <a:tr h="339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9"/>
                          <a:stretch>
                            <a:fillRect l="-820" t="-692593" r="-820" b="-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70023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B75A539-1B9F-D041-B206-64F4B25E5C3B}"/>
                  </a:ext>
                </a:extLst>
              </p:cNvPr>
              <p:cNvSpPr txBox="1"/>
              <p:nvPr/>
            </p:nvSpPr>
            <p:spPr>
              <a:xfrm>
                <a:off x="4294080" y="3939773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𝑨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B75A539-1B9F-D041-B206-64F4B25E5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080" y="3939773"/>
                <a:ext cx="429594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61870D-73FB-1E48-90F1-A8430B10AB5E}"/>
                  </a:ext>
                </a:extLst>
              </p:cNvPr>
              <p:cNvSpPr txBox="1"/>
              <p:nvPr/>
            </p:nvSpPr>
            <p:spPr>
              <a:xfrm>
                <a:off x="6686519" y="3937771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61870D-73FB-1E48-90F1-A8430B10A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19" y="3937771"/>
                <a:ext cx="429594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BC7234-17B4-A74E-85FE-16017E386973}"/>
                  </a:ext>
                </a:extLst>
              </p:cNvPr>
              <p:cNvSpPr txBox="1"/>
              <p:nvPr/>
            </p:nvSpPr>
            <p:spPr>
              <a:xfrm>
                <a:off x="6686519" y="6383012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𝑪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BC7234-17B4-A74E-85FE-16017E386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19" y="6383012"/>
                <a:ext cx="429594" cy="30777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B14A374-6B65-B544-AA58-1294860E14B2}"/>
                  </a:ext>
                </a:extLst>
              </p:cNvPr>
              <p:cNvSpPr txBox="1"/>
              <p:nvPr/>
            </p:nvSpPr>
            <p:spPr>
              <a:xfrm>
                <a:off x="4242913" y="6383012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𝑫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B14A374-6B65-B544-AA58-1294860E1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913" y="6383012"/>
                <a:ext cx="429594" cy="30777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217B97E6-FB02-724A-845A-AC2C74024D74}"/>
                  </a:ext>
                </a:extLst>
              </p14:cNvPr>
              <p14:cNvContentPartPr/>
              <p14:nvPr/>
            </p14:nvContentPartPr>
            <p14:xfrm>
              <a:off x="6352491" y="4509360"/>
              <a:ext cx="360" cy="3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217B97E6-FB02-724A-845A-AC2C74024D7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16851" y="447372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8718A050-7417-944C-8557-D155293A4BF7}"/>
                  </a:ext>
                </a:extLst>
              </p14:cNvPr>
              <p14:cNvContentPartPr/>
              <p14:nvPr/>
            </p14:nvContentPartPr>
            <p14:xfrm>
              <a:off x="5108691" y="4519440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8718A050-7417-944C-8557-D155293A4BF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072691" y="448380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CCF3BC4-EF95-3045-8E33-B62C3BCB1564}"/>
                  </a:ext>
                </a:extLst>
              </p:cNvPr>
              <p:cNvSpPr txBox="1"/>
              <p:nvPr/>
            </p:nvSpPr>
            <p:spPr>
              <a:xfrm>
                <a:off x="4781411" y="4211663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𝑬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CCF3BC4-EF95-3045-8E33-B62C3BCB1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411" y="4211663"/>
                <a:ext cx="429594" cy="30777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B9A8822-E89D-8044-97EC-9C273919AAD2}"/>
                  </a:ext>
                </a:extLst>
              </p:cNvPr>
              <p:cNvSpPr txBox="1"/>
              <p:nvPr/>
            </p:nvSpPr>
            <p:spPr>
              <a:xfrm>
                <a:off x="6235822" y="4220827"/>
                <a:ext cx="42959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B9A8822-E89D-8044-97EC-9C273919A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822" y="4220827"/>
                <a:ext cx="429594" cy="30777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FA5EB082-1A85-044C-AF77-1A660D13127E}"/>
              </a:ext>
            </a:extLst>
          </p:cNvPr>
          <p:cNvSpPr/>
          <p:nvPr/>
        </p:nvSpPr>
        <p:spPr>
          <a:xfrm>
            <a:off x="89063" y="461334"/>
            <a:ext cx="3573012" cy="30588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Picture 59" descr="A grid with lines and dots&#10;&#10;Description automatically generated">
            <a:extLst>
              <a:ext uri="{FF2B5EF4-FFF2-40B4-BE49-F238E27FC236}">
                <a16:creationId xmlns:a16="http://schemas.microsoft.com/office/drawing/2014/main" id="{D8355A26-12EE-5C4C-B285-C883FDA418E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62713" y="544453"/>
            <a:ext cx="2776751" cy="2835971"/>
          </a:xfrm>
          <a:prstGeom prst="rect">
            <a:avLst/>
          </a:prstGeom>
        </p:spPr>
      </p:pic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334BB441-B367-4142-8047-7D38C6C635CF}"/>
              </a:ext>
            </a:extLst>
          </p:cNvPr>
          <p:cNvGraphicFramePr>
            <a:graphicFrameLocks noGrp="1"/>
          </p:cNvGraphicFramePr>
          <p:nvPr/>
        </p:nvGraphicFramePr>
        <p:xfrm>
          <a:off x="1818343" y="2633381"/>
          <a:ext cx="168425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254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Find the area of the shape drawn on centimetre paper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6E0D844-B963-B045-A6E0-9310A083B16C}"/>
                  </a:ext>
                </a:extLst>
              </p:cNvPr>
              <p:cNvSpPr txBox="1"/>
              <p:nvPr/>
            </p:nvSpPr>
            <p:spPr>
              <a:xfrm>
                <a:off x="1495537" y="1161344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𝟑𝟑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  <m:r>
                        <a:rPr kumimoji="0" lang="en-GB" sz="1400" b="1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6E0D844-B963-B045-A6E0-9310A083B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537" y="1161344"/>
                <a:ext cx="1088571" cy="307777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AA2A4E8-5483-EA4A-B873-71FF8F948626}"/>
              </a:ext>
            </a:extLst>
          </p:cNvPr>
          <p:cNvSpPr/>
          <p:nvPr/>
        </p:nvSpPr>
        <p:spPr>
          <a:xfrm>
            <a:off x="4294080" y="2286000"/>
            <a:ext cx="1355606" cy="696854"/>
          </a:xfrm>
          <a:prstGeom prst="rect">
            <a:avLst/>
          </a:prstGeom>
          <a:solidFill>
            <a:srgbClr val="FF93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887E4D9-B18B-BC41-828E-4CF3FB22071D}"/>
                  </a:ext>
                </a:extLst>
              </p:cNvPr>
              <p:cNvSpPr txBox="1"/>
              <p:nvPr/>
            </p:nvSpPr>
            <p:spPr>
              <a:xfrm>
                <a:off x="4228764" y="2479492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𝟖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  <m:r>
                        <a:rPr kumimoji="0" lang="en-GB" sz="1400" b="1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887E4D9-B18B-BC41-828E-4CF3FB220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764" y="2479492"/>
                <a:ext cx="1088571" cy="307777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 3">
            <a:extLst>
              <a:ext uri="{FF2B5EF4-FFF2-40B4-BE49-F238E27FC236}">
                <a16:creationId xmlns:a16="http://schemas.microsoft.com/office/drawing/2014/main" id="{F2D8471E-4FB5-064D-BF91-64AB2D13D2C6}"/>
              </a:ext>
            </a:extLst>
          </p:cNvPr>
          <p:cNvSpPr/>
          <p:nvPr/>
        </p:nvSpPr>
        <p:spPr>
          <a:xfrm>
            <a:off x="4310743" y="925286"/>
            <a:ext cx="2351314" cy="1034143"/>
          </a:xfrm>
          <a:custGeom>
            <a:avLst/>
            <a:gdLst>
              <a:gd name="connsiteX0" fmla="*/ 2351314 w 2351314"/>
              <a:gd name="connsiteY0" fmla="*/ 0 h 1034143"/>
              <a:gd name="connsiteX1" fmla="*/ 2351314 w 2351314"/>
              <a:gd name="connsiteY1" fmla="*/ 1034143 h 1034143"/>
              <a:gd name="connsiteX2" fmla="*/ 990600 w 2351314"/>
              <a:gd name="connsiteY2" fmla="*/ 1034143 h 1034143"/>
              <a:gd name="connsiteX3" fmla="*/ 990600 w 2351314"/>
              <a:gd name="connsiteY3" fmla="*/ 696685 h 1034143"/>
              <a:gd name="connsiteX4" fmla="*/ 0 w 2351314"/>
              <a:gd name="connsiteY4" fmla="*/ 696685 h 1034143"/>
              <a:gd name="connsiteX5" fmla="*/ 0 w 2351314"/>
              <a:gd name="connsiteY5" fmla="*/ 10885 h 1034143"/>
              <a:gd name="connsiteX6" fmla="*/ 2351314 w 2351314"/>
              <a:gd name="connsiteY6" fmla="*/ 0 h 103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1314" h="1034143">
                <a:moveTo>
                  <a:pt x="2351314" y="0"/>
                </a:moveTo>
                <a:lnTo>
                  <a:pt x="2351314" y="1034143"/>
                </a:lnTo>
                <a:lnTo>
                  <a:pt x="990600" y="1034143"/>
                </a:lnTo>
                <a:lnTo>
                  <a:pt x="990600" y="696685"/>
                </a:lnTo>
                <a:lnTo>
                  <a:pt x="0" y="696685"/>
                </a:lnTo>
                <a:lnTo>
                  <a:pt x="0" y="10885"/>
                </a:lnTo>
                <a:lnTo>
                  <a:pt x="235131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03810C6-36C3-044D-BD8B-B0708492AE92}"/>
                  </a:ext>
                </a:extLst>
              </p:cNvPr>
              <p:cNvSpPr txBox="1"/>
              <p:nvPr/>
            </p:nvSpPr>
            <p:spPr>
              <a:xfrm>
                <a:off x="5447809" y="1251997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𝟏𝟖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  <m:r>
                        <a:rPr kumimoji="0" lang="en-GB" sz="1400" b="1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03810C6-36C3-044D-BD8B-B0708492A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809" y="1251997"/>
                <a:ext cx="1088571" cy="3077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8663E6EA-3187-614C-89E5-AA088536C631}"/>
              </a:ext>
            </a:extLst>
          </p:cNvPr>
          <p:cNvSpPr/>
          <p:nvPr/>
        </p:nvSpPr>
        <p:spPr>
          <a:xfrm>
            <a:off x="9782729" y="856662"/>
            <a:ext cx="1702272" cy="2126192"/>
          </a:xfrm>
          <a:prstGeom prst="rect">
            <a:avLst/>
          </a:prstGeom>
          <a:solidFill>
            <a:srgbClr val="008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0011371-9C3B-C64C-A099-53EC55541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248561"/>
              </p:ext>
            </p:extLst>
          </p:nvPr>
        </p:nvGraphicFramePr>
        <p:xfrm>
          <a:off x="9954211" y="1405886"/>
          <a:ext cx="1359767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767">
                  <a:extLst>
                    <a:ext uri="{9D8B030D-6E8A-4147-A177-3AD203B41FA5}">
                      <a16:colId xmlns:a16="http://schemas.microsoft.com/office/drawing/2014/main" val="1260856172"/>
                    </a:ext>
                  </a:extLst>
                </a:gridCol>
              </a:tblGrid>
              <a:tr h="3398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Find the area of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shape ABCD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103238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A1517BC8-5C8A-5D4C-9BFC-49FD159E97FF}"/>
              </a:ext>
            </a:extLst>
          </p:cNvPr>
          <p:cNvGrpSpPr/>
          <p:nvPr/>
        </p:nvGrpSpPr>
        <p:grpSpPr>
          <a:xfrm>
            <a:off x="10555851" y="597600"/>
            <a:ext cx="180720" cy="219960"/>
            <a:chOff x="10555851" y="597600"/>
            <a:chExt cx="180720" cy="21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CAAF9E5-5E04-364E-A84F-60E2B10F0991}"/>
                    </a:ext>
                  </a:extLst>
                </p14:cNvPr>
                <p14:cNvContentPartPr/>
                <p14:nvPr/>
              </p14:nvContentPartPr>
              <p14:xfrm>
                <a:off x="10555851" y="597600"/>
                <a:ext cx="180720" cy="14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CAAF9E5-5E04-364E-A84F-60E2B10F09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546851" y="588600"/>
                  <a:ext cx="1983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8591B5D-4658-2843-B14D-5465CFFA6A20}"/>
                    </a:ext>
                  </a:extLst>
                </p14:cNvPr>
                <p14:cNvContentPartPr/>
                <p14:nvPr/>
              </p14:nvContentPartPr>
              <p14:xfrm>
                <a:off x="10659531" y="656640"/>
                <a:ext cx="2880" cy="1609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8591B5D-4658-2843-B14D-5465CFFA6A2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650531" y="647640"/>
                  <a:ext cx="20520" cy="17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297BD44-8759-774A-9643-34EA19B3D90E}"/>
                  </a:ext>
                </a:extLst>
              </p14:cNvPr>
              <p14:cNvContentPartPr/>
              <p14:nvPr/>
            </p14:nvContentPartPr>
            <p14:xfrm>
              <a:off x="11586891" y="1796040"/>
              <a:ext cx="132840" cy="206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297BD44-8759-774A-9643-34EA19B3D90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578251" y="1787400"/>
                <a:ext cx="15048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AE88CB3-F74E-9248-B3DE-00B63C5D834F}"/>
                  </a:ext>
                </a:extLst>
              </p:cNvPr>
              <p:cNvSpPr txBox="1"/>
              <p:nvPr/>
            </p:nvSpPr>
            <p:spPr>
              <a:xfrm>
                <a:off x="10115245" y="2253953"/>
                <a:ext cx="108857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𝟐𝟎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  <m:r>
                        <a:rPr kumimoji="0" lang="en-GB" sz="1400" b="1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AE88CB3-F74E-9248-B3DE-00B63C5D8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5245" y="2253953"/>
                <a:ext cx="1088571" cy="307777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77CF961-3486-DB44-B17C-6C1CA1EADD4E}"/>
                  </a:ext>
                </a:extLst>
              </p:cNvPr>
              <p:cNvSpPr txBox="1"/>
              <p:nvPr/>
            </p:nvSpPr>
            <p:spPr>
              <a:xfrm>
                <a:off x="274740" y="4365551"/>
                <a:ext cx="1379889" cy="3125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e>
                        <m:sup>
                          <m: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𝟏𝟔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  <m:r>
                        <a:rPr kumimoji="0" lang="en-GB" sz="1400" b="1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77CF961-3486-DB44-B17C-6C1CA1EAD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40" y="4365551"/>
                <a:ext cx="1379889" cy="312586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F7388B2-4518-9642-B0D5-7572D9480CC2}"/>
                  </a:ext>
                </a:extLst>
              </p:cNvPr>
              <p:cNvSpPr txBox="1"/>
              <p:nvPr/>
            </p:nvSpPr>
            <p:spPr>
              <a:xfrm>
                <a:off x="1852854" y="6402063"/>
                <a:ext cx="2098279" cy="302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𝟐𝟎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× 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𝟐𝟖𝟎</m:t>
                      </m:r>
                      <m:r>
                        <a:rPr kumimoji="0" lang="en-GB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  <m:r>
                        <a:rPr kumimoji="0" lang="en-GB" sz="1400" b="1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F7388B2-4518-9642-B0D5-7572D9480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854" y="6402063"/>
                <a:ext cx="2098279" cy="302840"/>
              </a:xfrm>
              <a:prstGeom prst="rect">
                <a:avLst/>
              </a:prstGeom>
              <a:blipFill>
                <a:blip r:embed="rId41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7423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862</Words>
  <Application>Microsoft Macintosh PowerPoint</Application>
  <PresentationFormat>Widescreen</PresentationFormat>
  <Paragraphs>156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2024-03-25T11:46:22Z</dcterms:created>
  <dcterms:modified xsi:type="dcterms:W3CDTF">2024-03-25T21:50:50Z</dcterms:modified>
</cp:coreProperties>
</file>