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68" r:id="rId4"/>
    <p:sldId id="257" r:id="rId5"/>
    <p:sldId id="261" r:id="rId6"/>
    <p:sldId id="260" r:id="rId7"/>
    <p:sldId id="262" r:id="rId8"/>
    <p:sldId id="264" r:id="rId9"/>
    <p:sldId id="269" r:id="rId10"/>
    <p:sldId id="265" r:id="rId11"/>
    <p:sldId id="270" r:id="rId12"/>
    <p:sldId id="259" r:id="rId13"/>
    <p:sldId id="266" r:id="rId14"/>
    <p:sldId id="258" r:id="rId15"/>
    <p:sldId id="267" r:id="rId16"/>
    <p:sldId id="272" r:id="rId17"/>
    <p:sldId id="275" r:id="rId18"/>
    <p:sldId id="274" r:id="rId19"/>
    <p:sldId id="276" r:id="rId20"/>
    <p:sldId id="27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96FF"/>
    <a:srgbClr val="FF9300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5-03-19T11:10:06.47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20673 6526 0,'0'18'109,"17"-18"-77,-17 35-17,18 1 1,-18-19 15,18 1-15,-18 0-1,0-1 1,17-17 0,-17 18-1,0-1 1,0 19 15,18-36 0,-18 17-15,18 1 15,-18 0-15,17-18-16,1 35 15,-18-17 1,18-18 0,-18 35-1,17-18 17,-17 19-1,18-36 0,-1 17 0,-17 1 1,0 0-17,18-18 1,-18 35-1,18-17-15,-18-1 16,0 1 0,17-18-1,1 35 1,-18 0 15,0-17 16,18 17-31,-18-17-1,17 17 32,-17-17-31,18 17-1,-18 0 95,18-35-79,-18 18-15,0 0 15,17 17 31,1-17-30,-18-1 171,17-17-156,1 0 15,0 0-15,-1 0-16,1 0 1,0 0-17,-1 0-15,1-17 16,-18-1-1,18 18 1,-1 0 0,1-18-1,17 1 1,-35-1 15,35 18-15,-17-18 15,-18 1-15,35 17-1,-17-18 17,0 0-17,17 1 1,-17-1 15,-1 18-15,1-17-16,-1 17 31,1-18-15,17 0-1,-17 1 1,0 17-16,-1-18 31,19 0-15,-19 18 31,1-17-32,17 17 1,-35-18-1,35 0 1,-17 18 0,0-17-1,17 17 17,-35-18-17,18 18 1,-1 0-1,1 0 1,-18-17 0,18 17 15,-1-18 0,1 0-15,-1 18-1,1 0 1,0-17-16,17-1 78,-17 0-62,-1 18 31,1-17-16,0 17 78,-18-18-77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5-03-19T11:10:06.47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20673 6526 0,'0'18'109,"17"-18"-77,-17 35-17,18 1 1,-18-19 15,18 1-15,-18 0-1,0-1 1,17-17 0,-17 18-1,0-1 1,0 19 15,18-36 0,-18 17-15,18 1 15,-18 0-15,17-18-16,1 35 15,-18-17 1,18-18 0,-18 35-1,17-18 17,-17 19-1,18-36 0,-1 17 0,-17 1 1,0 0-17,18-18 1,-18 35-1,18-17-15,-18-1 16,0 1 0,17-18-1,1 35 1,-18 0 15,0-17 16,18 17-31,-18-17-1,17 17 32,-17-17-31,18 17-1,-18 0 95,18-35-79,-18 18-15,0 0 15,17 17 31,1-17-30,-18-1 171,17-17-156,1 0 15,0 0-15,-1 0-16,1 0 1,0 0-17,-1 0-15,1-17 16,-18-1-1,18 18 1,-1 0 0,1-18-1,17 1 1,-35-1 15,35 18-15,-17-18 15,-18 1-15,35 17-1,-17-18 17,0 0-17,17 1 1,-17-1 15,-1 18-15,1-17-16,-1 17 31,1-18-15,17 0-1,-17 1 1,0 17-16,-1-18 31,19 0-15,-19 18 31,1-17-32,17 17 1,-35-18-1,35 0 1,-17 18 0,0-17-1,17 17 17,-35-18-17,18 18 1,-1 0-1,1 0 1,-18-17 0,18 17 15,-1-18 0,1 0-15,-1 18-1,1 0 1,0-17-16,17-1 78,-17 0-62,-1 18 31,1-17-16,0 17 78,-18-18-77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0T09:06:18.19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997 1 24575,'-13'0'0,"-26"0"0,-57 7 0,83-5 0,-1 1 0,0 0 0,1 1 0,0 1 0,0 0 0,0 1 0,-20 12 0,-27 23 0,2 3 0,1 3 0,3 2 0,-69 80 0,94-93 0,-44 77 0,18-26 0,24-38 0,2 0 0,2 2 0,-31 83 0,52-111 0,1-1 0,0 1 0,2 0 0,1 0 0,1 0 0,2 26 0,-3 36 0,0-72-171,0-1-1,-1 1 1,-1-1 0,0 0-1,-1 0 1,-6 13 0,10-23 5,-12 26-6660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0T09:09:17.53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342 0 24575,'0'10'0,"-7"340"0,1-268 0,-4 1 0,-22 94 0,18-134 0,-1 0 0,-2-1 0,-1 0 0,-3-2 0,-1 0 0,-51 67 0,66-98-100,-7 11-321,-2-1-1,-30 30 0,22-30-6404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0T09:15:1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24575,'33'0'0,"0"1"0,34 6 0,-51-4 0,-1 1 0,1 1 0,-1 0 0,0 1 0,0 0 0,16 11 0,173 108 0,-164-97 0,-1 2 0,65 64 0,-96-85 0,-1 0 0,0 0 0,0 0 0,0 1 0,-2 0 0,1 1 0,-1-1 0,-1 1 0,0 0 0,0 0 0,-1 0 0,0 1 0,-1-1 0,-1 1 0,0 0 0,0 15 0,-4 9 0,-2 1 0,-1-1 0,-19 65 0,14-61 0,1 0 0,-6 61 0,14-30-61,4-56-58,-2 0 1,0 0-1,-1 0 1,-1 0-1,0 0 0,-1 0 1,0 0-1,-1-1 1,-1 0-1,-7 16 1,-10 6-6708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9T15:13:06.9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664 54 24575,'-14'0'0,"-3"0"0,-1 0 0,0-1 0,-1-3 0,0-2 0,-2-2 0,-1 0 0,1 2 0,-1 0 0,2 2 0,2 0 0,0 2 0,2 0 0,-2 0 0,0 1 0,-2 1 0,1 0 0,4 0 0,0 0 0,3 0 0,-2 0 0,2 0 0,-1 1 0,2 2 0,-1 3 0,-2 5 0,0 1 0,0 0 0,1 0 0,3-1 0,1 1 0,-1-2 0,1 2 0,1-3 0,0 1 0,3 0 0,0 0 0,-2 3 0,-2 1 0,-1 2 0,1 0 0,1-2 0,0-2 0,1-3 0,2-2 0,1-1 0,1-1 0,-1 4 0,-3 2 0,-1 5 0,0-1 0,4-6 0,2-3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9T15:13:13.1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171 1 24575,'5'9'0,"2"3"0,1 3 0,2 3 0,1 5 0,0 3 0,3 5 0,-2 0 0,-2-3 0,-2 0 0,-3-1 0,-1 1 0,-1 1 0,-1 0 0,-1 0 0,-1-1 0,0-1 0,0 0 0,0-4 0,0-3 0,0-2 0,0 0 0,0 0 0,0 0 0,0 0 0,0-3 0,0 2 0,0 0 0,-2 2 0,-2-1 0,-1-1 0,0-1 0,1-1 0,1-1 0,-2 0 0,0 0 0,-3-2 0,2 2 0,0-1 0,-1 1 0,2 0 0,-3 0 0,0-2 0,-1 0 0,-1 2 0,3-2 0,0-1 0,-1 1 0,0-2 0,-2 2 0,-1 2 0,0 0 0,1 2 0,1-1 0,-1-1 0,0 0 0,1-3 0,2-2 0,2-3 0,1-1 0,-2 1 0,-4 2 0,-1 6 0,-1-1 0,3 0 0,4-7 0,2-2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9T15:13:06.9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664 54 24575,'-14'0'0,"-3"0"0,-1 0 0,0-1 0,-1-3 0,0-2 0,-2-2 0,-1 0 0,1 2 0,-1 0 0,2 2 0,2 0 0,0 2 0,2 0 0,-2 0 0,0 1 0,-2 1 0,1 0 0,4 0 0,0 0 0,3 0 0,-2 0 0,2 0 0,-1 1 0,2 2 0,-1 3 0,-2 5 0,0 1 0,0 0 0,1 0 0,3-1 0,1 1 0,-1-2 0,1 2 0,1-3 0,0 1 0,3 0 0,0 0 0,-2 3 0,-2 1 0,-1 2 0,1 0 0,1-2 0,0-2 0,1-3 0,2-2 0,1-1 0,1-1 0,-1 4 0,-3 2 0,-1 5 0,0-1 0,4-6 0,2-3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9T15:13:13.1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171 1 24575,'5'9'0,"2"3"0,1 3 0,2 3 0,1 5 0,0 3 0,3 5 0,-2 0 0,-2-3 0,-2 0 0,-3-1 0,-1 1 0,-1 1 0,-1 0 0,-1 0 0,-1-1 0,0-1 0,0 0 0,0-4 0,0-3 0,0-2 0,0 0 0,0 0 0,0 0 0,0 0 0,0-3 0,0 2 0,0 0 0,-2 2 0,-2-1 0,-1-1 0,0-1 0,1-1 0,1-1 0,-2 0 0,0 0 0,-3-2 0,2 2 0,0-1 0,-1 1 0,2 0 0,-3 0 0,0-2 0,-1 0 0,-1 2 0,3-2 0,0-1 0,-1 1 0,0-2 0,-2 2 0,-1 2 0,0 0 0,1 2 0,1-1 0,-1-1 0,0 0 0,1-3 0,2-2 0,2-3 0,1-1 0,-2 1 0,-4 2 0,-1 6 0,-1-1 0,3 0 0,4-7 0,2-2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0T09:20:28.04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24575,'0'7'0,"1"-1"0,0 0 0,0 0 0,1 1 0,4 10 0,3 15 0,2 23 0,2 0 0,2-1 0,42 98 0,-3-43 0,-22-46 0,26 71 0,-55-125 0,1 1 0,0-1 0,0 0 0,1 0 0,0 0 0,8 11 0,-10-18 0,-1 1 0,1-1 0,0 1 0,-1-1 0,1 0 0,0 0 0,0 0 0,1 0 0,-1-1 0,0 1 0,1-1 0,-1 0 0,1 0 0,-1 0 0,1-1 0,-1 1 0,1-1 0,-1 1 0,1-1 0,0 0 0,3-1 0,35-6 0,0-1 0,0-2 0,43-16 0,42-11 0,54-16-1365,-146 44-5461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9T15:20:06.4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24575,'31'2'0,"6"7"0,11 7 0,1 8 0,0 4 0,-5 1 0,-2-1 0,1-2 0,-2-2 0,-2 0 0,-4-3 0,-2 0 0,-3-2 0,1-1 0,-2 0 0,-1 0 0,-1-2 0,-3-3 0,0 0 0,-2-3 0,-2 0 0,-1-1 0,-3-2 0,-5-3 0,-8-3 0,-4 0 0,-7 2 0,-2 4 0,-3 3 0,-4 4 0,0 0 0,2 0 0,2 0 0,1 1 0,-1 0 0,-2 2 0,-5 4 0,-2 3 0,-2 5 0,-2 3 0,1-1 0,2-1 0,0 0 0,-1 2 0,1 1 0,0 1 0,2-2 0,4-5 0,3-4 0,3-4 0,2-4 0,0-2 0,0 0 0,1 0 0,-2 0 0,1 1 0,2-4 0,1-3 0,4-2 0,0-4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9T15:20:09.7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 24575,'19'-2'0,"5"1"0,8 7 0,8 11 0,4 12 0,3 5 0,-4-1 0,-4-5 0,-5-5 0,-1-3 0,-3-1 0,2-1 0,2 1 0,2 1 0,-1 2 0,0-1 0,-2-1 0,-2-2 0,-3-1 0,-2-1 0,0-1 0,-1 1 0,0-1 0,-3-3 0,-3-4 0,-6-3 0,-1-1 0,-4 0 0,-1-1 0,0-1 0,-2 2 0,1 0 0,-1 0 0,-3 0 0,-4-2 0,-6 3 0,-4 2 0,-4 3 0,-3 2 0,-2 1 0,-1 0 0,-1 2 0,-1-1 0,0 0 0,0 1 0,0 1 0,-1 2 0,-1 2 0,1 2 0,2 1 0,0 0 0,0-1 0,-2 0 0,-1 3 0,-1 2 0,-1 3 0,-1 0 0,2 0 0,-1-2 0,4-3 0,0 0 0,2-3 0,4-1 0,3-4 0,8-8 0,3-3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9T15:20:20.9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46 24575,'15'0'0,"3"-2"0,1 0 0,3 0 0,4-2 0,2 0 0,4-1 0,-2-2 0,2 3 0,1 1 0,2-1 0,0 2 0,-2-1 0,-4 2 0,-3 1 0,-3 0 0,0 0 0,-1 0 0,1 0 0,-1 0 0,0 0 0,1 0 0,0 0 0,-2 0 0,-1 0 0,-2 0 0,-1 0 0,0 0 0,-1 0 0,-1 0 0,-2 0 0,-2 0 0,-2 0 0,0 0 0,-1 0 0,0-2 0,-3 2 0,-1 1 0,-2 1 0,-3 4 0,-1 2 0,0 2 0,0 3 0,2 0 0,0 1 0,0-1 0,0 1 0,0 0 0,0 2 0,0 1 0,0 0 0,0 0 0,0 0 0,0 0 0,0 0 0,0 0 0,0-2 0,0 0 0,0-1 0,0-1 0,0 2 0,0-2 0,0 0 0,0 0 0,0 0 0,0 2 0,0 0 0,0 2 0,0 0 0,0 0 0,0 0 0,0-1 0,0-2 0,0-1 0,0-2 0,0 1 0,0-3 0,0 2 0,0-1 0,0 2 0,0 0 0,0-1 0,2 0 0,0-1 0,0 1 0,0 0 0,-2-1 0,0-2 0,0 1 0,0-1 0,0 0 0,0 1 0,0-3 0,0 4 0,0 3 0,0 2 0,0 2 0,0-1 0,0-7 0,0-3 0,0-5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9T15:20:06.4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24575,'31'2'0,"6"7"0,11 7 0,1 8 0,0 4 0,-5 1 0,-2-1 0,1-2 0,-2-2 0,-2 0 0,-4-3 0,-2 0 0,-3-2 0,1-1 0,-2 0 0,-1 0 0,-1-2 0,-3-3 0,0 0 0,-2-3 0,-2 0 0,-1-1 0,-3-2 0,-5-3 0,-8-3 0,-4 0 0,-7 2 0,-2 4 0,-3 3 0,-4 4 0,0 0 0,2 0 0,2 0 0,1 1 0,-1 0 0,-2 2 0,-5 4 0,-2 3 0,-2 5 0,-2 3 0,1-1 0,2-1 0,0 0 0,-1 2 0,1 1 0,0 1 0,2-2 0,4-5 0,3-4 0,3-4 0,2-4 0,0-2 0,0 0 0,1 0 0,-2 0 0,1 1 0,2-4 0,1-3 0,4-2 0,0-4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9T15:20:09.7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 24575,'19'-2'0,"5"1"0,8 7 0,8 11 0,4 12 0,3 5 0,-4-1 0,-4-5 0,-5-5 0,-1-3 0,-3-1 0,2-1 0,2 1 0,2 1 0,-1 2 0,0-1 0,-2-1 0,-2-2 0,-3-1 0,-2-1 0,0-1 0,-1 1 0,0-1 0,-3-3 0,-3-4 0,-6-3 0,-1-1 0,-4 0 0,-1-1 0,0-1 0,-2 2 0,1 0 0,-1 0 0,-3 0 0,-4-2 0,-6 3 0,-4 2 0,-4 3 0,-3 2 0,-2 1 0,-1 0 0,-1 2 0,-1-1 0,0 0 0,0 1 0,0 1 0,-1 2 0,-1 2 0,1 2 0,2 1 0,0 0 0,0-1 0,-2 0 0,-1 3 0,-1 2 0,-1 3 0,-1 0 0,2 0 0,-1-2 0,4-3 0,0 0 0,2-3 0,4-1 0,3-4 0,8-8 0,3-3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9T15:20:20.9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46 24575,'15'0'0,"3"-2"0,1 0 0,3 0 0,4-2 0,2 0 0,4-1 0,-2-2 0,2 3 0,1 1 0,2-1 0,0 2 0,-2-1 0,-4 2 0,-3 1 0,-3 0 0,0 0 0,-1 0 0,1 0 0,-1 0 0,0 0 0,1 0 0,0 0 0,-2 0 0,-1 0 0,-2 0 0,-1 0 0,0 0 0,-1 0 0,-1 0 0,-2 0 0,-2 0 0,-2 0 0,0 0 0,-1 0 0,0-2 0,-3 2 0,-1 1 0,-2 1 0,-3 4 0,-1 2 0,0 2 0,0 3 0,2 0 0,0 1 0,0-1 0,0 1 0,0 0 0,0 2 0,0 1 0,0 0 0,0 0 0,0 0 0,0 0 0,0 0 0,0 0 0,0-2 0,0 0 0,0-1 0,0-1 0,0 2 0,0-2 0,0 0 0,0 0 0,0 0 0,0 2 0,0 0 0,0 2 0,0 0 0,0 0 0,0 0 0,0-1 0,0-2 0,0-1 0,0-2 0,0 1 0,0-3 0,0 2 0,0-1 0,0 2 0,0 0 0,0-1 0,2 0 0,0-1 0,0 1 0,0 0 0,-2-1 0,0-2 0,0 1 0,0-1 0,0 0 0,0 1 0,0-3 0,0 4 0,0 3 0,0 2 0,0 2 0,0-1 0,0-7 0,0-3 0,0-5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0T09:24:39.13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472 0 24575,'-2'1'0,"0"-1"0,0 1 0,0 0 0,1-1 0,-1 1 0,0 0 0,0 0 0,1 0 0,-1 1 0,1-1 0,-1 0 0,1 0 0,-1 1 0,1-1 0,0 1 0,-2 2 0,-22 35 0,17-26 0,-74 122 0,-34 47 0,87-136 0,-45 95 0,58-106 0,3-3 0,1 1 0,2 0 0,1 1 0,2 0 0,2 1 0,-3 61 0,7-88 0,-22 128-1365,19-107-5461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0T09:32:31.83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712 1 24575,'-39'11'0,"10"-1"0,10-7 0,1 2 0,0 0 0,0 1 0,0 1 0,1 0 0,0 1 0,1 1 0,-29 21 0,20-11 0,1 0 0,0 2 0,2 1 0,0 1 0,2 1 0,0 1 0,2 0 0,-22 41 0,-131 227 0,160-270 17,0 0 0,2 0 1,1 1-1,0 0 0,2 1 0,-5 35 0,6 1-760,2 89 1,4-121-6084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0T09:56:27.35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667 1 24575,'1'1'0,"0"0"0,0 0 0,-1 0 0,1 1 0,-1-1 0,1 0 0,-1 1 0,1-1 0,-1 0 0,1 1 0,-1-1 0,0 0 0,0 1 0,0-1 0,0 1 0,0-1 0,0 0 0,0 1 0,-1-1 0,1 1 0,0-1 0,-1 0 0,1 1 0,-1-1 0,1 0 0,-1 0 0,0 1 0,1-1 0,-1 0 0,0 0 0,0 0 0,0 0 0,0 0 0,-1 1 0,-40 35 0,21-23 0,-1-2 0,0 0 0,-1-2 0,0 0 0,-1-2 0,0 0 0,0-2 0,0 0 0,-1-2 0,0-1 0,-47 0 0,10-3 0,41-1 0,1 0 0,0 2 0,0 0 0,-34 7 0,50-6 0,0-1 0,0 1 0,1-1 0,-1 1 0,0 0 0,0 1 0,1-1 0,-1 1 0,1-1 0,0 1 0,0 0 0,0 0 0,0 1 0,-3 5 0,1-2 0,1 1 0,0 0 0,0 0 0,1 1 0,0-1 0,-2 15 0,0 8 0,2 1 0,1 62 0,2-83 0,8 226-1365,-7-199-5461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0T09:56:29.25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63 24575,'8'0'0,"9"0"0,10-8 0,8-1 0,5-1 0,3 3 0,2 2 0,0 1 0,1 3 0,-8-8 0,-11-1-8191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0T09:56:34.10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785 1 24575,'-1'7'0,"0"1"0,-1 0 0,0-1 0,0 1 0,-1-1 0,-3 9 0,-4 10 0,-12 35 0,-1 0 0,-43 76 0,45-101 0,-1-1 0,-1-1 0,-2-1 0,-54 55 0,69-79 0,0-1 0,-1 0 0,0-1 0,0 0 0,0-1 0,-1 0 0,0 0 0,0-1 0,-22 5 0,-5-2 0,-73 6 0,1 0 0,68-7-1365,5 0-5461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0T10:25:40.00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24575,'15'1'0,"0"0"0,0 2 0,0-1 0,0 2 0,0 0 0,-1 1 0,0 0 0,0 1 0,0 0 0,-1 2 0,0-1 0,16 13 0,-8-4 0,-1 1 0,-1 1 0,0 1 0,-1 0 0,-1 1 0,18 29 0,122 204 0,-150-239 0,-1 0 0,-1 0 0,0 1 0,3 16 0,-5-17 0,1-1 0,0 1 0,1-1 0,1 0 0,7 13 0,-5-11 22,-1 0 0,0 0 0,-2 1-1,1-1 1,3 23 0,-5-21-396,1 1 0,0-1 0,14 29 0,-4-21-6452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365BF-6AED-114A-B61A-97C23DF4B0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777395-009D-A648-A081-A351FC51F0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CDE0A-C43F-F946-A6ED-C0460CC07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F53A7-0742-524B-B0B4-EEC1D5C6EDDF}" type="datetimeFigureOut">
              <a:rPr lang="en-US" smtClean="0"/>
              <a:t>4/2/25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F9852-CE4D-1542-89A7-D677557D8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412763-AD7B-6748-ABD9-03320A148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FCC7-832D-D64A-A438-B4E0B9604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253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DCBE4-461F-414B-A494-B7E83B0FD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A734D-3306-6244-9D38-FDB37DA725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07C55-2FFB-0545-BF89-095287BE4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F53A7-0742-524B-B0B4-EEC1D5C6EDDF}" type="datetimeFigureOut">
              <a:rPr lang="en-US" smtClean="0"/>
              <a:t>4/2/25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0CDD5-5E78-3647-8C19-8A891BCAE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EB53C8-51B0-414A-B8E5-EF7D0B760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FCC7-832D-D64A-A438-B4E0B9604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55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A838B-8657-1D4C-B043-E31F01E1A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092C46-B0ED-F849-885B-3612BED8D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61446-3A34-BA46-8219-AF199E842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F53A7-0742-524B-B0B4-EEC1D5C6EDDF}" type="datetimeFigureOut">
              <a:rPr lang="en-US" smtClean="0"/>
              <a:t>4/2/25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DE20F8-D045-BE43-9001-E7F7E98C9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6351D-74B2-4C4F-8CDC-A0A9172B0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FCC7-832D-D64A-A438-B4E0B9604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989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E4208-5C93-3F4A-850A-F11340D4D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88F5A-7A40-5B4F-8A93-9CF538337C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9C02F3-4BBC-D14F-8BC3-836BE32E7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75F252-C2D2-1F41-8F82-95153A06A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F53A7-0742-524B-B0B4-EEC1D5C6EDDF}" type="datetimeFigureOut">
              <a:rPr lang="en-US" smtClean="0"/>
              <a:t>4/2/25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102B74-6011-6C4B-BA77-383FB1EF8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09032B-9D7A-C245-8BCD-FD5668F5F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FCC7-832D-D64A-A438-B4E0B9604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118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25EC8-A28E-7B42-BD58-F8562CF1B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D85DBC-A8C4-A243-ACEE-14DD813E65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DEED47-AD4F-1B40-AC44-FD860A8425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A7C3C5-6AE3-F34C-8273-3C01EC5FE8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568100-B60C-DB4A-AEF0-C793C1D5E0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426925-DC5B-B846-B9BE-6124E42DF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F53A7-0742-524B-B0B4-EEC1D5C6EDDF}" type="datetimeFigureOut">
              <a:rPr lang="en-US" smtClean="0"/>
              <a:t>4/2/25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7B2145-83CD-464F-BE8B-057E3210E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C83255-3DA7-B642-B9AE-540CA8F83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FCC7-832D-D64A-A438-B4E0B9604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403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F0E55-4346-2941-AA35-29CDE9AB0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EB8FCD-D2AE-3A49-BD66-6486F3009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F53A7-0742-524B-B0B4-EEC1D5C6EDDF}" type="datetimeFigureOut">
              <a:rPr lang="en-US" smtClean="0"/>
              <a:t>4/2/25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0BF6D5-35F4-6544-A6E8-777D9141E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3A7DBD-D49E-7B4E-833C-3DD2F6D2D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FCC7-832D-D64A-A438-B4E0B9604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182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BADD49-8A97-7146-B3CB-479EAEB8C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F53A7-0742-524B-B0B4-EEC1D5C6EDDF}" type="datetimeFigureOut">
              <a:rPr lang="en-US" smtClean="0"/>
              <a:t>4/2/25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268CEA-DBB8-014A-9BA3-1732CFB4F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D4D814-2EBA-5D49-8140-CC624572F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FCC7-832D-D64A-A438-B4E0B9604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579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751D3-A8B4-7C45-967C-D9BB7FB6A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7F7AF-6852-AC4E-A517-1844D25C2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B5739-C0E1-4A45-8F0D-51BFD6EBE1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3317D-298B-7B41-A1AD-1B5A03E06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F53A7-0742-524B-B0B4-EEC1D5C6EDDF}" type="datetimeFigureOut">
              <a:rPr lang="en-US" smtClean="0"/>
              <a:t>4/2/25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6E66E5-F489-4540-A20C-90B2255D7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4DBC20-DDD0-EC46-8FAC-64C321FBB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FCC7-832D-D64A-A438-B4E0B9604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534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8A5EB-4F62-4344-90AD-B11C3BCBD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EE17C3-6D1A-A644-AD88-804AF83F05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69F1B-A402-9842-9D9E-B68CE41CC1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459667-3736-2042-9E25-55A03EE95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F53A7-0742-524B-B0B4-EEC1D5C6EDDF}" type="datetimeFigureOut">
              <a:rPr lang="en-US" smtClean="0"/>
              <a:t>4/2/25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56570B-45EB-674A-962A-1CD3D7E8E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77754F-3AAC-1544-91DF-27D8E370A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FCC7-832D-D64A-A438-B4E0B9604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350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5A42D-0255-D740-A126-4D9659571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ECB7E5-DC01-7D4A-88FA-BBCE4C9052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173829-0FE2-144D-9794-EB5E1F5FE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F53A7-0742-524B-B0B4-EEC1D5C6EDDF}" type="datetimeFigureOut">
              <a:rPr lang="en-US" smtClean="0"/>
              <a:t>4/2/25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DDED9-CBB2-7E4A-9D14-BC51DD4BD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CD6044-8C18-A64D-9AB4-655641C8F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FCC7-832D-D64A-A438-B4E0B9604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701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F8CCBC-80A7-1D4E-BD71-8CC2211C73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BEC1EA-00E5-5141-9F6E-429EDBA67F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3BF57-2A75-1043-A3DD-7E31FDCCF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F53A7-0742-524B-B0B4-EEC1D5C6EDDF}" type="datetimeFigureOut">
              <a:rPr lang="en-US" smtClean="0"/>
              <a:t>4/2/25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2DEAC-9099-2F4E-BED0-CD440D6A2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C2E2C-E0EA-0F44-8FA7-1E30C1196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FCC7-832D-D64A-A438-B4E0B9604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124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384194-D134-6646-B56E-C86D57226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91460D-8F02-B94F-B37F-E6AE25CB1F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F1CC1-B77D-044F-8FA9-7BA9A6F166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F53A7-0742-524B-B0B4-EEC1D5C6EDDF}" type="datetimeFigureOut">
              <a:rPr lang="en-US" smtClean="0"/>
              <a:t>4/2/25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ACCD04-9B7A-0449-B128-C2D87FB87F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7ED337-E7D7-4648-9F6F-EB0D40C83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0FCC7-832D-D64A-A438-B4E0B9604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435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customXml" Target="../ink/ink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7.xml"/><Relationship Id="rId5" Type="http://schemas.openxmlformats.org/officeDocument/2006/relationships/image" Target="../media/image25.png"/><Relationship Id="rId4" Type="http://schemas.openxmlformats.org/officeDocument/2006/relationships/customXml" Target="../ink/ink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3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.xml"/><Relationship Id="rId11" Type="http://schemas.openxmlformats.org/officeDocument/2006/relationships/image" Target="../media/image30.png"/><Relationship Id="rId5" Type="http://schemas.openxmlformats.org/officeDocument/2006/relationships/image" Target="../media/image25.png"/><Relationship Id="rId15" Type="http://schemas.openxmlformats.org/officeDocument/2006/relationships/image" Target="../media/image33.png"/><Relationship Id="rId10" Type="http://schemas.openxmlformats.org/officeDocument/2006/relationships/image" Target="../media/image29.png"/><Relationship Id="rId4" Type="http://schemas.openxmlformats.org/officeDocument/2006/relationships/customXml" Target="../ink/ink8.xml"/><Relationship Id="rId9" Type="http://schemas.openxmlformats.org/officeDocument/2006/relationships/image" Target="../media/image28.png"/><Relationship Id="rId14" Type="http://schemas.openxmlformats.org/officeDocument/2006/relationships/customXml" Target="../ink/ink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3.xml"/><Relationship Id="rId5" Type="http://schemas.openxmlformats.org/officeDocument/2006/relationships/image" Target="../media/image36.png"/><Relationship Id="rId4" Type="http://schemas.openxmlformats.org/officeDocument/2006/relationships/customXml" Target="../ink/ink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customXml" Target="../ink/ink17.xml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6.xml"/><Relationship Id="rId11" Type="http://schemas.openxmlformats.org/officeDocument/2006/relationships/image" Target="../media/image41.png"/><Relationship Id="rId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customXml" Target="../ink/ink15.xml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5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image" Target="../media/image58.png"/><Relationship Id="rId5" Type="http://schemas.openxmlformats.org/officeDocument/2006/relationships/image" Target="../media/image53.png"/><Relationship Id="rId10" Type="http://schemas.openxmlformats.org/officeDocument/2006/relationships/image" Target="../media/image57.png"/><Relationship Id="rId4" Type="http://schemas.openxmlformats.org/officeDocument/2006/relationships/image" Target="../media/image52.png"/><Relationship Id="rId9" Type="http://schemas.openxmlformats.org/officeDocument/2006/relationships/customXml" Target="../ink/ink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68.png"/><Relationship Id="rId3" Type="http://schemas.openxmlformats.org/officeDocument/2006/relationships/image" Target="../media/image61.png"/><Relationship Id="rId7" Type="http://schemas.openxmlformats.org/officeDocument/2006/relationships/customXml" Target="../ink/ink19.xml"/><Relationship Id="rId12" Type="http://schemas.openxmlformats.org/officeDocument/2006/relationships/image" Target="../media/image6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customXml" Target="../ink/ink21.xml"/><Relationship Id="rId5" Type="http://schemas.openxmlformats.org/officeDocument/2006/relationships/image" Target="../media/image63.png"/><Relationship Id="rId10" Type="http://schemas.openxmlformats.org/officeDocument/2006/relationships/image" Target="../media/image66.png"/><Relationship Id="rId4" Type="http://schemas.openxmlformats.org/officeDocument/2006/relationships/image" Target="../media/image62.png"/><Relationship Id="rId9" Type="http://schemas.openxmlformats.org/officeDocument/2006/relationships/customXml" Target="../ink/ink20.xml"/><Relationship Id="rId14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1.png"/><Relationship Id="rId7" Type="http://schemas.openxmlformats.org/officeDocument/2006/relationships/customXml" Target="../ink/ink22.xml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0ACB6-928C-9C4E-B95D-7FE6D5556E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u="sng"/>
              <a:t>Trigonometry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F80EFC-C8F7-6443-BCD4-D898901054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8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4A00A-0A73-C4DC-A73A-4BB2B445A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3 standard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2D5F5-5607-97D7-E267-5886DD624C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E60BF23-45DF-9B0E-8098-BD9C06B3ED87}"/>
              </a:ext>
            </a:extLst>
          </p:cNvPr>
          <p:cNvSpPr/>
          <p:nvPr/>
        </p:nvSpPr>
        <p:spPr>
          <a:xfrm>
            <a:off x="224014" y="191911"/>
            <a:ext cx="11796889" cy="6513689"/>
          </a:xfrm>
          <a:prstGeom prst="roundRect">
            <a:avLst>
              <a:gd name="adj" fmla="val 713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5A5AB19-7B72-049A-2BF0-C0FDF0C6A0FB}"/>
                  </a:ext>
                </a:extLst>
              </p:cNvPr>
              <p:cNvSpPr txBox="1"/>
              <p:nvPr/>
            </p:nvSpPr>
            <p:spPr>
              <a:xfrm>
                <a:off x="1343376" y="402713"/>
                <a:ext cx="10080980" cy="1094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AC =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1.2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32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B</m:t>
                    </m:r>
                    <m:acc>
                      <m:accPr>
                        <m:chr m:val="̂"/>
                        <m:ctrlPr>
                          <a:rPr lang="en-US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3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acc>
                    <m:r>
                      <m:rPr>
                        <m:sty m:val="p"/>
                      </m:rPr>
                      <a:rPr lang="en-GB" sz="32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A</m:t>
                    </m:r>
                    <m:r>
                      <a:rPr lang="en-GB" sz="32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e>
                      <m:sup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endParaRPr lang="en-GB" sz="3200"/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length BA, leave your answer in standard form</a:t>
                </a: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5A5AB19-7B72-049A-2BF0-C0FDF0C6A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376" y="402713"/>
                <a:ext cx="10080980" cy="1094017"/>
              </a:xfrm>
              <a:prstGeom prst="rect">
                <a:avLst/>
              </a:prstGeom>
              <a:blipFill>
                <a:blip r:embed="rId2"/>
                <a:stretch>
                  <a:fillRect t="-5000" b="-17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F55D7550-D95A-7760-651B-E30282457A7A}"/>
              </a:ext>
            </a:extLst>
          </p:cNvPr>
          <p:cNvSpPr/>
          <p:nvPr/>
        </p:nvSpPr>
        <p:spPr>
          <a:xfrm>
            <a:off x="378177" y="402713"/>
            <a:ext cx="801511" cy="78262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AD5CC16F-817B-37E0-D9E2-B5A119A32FAA}"/>
              </a:ext>
            </a:extLst>
          </p:cNvPr>
          <p:cNvSpPr/>
          <p:nvPr/>
        </p:nvSpPr>
        <p:spPr>
          <a:xfrm rot="14182839" flipH="1">
            <a:off x="4496958" y="2225966"/>
            <a:ext cx="3436225" cy="5920104"/>
          </a:xfrm>
          <a:prstGeom prst="rtTriangle">
            <a:avLst/>
          </a:prstGeom>
          <a:solidFill>
            <a:srgbClr val="7030A0">
              <a:alpha val="30196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35F3546-F6B2-DE80-DFD5-195E6C23B477}"/>
                  </a:ext>
                </a:extLst>
              </p14:cNvPr>
              <p14:cNvContentPartPr/>
              <p14:nvPr/>
            </p14:nvContentPartPr>
            <p14:xfrm>
              <a:off x="7442280" y="2349360"/>
              <a:ext cx="514800" cy="3369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35F3546-F6B2-DE80-DFD5-195E6C23B47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32920" y="2340000"/>
                <a:ext cx="533520" cy="35568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50D81882-4BFF-D7EC-B0ED-2DFB3FEB3906}"/>
              </a:ext>
            </a:extLst>
          </p:cNvPr>
          <p:cNvSpPr txBox="1"/>
          <p:nvPr/>
        </p:nvSpPr>
        <p:spPr>
          <a:xfrm>
            <a:off x="2423437" y="5199584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98FA74-A9E8-1CE1-C0A4-682FDDAB76F5}"/>
              </a:ext>
            </a:extLst>
          </p:cNvPr>
          <p:cNvSpPr txBox="1"/>
          <p:nvPr/>
        </p:nvSpPr>
        <p:spPr>
          <a:xfrm>
            <a:off x="7564024" y="1662052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989835-DA8D-7DB3-DCA1-1B62728A6745}"/>
              </a:ext>
            </a:extLst>
          </p:cNvPr>
          <p:cNvSpPr txBox="1"/>
          <p:nvPr/>
        </p:nvSpPr>
        <p:spPr>
          <a:xfrm>
            <a:off x="9637909" y="4783989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C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3340A05-F582-5E18-15C2-02D96EAB2FEF}"/>
              </a:ext>
            </a:extLst>
          </p:cNvPr>
          <p:cNvSpPr/>
          <p:nvPr/>
        </p:nvSpPr>
        <p:spPr>
          <a:xfrm>
            <a:off x="9046464" y="5597970"/>
            <a:ext cx="2682760" cy="86975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Answer in S.F</a:t>
            </a:r>
          </a:p>
        </p:txBody>
      </p:sp>
    </p:spTree>
    <p:extLst>
      <p:ext uri="{BB962C8B-B14F-4D97-AF65-F5344CB8AC3E}">
        <p14:creationId xmlns:p14="http://schemas.microsoft.com/office/powerpoint/2010/main" val="3274910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DA9543-9DA2-9440-B197-A1B3C712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2AC8B-9626-F616-2E4E-6786835B2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3 standard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3F88B-54FB-E075-1074-192D412027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B8A1D7F-ED45-E9B4-38AF-08844344D77E}"/>
              </a:ext>
            </a:extLst>
          </p:cNvPr>
          <p:cNvSpPr/>
          <p:nvPr/>
        </p:nvSpPr>
        <p:spPr>
          <a:xfrm>
            <a:off x="224014" y="191911"/>
            <a:ext cx="11796889" cy="6513689"/>
          </a:xfrm>
          <a:prstGeom prst="roundRect">
            <a:avLst>
              <a:gd name="adj" fmla="val 713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17A6CE9-9A76-95A2-F308-0CE2C4AD9D3C}"/>
              </a:ext>
            </a:extLst>
          </p:cNvPr>
          <p:cNvSpPr/>
          <p:nvPr/>
        </p:nvSpPr>
        <p:spPr>
          <a:xfrm>
            <a:off x="378177" y="402713"/>
            <a:ext cx="801511" cy="78262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1BC2CD6F-2234-7A1C-9FC7-8B370EB0BD20}"/>
              </a:ext>
            </a:extLst>
          </p:cNvPr>
          <p:cNvSpPr/>
          <p:nvPr/>
        </p:nvSpPr>
        <p:spPr>
          <a:xfrm rot="14182839" flipH="1">
            <a:off x="4496958" y="2225966"/>
            <a:ext cx="3436225" cy="5920104"/>
          </a:xfrm>
          <a:prstGeom prst="rtTriangle">
            <a:avLst/>
          </a:prstGeom>
          <a:solidFill>
            <a:srgbClr val="7030A0">
              <a:alpha val="30196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F96D55A-8C00-4DD2-70F0-9BF6CF6B779F}"/>
                  </a:ext>
                </a:extLst>
              </p14:cNvPr>
              <p14:cNvContentPartPr/>
              <p14:nvPr/>
            </p14:nvContentPartPr>
            <p14:xfrm>
              <a:off x="7442280" y="2349360"/>
              <a:ext cx="514800" cy="3369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F96D55A-8C00-4DD2-70F0-9BF6CF6B779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32920" y="2340000"/>
                <a:ext cx="533520" cy="35568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87119891-16D8-6251-F74B-03FF01DD0631}"/>
              </a:ext>
            </a:extLst>
          </p:cNvPr>
          <p:cNvSpPr txBox="1"/>
          <p:nvPr/>
        </p:nvSpPr>
        <p:spPr>
          <a:xfrm>
            <a:off x="2423437" y="5199584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ED65BE-9393-4A62-F77B-0DCF1A6DA3AE}"/>
              </a:ext>
            </a:extLst>
          </p:cNvPr>
          <p:cNvSpPr txBox="1"/>
          <p:nvPr/>
        </p:nvSpPr>
        <p:spPr>
          <a:xfrm>
            <a:off x="7564024" y="1662052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756CA2-7DE9-794C-7658-830316EB8720}"/>
              </a:ext>
            </a:extLst>
          </p:cNvPr>
          <p:cNvSpPr txBox="1"/>
          <p:nvPr/>
        </p:nvSpPr>
        <p:spPr>
          <a:xfrm>
            <a:off x="9637909" y="4783989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D910B96-CA0A-3548-B212-28D80F3A6F6E}"/>
                  </a:ext>
                </a:extLst>
              </p:cNvPr>
              <p:cNvSpPr txBox="1"/>
              <p:nvPr/>
            </p:nvSpPr>
            <p:spPr>
              <a:xfrm>
                <a:off x="1343376" y="402713"/>
                <a:ext cx="10080980" cy="1094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AC =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1.2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32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B</m:t>
                    </m:r>
                    <m:acc>
                      <m:accPr>
                        <m:chr m:val="̂"/>
                        <m:ctrlPr>
                          <a:rPr lang="en-US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3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acc>
                    <m:r>
                      <m:rPr>
                        <m:sty m:val="p"/>
                      </m:rPr>
                      <a:rPr lang="en-GB" sz="32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A</m:t>
                    </m:r>
                    <m:r>
                      <a:rPr lang="en-GB" sz="32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e>
                      <m:sup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endParaRPr lang="en-GB" sz="3200"/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length BA, leave your answer in standard form</a:t>
                </a: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D910B96-CA0A-3548-B212-28D80F3A6F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376" y="402713"/>
                <a:ext cx="10080980" cy="1094017"/>
              </a:xfrm>
              <a:prstGeom prst="rect">
                <a:avLst/>
              </a:prstGeom>
              <a:blipFill>
                <a:blip r:embed="rId4"/>
                <a:stretch>
                  <a:fillRect t="-5000" b="-17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7F59440-40DE-73E6-D6CC-7F9E68C84F4E}"/>
                  </a:ext>
                </a:extLst>
              </p:cNvPr>
              <p:cNvSpPr txBox="1"/>
              <p:nvPr/>
            </p:nvSpPr>
            <p:spPr>
              <a:xfrm>
                <a:off x="3738163" y="5234982"/>
                <a:ext cx="6096000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7F59440-40DE-73E6-D6CC-7F9E68C84F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8163" y="5234982"/>
                <a:ext cx="6096000" cy="470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3F4387AE-7D06-F07E-D678-B3D70392CF88}"/>
                  </a:ext>
                </a:extLst>
              </p14:cNvPr>
              <p14:cNvContentPartPr/>
              <p14:nvPr/>
            </p14:nvContentPartPr>
            <p14:xfrm>
              <a:off x="8943624" y="4534992"/>
              <a:ext cx="358920" cy="46224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3F4387AE-7D06-F07E-D678-B3D70392CF8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937504" y="4528867"/>
                <a:ext cx="371160" cy="47449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B973100-CD82-9933-70E6-B552D56E6C35}"/>
                  </a:ext>
                </a:extLst>
              </p:cNvPr>
              <p:cNvSpPr txBox="1"/>
              <p:nvPr/>
            </p:nvSpPr>
            <p:spPr>
              <a:xfrm>
                <a:off x="5754624" y="4342232"/>
                <a:ext cx="6096000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𝟑𝟎</m:t>
                          </m:r>
                        </m:e>
                        <m:sup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p>
                      </m:sSup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B973100-CD82-9933-70E6-B552D56E6C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4624" y="4342232"/>
                <a:ext cx="6096000" cy="4700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F2B9381-1814-5E94-4892-3DEC5EE38806}"/>
                  </a:ext>
                </a:extLst>
              </p:cNvPr>
              <p:cNvSpPr txBox="1"/>
              <p:nvPr/>
            </p:nvSpPr>
            <p:spPr>
              <a:xfrm>
                <a:off x="-853368" y="2031509"/>
                <a:ext cx="6096000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𝟏𝟎</m:t>
                              </m:r>
                            </m:e>
                            <m:sup>
                              <m: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𝒔𝒊𝒏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𝟑𝟎</m:t>
                          </m:r>
                        </m:e>
                        <m:sup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p>
                      </m:sSup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F2B9381-1814-5E94-4892-3DEC5EE388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53368" y="2031509"/>
                <a:ext cx="6096000" cy="4700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2235085-8458-F3AE-A936-B9EF320BA68E}"/>
                  </a:ext>
                </a:extLst>
              </p:cNvPr>
              <p:cNvSpPr txBox="1"/>
              <p:nvPr/>
            </p:nvSpPr>
            <p:spPr>
              <a:xfrm>
                <a:off x="-853368" y="2607330"/>
                <a:ext cx="6096000" cy="8894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𝟏𝟎</m:t>
                              </m:r>
                            </m:e>
                            <m:sup>
                              <m: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e>
                        <m:sup/>
                      </m:sSup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2235085-8458-F3AE-A936-B9EF320BA6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53368" y="2607330"/>
                <a:ext cx="6096000" cy="88947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69039E8-EB9B-E07C-9E79-A4BCC85F81C7}"/>
                  </a:ext>
                </a:extLst>
              </p:cNvPr>
              <p:cNvSpPr txBox="1"/>
              <p:nvPr/>
            </p:nvSpPr>
            <p:spPr>
              <a:xfrm>
                <a:off x="-976684" y="3649534"/>
                <a:ext cx="6096000" cy="5756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𝟏𝟎</m:t>
                              </m:r>
                            </m:e>
                            <m:sup>
                              <m: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e>
                        <m:sup/>
                      </m:sSup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69039E8-EB9B-E07C-9E79-A4BCC85F81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76684" y="3649534"/>
                <a:ext cx="6096000" cy="57567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C252A15-345D-0344-D3D7-D6BCC13DCA9E}"/>
                  </a:ext>
                </a:extLst>
              </p:cNvPr>
              <p:cNvSpPr txBox="1"/>
              <p:nvPr/>
            </p:nvSpPr>
            <p:spPr>
              <a:xfrm>
                <a:off x="-976684" y="4471345"/>
                <a:ext cx="6096000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C252A15-345D-0344-D3D7-D6BCC13DCA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76684" y="4471345"/>
                <a:ext cx="6096000" cy="47000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468524BB-EC0C-014D-4B98-E75529EEE71B}"/>
              </a:ext>
            </a:extLst>
          </p:cNvPr>
          <p:cNvSpPr/>
          <p:nvPr/>
        </p:nvSpPr>
        <p:spPr>
          <a:xfrm>
            <a:off x="9046464" y="5597970"/>
            <a:ext cx="2682760" cy="86975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Answer in S.F</a:t>
            </a:r>
          </a:p>
        </p:txBody>
      </p:sp>
    </p:spTree>
    <p:extLst>
      <p:ext uri="{BB962C8B-B14F-4D97-AF65-F5344CB8AC3E}">
        <p14:creationId xmlns:p14="http://schemas.microsoft.com/office/powerpoint/2010/main" val="784302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70D2A38-BE53-C649-93D3-D4F4FDB6406C}"/>
              </a:ext>
            </a:extLst>
          </p:cNvPr>
          <p:cNvSpPr/>
          <p:nvPr/>
        </p:nvSpPr>
        <p:spPr>
          <a:xfrm>
            <a:off x="214489" y="191911"/>
            <a:ext cx="11796889" cy="6513689"/>
          </a:xfrm>
          <a:prstGeom prst="roundRect">
            <a:avLst>
              <a:gd name="adj" fmla="val 713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55D7549-DC5A-9046-B504-F07602A37ED8}"/>
                  </a:ext>
                </a:extLst>
              </p:cNvPr>
              <p:cNvSpPr txBox="1"/>
              <p:nvPr/>
            </p:nvSpPr>
            <p:spPr>
              <a:xfrm>
                <a:off x="1343376" y="402713"/>
                <a:ext cx="10080980" cy="1094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/>
                  <a:t>AC = 8cm and angle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B</m:t>
                    </m:r>
                    <m:acc>
                      <m:accPr>
                        <m:chr m:val="̂"/>
                        <m:ctrlP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</m:acc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</m:t>
                    </m:r>
                    <m:r>
                      <a:rPr kumimoji="0" lang="en-GB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p>
                      <m:sSup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40</m:t>
                        </m:r>
                      </m:e>
                      <m:sup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p>
                    </m:sSup>
                  </m:oMath>
                </a14:m>
                <a:endParaRPr lang="en-GB" sz="3200"/>
              </a:p>
              <a:p>
                <a:pPr algn="ctr"/>
                <a:r>
                  <a:rPr lang="en-GB" sz="3200"/>
                  <a:t>Find the area of the triangle ABC </a:t>
                </a:r>
                <a:endParaRPr lang="en-US" sz="320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55D7549-DC5A-9046-B504-F07602A37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376" y="402713"/>
                <a:ext cx="10080980" cy="1094017"/>
              </a:xfrm>
              <a:prstGeom prst="rect">
                <a:avLst/>
              </a:prstGeom>
              <a:blipFill>
                <a:blip r:embed="rId2"/>
                <a:stretch>
                  <a:fillRect t="-5000" b="-17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8D19549D-F7DA-6749-B9E8-04F9097EC19A}"/>
              </a:ext>
            </a:extLst>
          </p:cNvPr>
          <p:cNvSpPr/>
          <p:nvPr/>
        </p:nvSpPr>
        <p:spPr>
          <a:xfrm>
            <a:off x="378177" y="402713"/>
            <a:ext cx="801511" cy="78262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CEB494A9-570D-5746-9CA0-94CFD1AA8428}"/>
              </a:ext>
            </a:extLst>
          </p:cNvPr>
          <p:cNvSpPr/>
          <p:nvPr/>
        </p:nvSpPr>
        <p:spPr>
          <a:xfrm rot="10800000">
            <a:off x="1862680" y="2381121"/>
            <a:ext cx="6197600" cy="3479324"/>
          </a:xfrm>
          <a:prstGeom prst="rtTriangl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8FCFC7-2EFE-A44A-B44C-3961A5B9CD64}"/>
              </a:ext>
            </a:extLst>
          </p:cNvPr>
          <p:cNvSpPr txBox="1"/>
          <p:nvPr/>
        </p:nvSpPr>
        <p:spPr>
          <a:xfrm>
            <a:off x="1500080" y="194767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186EEB-0137-344A-AD74-F587F56A5E53}"/>
              </a:ext>
            </a:extLst>
          </p:cNvPr>
          <p:cNvSpPr txBox="1"/>
          <p:nvPr/>
        </p:nvSpPr>
        <p:spPr>
          <a:xfrm>
            <a:off x="8029824" y="1947677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16E01A-F9EF-FF47-8FC1-A032FA41EBCA}"/>
              </a:ext>
            </a:extLst>
          </p:cNvPr>
          <p:cNvSpPr txBox="1"/>
          <p:nvPr/>
        </p:nvSpPr>
        <p:spPr>
          <a:xfrm>
            <a:off x="8060280" y="5598835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B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4897C5C-7F31-3A8B-88FA-C8F3A994F667}"/>
              </a:ext>
            </a:extLst>
          </p:cNvPr>
          <p:cNvSpPr/>
          <p:nvPr/>
        </p:nvSpPr>
        <p:spPr>
          <a:xfrm>
            <a:off x="9165789" y="5597970"/>
            <a:ext cx="2682760" cy="86975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Answer to 2dp</a:t>
            </a:r>
          </a:p>
        </p:txBody>
      </p:sp>
    </p:spTree>
    <p:extLst>
      <p:ext uri="{BB962C8B-B14F-4D97-AF65-F5344CB8AC3E}">
        <p14:creationId xmlns:p14="http://schemas.microsoft.com/office/powerpoint/2010/main" val="338425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0946A1-F75B-3408-8E4C-4202959EB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656954D-8A51-F340-0366-23150EEC95A7}"/>
              </a:ext>
            </a:extLst>
          </p:cNvPr>
          <p:cNvSpPr/>
          <p:nvPr/>
        </p:nvSpPr>
        <p:spPr>
          <a:xfrm>
            <a:off x="214489" y="191911"/>
            <a:ext cx="11796889" cy="6513689"/>
          </a:xfrm>
          <a:prstGeom prst="roundRect">
            <a:avLst>
              <a:gd name="adj" fmla="val 713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118BB3D-34E5-F4AE-C81B-D2EE69852224}"/>
                  </a:ext>
                </a:extLst>
              </p:cNvPr>
              <p:cNvSpPr txBox="1"/>
              <p:nvPr/>
            </p:nvSpPr>
            <p:spPr>
              <a:xfrm>
                <a:off x="1343376" y="402713"/>
                <a:ext cx="10080980" cy="1094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AC = 8cm and angle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B</m:t>
                    </m:r>
                    <m:acc>
                      <m:accPr>
                        <m:chr m:val="̂"/>
                        <m:ctrlP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</m:acc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</m:t>
                    </m:r>
                    <m:r>
                      <a:rPr kumimoji="0" lang="en-GB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p>
                      <m:sSup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40</m:t>
                        </m:r>
                      </m:e>
                      <m:sup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area of the triangle ABC </a:t>
                </a: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118BB3D-34E5-F4AE-C81B-D2EE698522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376" y="402713"/>
                <a:ext cx="10080980" cy="1094017"/>
              </a:xfrm>
              <a:prstGeom prst="rect">
                <a:avLst/>
              </a:prstGeom>
              <a:blipFill>
                <a:blip r:embed="rId2"/>
                <a:stretch>
                  <a:fillRect t="-5000" b="-17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13B9635B-4B4A-327C-0975-069F0C2D1352}"/>
              </a:ext>
            </a:extLst>
          </p:cNvPr>
          <p:cNvSpPr/>
          <p:nvPr/>
        </p:nvSpPr>
        <p:spPr>
          <a:xfrm>
            <a:off x="378177" y="402713"/>
            <a:ext cx="801511" cy="78262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27C00A99-1AB8-AA29-5369-1912386B5980}"/>
              </a:ext>
            </a:extLst>
          </p:cNvPr>
          <p:cNvSpPr/>
          <p:nvPr/>
        </p:nvSpPr>
        <p:spPr>
          <a:xfrm rot="10800000">
            <a:off x="2030645" y="2420182"/>
            <a:ext cx="6197600" cy="3479324"/>
          </a:xfrm>
          <a:prstGeom prst="rtTriangl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6ADBCE-CD9F-50FC-81E8-B50328C7BDD0}"/>
              </a:ext>
            </a:extLst>
          </p:cNvPr>
          <p:cNvSpPr txBox="1"/>
          <p:nvPr/>
        </p:nvSpPr>
        <p:spPr>
          <a:xfrm>
            <a:off x="1668045" y="1986738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C43051-5F50-D47C-4445-59FD3CE3A32C}"/>
              </a:ext>
            </a:extLst>
          </p:cNvPr>
          <p:cNvSpPr txBox="1"/>
          <p:nvPr/>
        </p:nvSpPr>
        <p:spPr>
          <a:xfrm>
            <a:off x="8197789" y="1986738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A5F05C-54D8-6FA0-6742-EDF6012565D5}"/>
              </a:ext>
            </a:extLst>
          </p:cNvPr>
          <p:cNvSpPr txBox="1"/>
          <p:nvPr/>
        </p:nvSpPr>
        <p:spPr>
          <a:xfrm>
            <a:off x="8228245" y="5637896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F8FC309-3DB2-ED59-1CD9-A3FA5169C678}"/>
                  </a:ext>
                </a:extLst>
              </p:cNvPr>
              <p:cNvSpPr txBox="1"/>
              <p:nvPr/>
            </p:nvSpPr>
            <p:spPr>
              <a:xfrm>
                <a:off x="-722624" y="3365278"/>
                <a:ext cx="6096000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𝒕𝒂𝒏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𝟒𝟎</m:t>
                          </m:r>
                        </m:e>
                        <m:sup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p>
                      </m:sSup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F8FC309-3DB2-ED59-1CD9-A3FA5169C6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22624" y="3365278"/>
                <a:ext cx="6096000" cy="470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F57986B-213F-300D-846B-456E42BE3C8F}"/>
                  </a:ext>
                </a:extLst>
              </p:cNvPr>
              <p:cNvSpPr txBox="1"/>
              <p:nvPr/>
            </p:nvSpPr>
            <p:spPr>
              <a:xfrm>
                <a:off x="-722624" y="3941099"/>
                <a:ext cx="6096000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×(</m:t>
                      </m:r>
                      <m:sSup>
                        <m:sSupPr>
                          <m:ctrlP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𝒕𝒂𝒏</m:t>
                          </m:r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𝟒𝟎</m:t>
                          </m:r>
                        </m:e>
                        <m:sup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p>
                      </m:sSup>
                      <m:r>
                        <a:rPr lang="en-GB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F57986B-213F-300D-846B-456E42BE3C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22624" y="3941099"/>
                <a:ext cx="6096000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A5471B3-B5C8-0E05-173D-A379E0A3D1B7}"/>
                  </a:ext>
                </a:extLst>
              </p:cNvPr>
              <p:cNvSpPr txBox="1"/>
              <p:nvPr/>
            </p:nvSpPr>
            <p:spPr>
              <a:xfrm>
                <a:off x="-599667" y="4784780"/>
                <a:ext cx="6096000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𝟖𝟓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A5471B3-B5C8-0E05-173D-A379E0A3D1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99667" y="4784780"/>
                <a:ext cx="6096000" cy="470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BEF60AA-6020-2151-0CB5-CF7011D02FF8}"/>
                  </a:ext>
                </a:extLst>
              </p:cNvPr>
              <p:cNvSpPr txBox="1"/>
              <p:nvPr/>
            </p:nvSpPr>
            <p:spPr>
              <a:xfrm>
                <a:off x="585668" y="2545085"/>
                <a:ext cx="6096000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𝟒𝟎</m:t>
                          </m:r>
                        </m:e>
                        <m:sup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p>
                      </m:sSup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BEF60AA-6020-2151-0CB5-CF7011D02F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668" y="2545085"/>
                <a:ext cx="6096000" cy="470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E4BAFA5B-0BCA-A6FF-6FFD-4423517F111E}"/>
                  </a:ext>
                </a:extLst>
              </p14:cNvPr>
              <p14:cNvContentPartPr/>
              <p14:nvPr/>
            </p14:nvContentPartPr>
            <p14:xfrm>
              <a:off x="2937288" y="2423567"/>
              <a:ext cx="123480" cy="423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E4BAFA5B-0BCA-A6FF-6FFD-4423517F111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931168" y="2417447"/>
                <a:ext cx="135720" cy="43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E2525C4-A80A-8BC1-F8F8-226EA6AF87ED}"/>
                  </a:ext>
                </a:extLst>
              </p:cNvPr>
              <p:cNvSpPr txBox="1"/>
              <p:nvPr/>
            </p:nvSpPr>
            <p:spPr>
              <a:xfrm>
                <a:off x="2328773" y="1784097"/>
                <a:ext cx="6096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E2525C4-A80A-8BC1-F8F8-226EA6AF87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8773" y="1784097"/>
                <a:ext cx="609600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66627C8-19E1-18B7-6526-E603486882BA}"/>
              </a:ext>
            </a:extLst>
          </p:cNvPr>
          <p:cNvSpPr/>
          <p:nvPr/>
        </p:nvSpPr>
        <p:spPr>
          <a:xfrm>
            <a:off x="9165789" y="5597970"/>
            <a:ext cx="2682760" cy="86975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Answer to 2dp</a:t>
            </a:r>
          </a:p>
        </p:txBody>
      </p:sp>
    </p:spTree>
    <p:extLst>
      <p:ext uri="{BB962C8B-B14F-4D97-AF65-F5344CB8AC3E}">
        <p14:creationId xmlns:p14="http://schemas.microsoft.com/office/powerpoint/2010/main" val="1227505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F8555D-0B9D-CACC-9ACE-192B15077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28A5D0-940B-2FEE-A2F4-6EE4235D96FE}"/>
              </a:ext>
            </a:extLst>
          </p:cNvPr>
          <p:cNvSpPr/>
          <p:nvPr/>
        </p:nvSpPr>
        <p:spPr>
          <a:xfrm>
            <a:off x="224014" y="191911"/>
            <a:ext cx="11796889" cy="6513689"/>
          </a:xfrm>
          <a:prstGeom prst="roundRect">
            <a:avLst>
              <a:gd name="adj" fmla="val 713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72A7189-ECF6-897D-9BF8-EF4CFC07CDE3}"/>
                  </a:ext>
                </a:extLst>
              </p:cNvPr>
              <p:cNvSpPr txBox="1"/>
              <p:nvPr/>
            </p:nvSpPr>
            <p:spPr>
              <a:xfrm>
                <a:off x="1343376" y="402713"/>
                <a:ext cx="10080980" cy="1094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 the rectangle ABCD below, AB = 9m and BC = 6m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size of angle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B</m:t>
                    </m:r>
                    <m:acc>
                      <m:accPr>
                        <m:chr m:val="̂"/>
                        <m:ctrlP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</m:acc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</m:t>
                    </m:r>
                  </m:oMath>
                </a14:m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72A7189-ECF6-897D-9BF8-EF4CFC07CD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376" y="402713"/>
                <a:ext cx="10080980" cy="1094017"/>
              </a:xfrm>
              <a:prstGeom prst="rect">
                <a:avLst/>
              </a:prstGeom>
              <a:blipFill>
                <a:blip r:embed="rId2"/>
                <a:stretch>
                  <a:fillRect t="-7222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A0627DBD-D2D9-2DFC-2D5C-315C94435328}"/>
              </a:ext>
            </a:extLst>
          </p:cNvPr>
          <p:cNvSpPr/>
          <p:nvPr/>
        </p:nvSpPr>
        <p:spPr>
          <a:xfrm>
            <a:off x="378177" y="402713"/>
            <a:ext cx="801511" cy="78262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3945FE-C0A4-4516-75FD-7EDAA488B0E3}"/>
              </a:ext>
            </a:extLst>
          </p:cNvPr>
          <p:cNvSpPr txBox="1"/>
          <p:nvPr/>
        </p:nvSpPr>
        <p:spPr>
          <a:xfrm>
            <a:off x="2448333" y="1928059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13BCEE-676C-7E80-CB94-99F3271F20C3}"/>
              </a:ext>
            </a:extLst>
          </p:cNvPr>
          <p:cNvSpPr txBox="1"/>
          <p:nvPr/>
        </p:nvSpPr>
        <p:spPr>
          <a:xfrm>
            <a:off x="8965885" y="1928059"/>
            <a:ext cx="3802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795B8D-154E-26CD-7E08-C53257C00167}"/>
              </a:ext>
            </a:extLst>
          </p:cNvPr>
          <p:cNvSpPr txBox="1"/>
          <p:nvPr/>
        </p:nvSpPr>
        <p:spPr>
          <a:xfrm>
            <a:off x="8996341" y="5579217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ABCACE-AEA9-E405-867D-CBF066296617}"/>
              </a:ext>
            </a:extLst>
          </p:cNvPr>
          <p:cNvSpPr/>
          <p:nvPr/>
        </p:nvSpPr>
        <p:spPr>
          <a:xfrm>
            <a:off x="2743199" y="2343150"/>
            <a:ext cx="6273733" cy="3400425"/>
          </a:xfrm>
          <a:prstGeom prst="rect">
            <a:avLst/>
          </a:prstGeom>
          <a:solidFill>
            <a:srgbClr val="FF9300">
              <a:alpha val="4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CE54E2-FAD2-A571-7651-6B92C7002D8F}"/>
              </a:ext>
            </a:extLst>
          </p:cNvPr>
          <p:cNvSpPr txBox="1"/>
          <p:nvPr/>
        </p:nvSpPr>
        <p:spPr>
          <a:xfrm>
            <a:off x="2446093" y="5635446"/>
            <a:ext cx="4058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8BFFCD0-8C40-A114-BE23-C3E3ADDBD7B3}"/>
              </a:ext>
            </a:extLst>
          </p:cNvPr>
          <p:cNvSpPr/>
          <p:nvPr/>
        </p:nvSpPr>
        <p:spPr>
          <a:xfrm>
            <a:off x="9565481" y="5597970"/>
            <a:ext cx="2283067" cy="86975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Answer to 1dp</a:t>
            </a:r>
          </a:p>
        </p:txBody>
      </p:sp>
    </p:spTree>
    <p:extLst>
      <p:ext uri="{BB962C8B-B14F-4D97-AF65-F5344CB8AC3E}">
        <p14:creationId xmlns:p14="http://schemas.microsoft.com/office/powerpoint/2010/main" val="3903958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19EFEB-DB08-C369-FFFC-C3570F7BA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A4C6A58-DA4A-18C9-76FF-883F09382A32}"/>
              </a:ext>
            </a:extLst>
          </p:cNvPr>
          <p:cNvSpPr/>
          <p:nvPr/>
        </p:nvSpPr>
        <p:spPr>
          <a:xfrm>
            <a:off x="224014" y="191911"/>
            <a:ext cx="11796889" cy="6513689"/>
          </a:xfrm>
          <a:prstGeom prst="roundRect">
            <a:avLst>
              <a:gd name="adj" fmla="val 713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5AA68F-F468-AE3F-18A2-60C58F6D3CFF}"/>
                  </a:ext>
                </a:extLst>
              </p:cNvPr>
              <p:cNvSpPr txBox="1"/>
              <p:nvPr/>
            </p:nvSpPr>
            <p:spPr>
              <a:xfrm>
                <a:off x="1343376" y="402713"/>
                <a:ext cx="10080980" cy="1094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 the rectangle ABCD below, AB = 9m and BC = 6m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size of angle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B</m:t>
                    </m:r>
                    <m:acc>
                      <m:accPr>
                        <m:chr m:val="̂"/>
                        <m:ctrlP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</m:acc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</m:t>
                    </m:r>
                  </m:oMath>
                </a14:m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5AA68F-F468-AE3F-18A2-60C58F6D3C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376" y="402713"/>
                <a:ext cx="10080980" cy="1094017"/>
              </a:xfrm>
              <a:prstGeom prst="rect">
                <a:avLst/>
              </a:prstGeom>
              <a:blipFill>
                <a:blip r:embed="rId2"/>
                <a:stretch>
                  <a:fillRect t="-7222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27F6B524-E760-9172-138A-67E062F4265B}"/>
              </a:ext>
            </a:extLst>
          </p:cNvPr>
          <p:cNvSpPr/>
          <p:nvPr/>
        </p:nvSpPr>
        <p:spPr>
          <a:xfrm>
            <a:off x="378177" y="402713"/>
            <a:ext cx="801511" cy="78262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57EE69-C1BF-AC23-D0DD-D00FD7127413}"/>
              </a:ext>
            </a:extLst>
          </p:cNvPr>
          <p:cNvSpPr txBox="1"/>
          <p:nvPr/>
        </p:nvSpPr>
        <p:spPr>
          <a:xfrm>
            <a:off x="2448333" y="1928059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08E3EF-9C3D-9C20-B163-8D806348A93F}"/>
              </a:ext>
            </a:extLst>
          </p:cNvPr>
          <p:cNvSpPr txBox="1"/>
          <p:nvPr/>
        </p:nvSpPr>
        <p:spPr>
          <a:xfrm>
            <a:off x="8978077" y="1928059"/>
            <a:ext cx="3802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F1B03D-9027-56EB-4437-589B6D1CEA82}"/>
              </a:ext>
            </a:extLst>
          </p:cNvPr>
          <p:cNvSpPr txBox="1"/>
          <p:nvPr/>
        </p:nvSpPr>
        <p:spPr>
          <a:xfrm>
            <a:off x="9008533" y="5579217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9CFFC4-9EB9-29BF-A1D5-3E15764173A2}"/>
              </a:ext>
            </a:extLst>
          </p:cNvPr>
          <p:cNvSpPr/>
          <p:nvPr/>
        </p:nvSpPr>
        <p:spPr>
          <a:xfrm>
            <a:off x="2743200" y="2343150"/>
            <a:ext cx="6362700" cy="3400425"/>
          </a:xfrm>
          <a:prstGeom prst="rect">
            <a:avLst/>
          </a:prstGeom>
          <a:solidFill>
            <a:srgbClr val="FF9300">
              <a:alpha val="4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307729-990B-4E3F-9702-7A0A97B6271A}"/>
              </a:ext>
            </a:extLst>
          </p:cNvPr>
          <p:cNvSpPr txBox="1"/>
          <p:nvPr/>
        </p:nvSpPr>
        <p:spPr>
          <a:xfrm>
            <a:off x="2446093" y="5635446"/>
            <a:ext cx="4058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7DFB73E-6BB8-9726-93C9-18D3CD9FF874}"/>
                  </a:ext>
                </a:extLst>
              </p:cNvPr>
              <p:cNvSpPr txBox="1"/>
              <p:nvPr/>
            </p:nvSpPr>
            <p:spPr>
              <a:xfrm>
                <a:off x="-1704624" y="2693661"/>
                <a:ext cx="6096000" cy="10278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𝒕𝒂𝒏</m:t>
                              </m:r>
                            </m:e>
                            <m:sup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p>
                          </m:sSup>
                          <m:d>
                            <m:d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num>
                                <m:den>
                                  <m:r>
                                    <a:rPr lang="en-GB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𝟗</m:t>
                                  </m:r>
                                </m:den>
                              </m:f>
                            </m:e>
                          </m:d>
                        </m:e>
                        <m:sup/>
                      </m:sSup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7DFB73E-6BB8-9726-93C9-18D3CD9FF8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704624" y="2693661"/>
                <a:ext cx="6096000" cy="10278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91BCA90-6198-A341-61E1-45FCA809F89E}"/>
                  </a:ext>
                </a:extLst>
              </p:cNvPr>
              <p:cNvSpPr txBox="1"/>
              <p:nvPr/>
            </p:nvSpPr>
            <p:spPr>
              <a:xfrm>
                <a:off x="3109061" y="1894427"/>
                <a:ext cx="6096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91BCA90-6198-A341-61E1-45FCA809F8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9061" y="1894427"/>
                <a:ext cx="6096000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5DD42C8-C841-2F5C-E2E9-97EEDEC57437}"/>
                  </a:ext>
                </a:extLst>
              </p:cNvPr>
              <p:cNvSpPr txBox="1"/>
              <p:nvPr/>
            </p:nvSpPr>
            <p:spPr>
              <a:xfrm>
                <a:off x="6504533" y="3766227"/>
                <a:ext cx="6096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5DD42C8-C841-2F5C-E2E9-97EEDEC574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4533" y="3766227"/>
                <a:ext cx="6096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CF16F18-4C58-9F5A-FA79-7A9DF6A0B072}"/>
              </a:ext>
            </a:extLst>
          </p:cNvPr>
          <p:cNvCxnSpPr/>
          <p:nvPr/>
        </p:nvCxnSpPr>
        <p:spPr>
          <a:xfrm>
            <a:off x="2851973" y="2424883"/>
            <a:ext cx="5975035" cy="3154334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4FA7C03F-06F9-80C8-07EA-69D1B6644DCA}"/>
                  </a:ext>
                </a:extLst>
              </p14:cNvPr>
              <p14:cNvContentPartPr/>
              <p14:nvPr/>
            </p14:nvContentPartPr>
            <p14:xfrm>
              <a:off x="3706272" y="2413488"/>
              <a:ext cx="258840" cy="4334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4FA7C03F-06F9-80C8-07EA-69D1B6644DC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00152" y="2407363"/>
                <a:ext cx="271080" cy="44569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6F054E8-E5FD-E6AA-79EA-FA25057FC3A5}"/>
                  </a:ext>
                </a:extLst>
              </p:cNvPr>
              <p:cNvSpPr txBox="1"/>
              <p:nvPr/>
            </p:nvSpPr>
            <p:spPr>
              <a:xfrm>
                <a:off x="-1704624" y="3869317"/>
                <a:ext cx="6096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𝟑𝟑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6F054E8-E5FD-E6AA-79EA-FA25057FC3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704624" y="3869317"/>
                <a:ext cx="609600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5C89B30-08AD-C080-CDFE-9F3EE0D8873D}"/>
              </a:ext>
            </a:extLst>
          </p:cNvPr>
          <p:cNvSpPr/>
          <p:nvPr/>
        </p:nvSpPr>
        <p:spPr>
          <a:xfrm>
            <a:off x="9565481" y="5597970"/>
            <a:ext cx="2283067" cy="86975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Answer to 1dp</a:t>
            </a:r>
          </a:p>
        </p:txBody>
      </p:sp>
    </p:spTree>
    <p:extLst>
      <p:ext uri="{BB962C8B-B14F-4D97-AF65-F5344CB8AC3E}">
        <p14:creationId xmlns:p14="http://schemas.microsoft.com/office/powerpoint/2010/main" val="693881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190ACA-746B-5DB7-34B3-ED3BFD1A7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091F4-0F61-D794-4A94-C0649ABAB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4 circle theorem</a:t>
            </a:r>
          </a:p>
        </p:txBody>
      </p:sp>
      <p:pic>
        <p:nvPicPr>
          <p:cNvPr id="9" name="Content Placeholder 8" descr="A circle with a triangle and a triangle in the center&#10;&#10;Description automatically generated">
            <a:extLst>
              <a:ext uri="{FF2B5EF4-FFF2-40B4-BE49-F238E27FC236}">
                <a16:creationId xmlns:a16="http://schemas.microsoft.com/office/drawing/2014/main" id="{476CD36C-6B66-5B48-9E0D-A3604C2F4A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93665" y="2166065"/>
            <a:ext cx="4244409" cy="4010898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1417AE0-408F-8FB8-662E-04262389808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3 standard form</a:t>
            </a: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01C41569-138D-3B57-DDF2-367E21131689}"/>
              </a:ext>
            </a:extLst>
          </p:cNvPr>
          <p:cNvSpPr/>
          <p:nvPr/>
        </p:nvSpPr>
        <p:spPr>
          <a:xfrm>
            <a:off x="224014" y="191911"/>
            <a:ext cx="11796889" cy="6513689"/>
          </a:xfrm>
          <a:prstGeom prst="roundRect">
            <a:avLst>
              <a:gd name="adj" fmla="val 713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E64EBA9-D285-33E1-DF59-B7D6730F10C0}"/>
              </a:ext>
            </a:extLst>
          </p:cNvPr>
          <p:cNvSpPr/>
          <p:nvPr/>
        </p:nvSpPr>
        <p:spPr>
          <a:xfrm>
            <a:off x="378177" y="402713"/>
            <a:ext cx="801511" cy="78262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pic>
        <p:nvPicPr>
          <p:cNvPr id="11" name="Picture 10" descr="A circle with a triangle and a triangle in the center&#10;&#10;Description automatically generated">
            <a:extLst>
              <a:ext uri="{FF2B5EF4-FFF2-40B4-BE49-F238E27FC236}">
                <a16:creationId xmlns:a16="http://schemas.microsoft.com/office/drawing/2014/main" id="{962E5413-BF56-344A-97A0-174B49EF4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293" y="1533035"/>
            <a:ext cx="4913951" cy="492225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547EB5A-94C0-1E4D-9230-1B4210253C95}"/>
                  </a:ext>
                </a:extLst>
              </p14:cNvPr>
              <p14:cNvContentPartPr/>
              <p14:nvPr/>
            </p14:nvContentPartPr>
            <p14:xfrm>
              <a:off x="6937696" y="5297839"/>
              <a:ext cx="239253" cy="115117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547EB5A-94C0-1E4D-9230-1B4210253C9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28702" y="5288845"/>
                <a:ext cx="256882" cy="13274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A7920747-476C-FF4F-8496-A11605332C67}"/>
                  </a:ext>
                </a:extLst>
              </p14:cNvPr>
              <p14:cNvContentPartPr/>
              <p14:nvPr/>
            </p14:nvContentPartPr>
            <p14:xfrm>
              <a:off x="4278151" y="2292715"/>
              <a:ext cx="101873" cy="400751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A7920747-476C-FF4F-8496-A11605332C6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269152" y="2283713"/>
                <a:ext cx="119512" cy="4183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8F18053-3067-8D44-964D-68246A6A01D3}"/>
                  </a:ext>
                </a:extLst>
              </p:cNvPr>
              <p:cNvSpPr txBox="1"/>
              <p:nvPr/>
            </p:nvSpPr>
            <p:spPr>
              <a:xfrm>
                <a:off x="875379" y="274241"/>
                <a:ext cx="10080980" cy="1136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AB = 7cm, </a:t>
                </a:r>
                <a:r>
                  <a:rPr lang="en-GB" sz="3200">
                    <a:solidFill>
                      <a:prstClr val="black"/>
                    </a:solidFill>
                  </a:rPr>
                  <a:t>angle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32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B</m:t>
                    </m:r>
                    <m:acc>
                      <m:accPr>
                        <m:chr m:val="̂"/>
                        <m:ctrlPr>
                          <a:rPr lang="en-US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3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acc>
                    <m:r>
                      <m:rPr>
                        <m:sty m:val="p"/>
                      </m:rPr>
                      <a:rPr lang="en-GB" sz="32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A</m:t>
                    </m:r>
                    <m:r>
                      <a:rPr lang="en-GB" sz="32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and angle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B</m:t>
                    </m:r>
                    <m:acc>
                      <m:accPr>
                        <m:chr m:val="̂"/>
                        <m:ctrlP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</m:acc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</m:t>
                    </m:r>
                    <m:r>
                      <a:rPr kumimoji="0" lang="en-GB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p>
                      <m:sSup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50</m:t>
                        </m:r>
                      </m:e>
                      <m:sup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circumference of the circle</a:t>
                </a: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8F18053-3067-8D44-964D-68246A6A01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379" y="274241"/>
                <a:ext cx="10080980" cy="1136273"/>
              </a:xfrm>
              <a:prstGeom prst="rect">
                <a:avLst/>
              </a:prstGeom>
              <a:blipFill>
                <a:blip r:embed="rId8"/>
                <a:stretch>
                  <a:fillRect t="-4839" b="-134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ECD828C9-BFB1-CE45-B510-73FB02AA9BC9}"/>
              </a:ext>
            </a:extLst>
          </p:cNvPr>
          <p:cNvSpPr txBox="1"/>
          <p:nvPr/>
        </p:nvSpPr>
        <p:spPr>
          <a:xfrm>
            <a:off x="3521909" y="2031105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B74D4D-8976-C940-8959-8604E86000A3}"/>
              </a:ext>
            </a:extLst>
          </p:cNvPr>
          <p:cNvSpPr txBox="1"/>
          <p:nvPr/>
        </p:nvSpPr>
        <p:spPr>
          <a:xfrm>
            <a:off x="6440087" y="1439600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399C56-5A3C-CC41-933D-5B3923711A43}"/>
              </a:ext>
            </a:extLst>
          </p:cNvPr>
          <p:cNvSpPr txBox="1"/>
          <p:nvPr/>
        </p:nvSpPr>
        <p:spPr>
          <a:xfrm>
            <a:off x="7170582" y="5577733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2EB7BF3-AC3F-635D-7EEA-A1433BBA21DF}"/>
              </a:ext>
            </a:extLst>
          </p:cNvPr>
          <p:cNvSpPr/>
          <p:nvPr/>
        </p:nvSpPr>
        <p:spPr>
          <a:xfrm>
            <a:off x="9461849" y="5623121"/>
            <a:ext cx="2283067" cy="86975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Answer to 2dp</a:t>
            </a:r>
          </a:p>
        </p:txBody>
      </p:sp>
    </p:spTree>
    <p:extLst>
      <p:ext uri="{BB962C8B-B14F-4D97-AF65-F5344CB8AC3E}">
        <p14:creationId xmlns:p14="http://schemas.microsoft.com/office/powerpoint/2010/main" val="148793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190ACA-746B-5DB7-34B3-ED3BFD1A7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091F4-0F61-D794-4A94-C0649ABAB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4 circle theorem</a:t>
            </a:r>
          </a:p>
        </p:txBody>
      </p:sp>
      <p:pic>
        <p:nvPicPr>
          <p:cNvPr id="9" name="Content Placeholder 8" descr="A circle with a triangle and a triangle in the center&#10;&#10;Description automatically generated">
            <a:extLst>
              <a:ext uri="{FF2B5EF4-FFF2-40B4-BE49-F238E27FC236}">
                <a16:creationId xmlns:a16="http://schemas.microsoft.com/office/drawing/2014/main" id="{476CD36C-6B66-5B48-9E0D-A3604C2F4A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93665" y="2166065"/>
            <a:ext cx="4244409" cy="4010898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1417AE0-408F-8FB8-662E-04262389808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3 standard form</a:t>
            </a: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01C41569-138D-3B57-DDF2-367E21131689}"/>
              </a:ext>
            </a:extLst>
          </p:cNvPr>
          <p:cNvSpPr/>
          <p:nvPr/>
        </p:nvSpPr>
        <p:spPr>
          <a:xfrm>
            <a:off x="224014" y="191911"/>
            <a:ext cx="11796889" cy="6513689"/>
          </a:xfrm>
          <a:prstGeom prst="roundRect">
            <a:avLst>
              <a:gd name="adj" fmla="val 713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E64EBA9-D285-33E1-DF59-B7D6730F10C0}"/>
              </a:ext>
            </a:extLst>
          </p:cNvPr>
          <p:cNvSpPr/>
          <p:nvPr/>
        </p:nvSpPr>
        <p:spPr>
          <a:xfrm>
            <a:off x="378177" y="402713"/>
            <a:ext cx="801511" cy="78262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pic>
        <p:nvPicPr>
          <p:cNvPr id="11" name="Picture 10" descr="A circle with a triangle and a triangle in the center&#10;&#10;Description automatically generated">
            <a:extLst>
              <a:ext uri="{FF2B5EF4-FFF2-40B4-BE49-F238E27FC236}">
                <a16:creationId xmlns:a16="http://schemas.microsoft.com/office/drawing/2014/main" id="{962E5413-BF56-344A-97A0-174B49EF4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293" y="1533035"/>
            <a:ext cx="4913951" cy="492225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547EB5A-94C0-1E4D-9230-1B4210253C95}"/>
                  </a:ext>
                </a:extLst>
              </p14:cNvPr>
              <p14:cNvContentPartPr/>
              <p14:nvPr/>
            </p14:nvContentPartPr>
            <p14:xfrm>
              <a:off x="6937696" y="5297839"/>
              <a:ext cx="239253" cy="115117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547EB5A-94C0-1E4D-9230-1B4210253C9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28702" y="5288845"/>
                <a:ext cx="256882" cy="13274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A7920747-476C-FF4F-8496-A11605332C67}"/>
                  </a:ext>
                </a:extLst>
              </p14:cNvPr>
              <p14:cNvContentPartPr/>
              <p14:nvPr/>
            </p14:nvContentPartPr>
            <p14:xfrm>
              <a:off x="4278151" y="2292715"/>
              <a:ext cx="101873" cy="400751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A7920747-476C-FF4F-8496-A11605332C6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269152" y="2283713"/>
                <a:ext cx="119512" cy="4183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8F18053-3067-8D44-964D-68246A6A01D3}"/>
                  </a:ext>
                </a:extLst>
              </p:cNvPr>
              <p:cNvSpPr txBox="1"/>
              <p:nvPr/>
            </p:nvSpPr>
            <p:spPr>
              <a:xfrm>
                <a:off x="875379" y="274241"/>
                <a:ext cx="10080980" cy="1136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AB = 7cm, angle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3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B</m:t>
                    </m:r>
                    <m:acc>
                      <m:accPr>
                        <m:chr m:val="̂"/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acc>
                    <m:r>
                      <m:rPr>
                        <m:sty m:val="p"/>
                      </m:rPr>
                      <a:rPr kumimoji="0" lang="en-GB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A</m:t>
                    </m:r>
                    <m:r>
                      <a:rPr kumimoji="0" lang="en-GB" sz="3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p>
                      <m:sSupPr>
                        <m:ctrlP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</m:t>
                        </m:r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e>
                      <m:sup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p>
                    </m:sSup>
                  </m:oMath>
                </a14:m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and angle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B</m:t>
                    </m:r>
                    <m:acc>
                      <m:accPr>
                        <m:chr m:val="̂"/>
                        <m:ctrlP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</m:acc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</m:t>
                    </m:r>
                    <m:r>
                      <a:rPr kumimoji="0" lang="en-GB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p>
                      <m:sSup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50</m:t>
                        </m:r>
                      </m:e>
                      <m:sup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circumference of the circle</a:t>
                </a: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8F18053-3067-8D44-964D-68246A6A01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379" y="274241"/>
                <a:ext cx="10080980" cy="1136273"/>
              </a:xfrm>
              <a:prstGeom prst="rect">
                <a:avLst/>
              </a:prstGeom>
              <a:blipFill>
                <a:blip r:embed="rId8"/>
                <a:stretch>
                  <a:fillRect t="-4839" b="-134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ECD828C9-BFB1-CE45-B510-73FB02AA9BC9}"/>
              </a:ext>
            </a:extLst>
          </p:cNvPr>
          <p:cNvSpPr txBox="1"/>
          <p:nvPr/>
        </p:nvSpPr>
        <p:spPr>
          <a:xfrm>
            <a:off x="3521909" y="2031105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B74D4D-8976-C940-8959-8604E86000A3}"/>
              </a:ext>
            </a:extLst>
          </p:cNvPr>
          <p:cNvSpPr txBox="1"/>
          <p:nvPr/>
        </p:nvSpPr>
        <p:spPr>
          <a:xfrm>
            <a:off x="6440087" y="1439600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399C56-5A3C-CC41-933D-5B3923711A43}"/>
              </a:ext>
            </a:extLst>
          </p:cNvPr>
          <p:cNvSpPr txBox="1"/>
          <p:nvPr/>
        </p:nvSpPr>
        <p:spPr>
          <a:xfrm>
            <a:off x="7170582" y="5577733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3EF7259-8413-A37E-EFA2-D32091040BDD}"/>
                  </a:ext>
                </a:extLst>
              </p:cNvPr>
              <p:cNvSpPr txBox="1"/>
              <p:nvPr/>
            </p:nvSpPr>
            <p:spPr>
              <a:xfrm>
                <a:off x="-1180072" y="2572369"/>
                <a:ext cx="6096000" cy="7813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𝑨𝑩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𝒄𝒐𝒔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𝟓𝟎</m:t>
                          </m:r>
                        </m:den>
                      </m:f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3EF7259-8413-A37E-EFA2-D32091040B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80072" y="2572369"/>
                <a:ext cx="6096000" cy="78136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9B9E8C7-CAEE-44E0-9890-74695C090637}"/>
                  </a:ext>
                </a:extLst>
              </p:cNvPr>
              <p:cNvSpPr txBox="1"/>
              <p:nvPr/>
            </p:nvSpPr>
            <p:spPr>
              <a:xfrm>
                <a:off x="-915536" y="3953057"/>
                <a:ext cx="6096000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𝒄𝒐𝒔</m:t>
                          </m:r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𝟓𝟎</m:t>
                          </m:r>
                        </m:den>
                      </m:f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9B9E8C7-CAEE-44E0-9890-74695C0906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15536" y="3953057"/>
                <a:ext cx="6096000" cy="78380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C386040-CB63-BB99-C5E2-9602EC009C4A}"/>
                  </a:ext>
                </a:extLst>
              </p:cNvPr>
              <p:cNvSpPr txBox="1"/>
              <p:nvPr/>
            </p:nvSpPr>
            <p:spPr>
              <a:xfrm>
                <a:off x="-915536" y="5188260"/>
                <a:ext cx="6096000" cy="493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𝟐𝟏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/>
                      </m:sSup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C386040-CB63-BB99-C5E2-9602EC009C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15536" y="5188260"/>
                <a:ext cx="6096000" cy="4932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83252A8-B2B7-EEF0-9006-7C8ACFA3D4C0}"/>
                  </a:ext>
                </a:extLst>
              </p:cNvPr>
              <p:cNvSpPr txBox="1"/>
              <p:nvPr/>
            </p:nvSpPr>
            <p:spPr>
              <a:xfrm>
                <a:off x="1715978" y="2374727"/>
                <a:ext cx="6096000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𝟓𝟎</m:t>
                          </m:r>
                        </m:e>
                        <m:sup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p>
                      </m:sSup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83252A8-B2B7-EEF0-9006-7C8ACFA3D4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5978" y="2374727"/>
                <a:ext cx="6096000" cy="47000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A56CD3F-9A82-0787-3698-B2FFC017B99A}"/>
                  </a:ext>
                </a:extLst>
              </p:cNvPr>
              <p:cNvSpPr txBox="1"/>
              <p:nvPr/>
            </p:nvSpPr>
            <p:spPr>
              <a:xfrm>
                <a:off x="3770626" y="4688942"/>
                <a:ext cx="6096000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𝟒𝟎</m:t>
                          </m:r>
                        </m:e>
                        <m:sup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p>
                      </m:sSup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A56CD3F-9A82-0787-3698-B2FFC017B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0626" y="4688942"/>
                <a:ext cx="6096000" cy="47000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A4CF46A4-0157-2764-86FB-CEA6DB816CEB}"/>
                  </a:ext>
                </a:extLst>
              </p14:cNvPr>
              <p14:cNvContentPartPr/>
              <p14:nvPr/>
            </p14:nvContentPartPr>
            <p14:xfrm>
              <a:off x="6168672" y="1986888"/>
              <a:ext cx="334080" cy="2905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A4CF46A4-0157-2764-86FB-CEA6DB816CE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162552" y="1980776"/>
                <a:ext cx="346320" cy="30274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B986F55-DB91-553E-3DA3-1AD91D1339EE}"/>
                  </a:ext>
                </a:extLst>
              </p:cNvPr>
              <p:cNvSpPr txBox="1"/>
              <p:nvPr/>
            </p:nvSpPr>
            <p:spPr>
              <a:xfrm rot="20995461">
                <a:off x="2038864" y="1663800"/>
                <a:ext cx="6096000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B986F55-DB91-553E-3DA3-1AD91D1339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995461">
                <a:off x="2038864" y="1663800"/>
                <a:ext cx="6096000" cy="47000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D3EA5FC-4088-62F3-E0BA-427B4A5519BF}"/>
              </a:ext>
            </a:extLst>
          </p:cNvPr>
          <p:cNvSpPr/>
          <p:nvPr/>
        </p:nvSpPr>
        <p:spPr>
          <a:xfrm>
            <a:off x="9461849" y="5623121"/>
            <a:ext cx="2283067" cy="86975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Answer to 2dp</a:t>
            </a:r>
          </a:p>
        </p:txBody>
      </p:sp>
    </p:spTree>
    <p:extLst>
      <p:ext uri="{BB962C8B-B14F-4D97-AF65-F5344CB8AC3E}">
        <p14:creationId xmlns:p14="http://schemas.microsoft.com/office/powerpoint/2010/main" val="1581673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EE9103-6292-73BF-5C43-CE64A7476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AD16C-B8CD-9422-BFB5-2ED39FBB2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5 similarity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16E48-8E92-64C6-C31C-A3AB785354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33007DE-4336-75DA-8D98-5D67E7A92904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3 standard form</a:t>
            </a: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1C6F3E57-DABD-9AE0-C2A2-C2DD57E5C740}"/>
              </a:ext>
            </a:extLst>
          </p:cNvPr>
          <p:cNvSpPr/>
          <p:nvPr/>
        </p:nvSpPr>
        <p:spPr>
          <a:xfrm>
            <a:off x="224014" y="191911"/>
            <a:ext cx="11796889" cy="6513689"/>
          </a:xfrm>
          <a:prstGeom prst="roundRect">
            <a:avLst>
              <a:gd name="adj" fmla="val 713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D372BED-409B-D9FB-4535-AA0C43AD623A}"/>
              </a:ext>
            </a:extLst>
          </p:cNvPr>
          <p:cNvSpPr/>
          <p:nvPr/>
        </p:nvSpPr>
        <p:spPr>
          <a:xfrm>
            <a:off x="378177" y="402713"/>
            <a:ext cx="801511" cy="78262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26FA9466-0278-2F4A-BB29-9678C2786F4C}"/>
              </a:ext>
            </a:extLst>
          </p:cNvPr>
          <p:cNvSpPr/>
          <p:nvPr/>
        </p:nvSpPr>
        <p:spPr>
          <a:xfrm>
            <a:off x="2901245" y="1855082"/>
            <a:ext cx="7021689" cy="4292423"/>
          </a:xfrm>
          <a:prstGeom prst="rt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7B4B31E-428C-574A-8EEF-9FA3299222F0}"/>
              </a:ext>
            </a:extLst>
          </p:cNvPr>
          <p:cNvCxnSpPr>
            <a:cxnSpLocks/>
          </p:cNvCxnSpPr>
          <p:nvPr/>
        </p:nvCxnSpPr>
        <p:spPr>
          <a:xfrm>
            <a:off x="2901245" y="3691467"/>
            <a:ext cx="298026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FE9490D-3D2F-C045-8576-5DFA939CC785}"/>
              </a:ext>
            </a:extLst>
          </p:cNvPr>
          <p:cNvSpPr txBox="1"/>
          <p:nvPr/>
        </p:nvSpPr>
        <p:spPr>
          <a:xfrm>
            <a:off x="2508189" y="1526004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344446-4BD0-1E4C-B30F-9A9EC256D0AD}"/>
              </a:ext>
            </a:extLst>
          </p:cNvPr>
          <p:cNvSpPr txBox="1"/>
          <p:nvPr/>
        </p:nvSpPr>
        <p:spPr>
          <a:xfrm>
            <a:off x="2487168" y="3407948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ACA738-6BE9-664D-8BFE-7799FB399369}"/>
              </a:ext>
            </a:extLst>
          </p:cNvPr>
          <p:cNvSpPr txBox="1"/>
          <p:nvPr/>
        </p:nvSpPr>
        <p:spPr>
          <a:xfrm>
            <a:off x="5976607" y="3323281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1592F3-8B03-A84A-8B69-A08069BCBFD4}"/>
              </a:ext>
            </a:extLst>
          </p:cNvPr>
          <p:cNvSpPr txBox="1"/>
          <p:nvPr/>
        </p:nvSpPr>
        <p:spPr>
          <a:xfrm>
            <a:off x="2480165" y="5885895"/>
            <a:ext cx="4058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F0834E0-B971-FC4D-8D4A-1F322F05D4D8}"/>
              </a:ext>
            </a:extLst>
          </p:cNvPr>
          <p:cNvSpPr txBox="1"/>
          <p:nvPr/>
        </p:nvSpPr>
        <p:spPr>
          <a:xfrm>
            <a:off x="9922934" y="5944810"/>
            <a:ext cx="359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B14AFC76-4C32-7F4D-8B1D-CF4FF033DECD}"/>
                  </a:ext>
                </a:extLst>
              </p14:cNvPr>
              <p14:cNvContentPartPr/>
              <p14:nvPr/>
            </p14:nvContentPartPr>
            <p14:xfrm>
              <a:off x="4094040" y="3540076"/>
              <a:ext cx="279360" cy="3722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B14AFC76-4C32-7F4D-8B1D-CF4FF033DEC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85040" y="3531076"/>
                <a:ext cx="297000" cy="38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B32E4ACC-3603-CD4F-96AF-9FFD5DBB92DC}"/>
                  </a:ext>
                </a:extLst>
              </p14:cNvPr>
              <p14:cNvContentPartPr/>
              <p14:nvPr/>
            </p14:nvContentPartPr>
            <p14:xfrm>
              <a:off x="5382120" y="5951716"/>
              <a:ext cx="308880" cy="3823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B32E4ACC-3603-CD4F-96AF-9FFD5DBB92D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73120" y="5942716"/>
                <a:ext cx="326520" cy="39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C7F0FB11-FC30-9F41-9759-DFC1303AF76B}"/>
                  </a:ext>
                </a:extLst>
              </p14:cNvPr>
              <p14:cNvContentPartPr/>
              <p14:nvPr/>
            </p14:nvContentPartPr>
            <p14:xfrm>
              <a:off x="2932680" y="5838316"/>
              <a:ext cx="284040" cy="2826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C7F0FB11-FC30-9F41-9759-DFC1303AF7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23680" y="5829316"/>
                <a:ext cx="301680" cy="30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A1AE4B6-EF79-9F4D-8048-172D052A4062}"/>
                  </a:ext>
                </a:extLst>
              </p:cNvPr>
              <p:cNvSpPr txBox="1"/>
              <p:nvPr/>
            </p:nvSpPr>
            <p:spPr>
              <a:xfrm>
                <a:off x="875379" y="274241"/>
                <a:ext cx="10080980" cy="1094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AB = 4cm, AD = 10cm,</a:t>
                </a:r>
                <a:r>
                  <a:rPr kumimoji="0" lang="en-GB" sz="3200" b="0" i="0" u="none" strike="noStrike" kern="1200" cap="none" spc="0" normalizeH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angle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3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B</m:t>
                    </m:r>
                    <m:acc>
                      <m:accPr>
                        <m:chr m:val="̂"/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acc>
                    <m:r>
                      <m:rPr>
                        <m:sty m:val="p"/>
                      </m:rPr>
                      <a:rPr kumimoji="0" lang="en-GB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A</m:t>
                    </m:r>
                    <m:r>
                      <a:rPr kumimoji="0" lang="en-GB" sz="3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p>
                      <m:sSupPr>
                        <m:ctrlP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35</m:t>
                        </m:r>
                      </m:e>
                      <m:sup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length of DE</a:t>
                </a: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A1AE4B6-EF79-9F4D-8048-172D052A40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379" y="274241"/>
                <a:ext cx="10080980" cy="1094017"/>
              </a:xfrm>
              <a:prstGeom prst="rect">
                <a:avLst/>
              </a:prstGeom>
              <a:blipFill>
                <a:blip r:embed="rId8"/>
                <a:stretch>
                  <a:fillRect t="-5028" b="-178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1F94233-2BA1-8625-7AFC-B7E57993FFF1}"/>
              </a:ext>
            </a:extLst>
          </p:cNvPr>
          <p:cNvSpPr/>
          <p:nvPr/>
        </p:nvSpPr>
        <p:spPr>
          <a:xfrm>
            <a:off x="9290755" y="1405477"/>
            <a:ext cx="2283067" cy="86975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Answer to nearest cm</a:t>
            </a:r>
          </a:p>
        </p:txBody>
      </p:sp>
    </p:spTree>
    <p:extLst>
      <p:ext uri="{BB962C8B-B14F-4D97-AF65-F5344CB8AC3E}">
        <p14:creationId xmlns:p14="http://schemas.microsoft.com/office/powerpoint/2010/main" val="437144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EE9103-6292-73BF-5C43-CE64A7476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AD16C-B8CD-9422-BFB5-2ED39FBB2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5 similarity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16E48-8E92-64C6-C31C-A3AB785354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33007DE-4336-75DA-8D98-5D67E7A92904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3 standard form</a:t>
            </a: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1C6F3E57-DABD-9AE0-C2A2-C2DD57E5C740}"/>
              </a:ext>
            </a:extLst>
          </p:cNvPr>
          <p:cNvSpPr/>
          <p:nvPr/>
        </p:nvSpPr>
        <p:spPr>
          <a:xfrm>
            <a:off x="224014" y="191911"/>
            <a:ext cx="11796889" cy="6513689"/>
          </a:xfrm>
          <a:prstGeom prst="roundRect">
            <a:avLst>
              <a:gd name="adj" fmla="val 713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D372BED-409B-D9FB-4535-AA0C43AD623A}"/>
              </a:ext>
            </a:extLst>
          </p:cNvPr>
          <p:cNvSpPr/>
          <p:nvPr/>
        </p:nvSpPr>
        <p:spPr>
          <a:xfrm>
            <a:off x="378177" y="402713"/>
            <a:ext cx="801511" cy="78262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26FA9466-0278-2F4A-BB29-9678C2786F4C}"/>
              </a:ext>
            </a:extLst>
          </p:cNvPr>
          <p:cNvSpPr/>
          <p:nvPr/>
        </p:nvSpPr>
        <p:spPr>
          <a:xfrm>
            <a:off x="2901245" y="1855082"/>
            <a:ext cx="7021689" cy="4292423"/>
          </a:xfrm>
          <a:prstGeom prst="rt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7B4B31E-428C-574A-8EEF-9FA3299222F0}"/>
              </a:ext>
            </a:extLst>
          </p:cNvPr>
          <p:cNvCxnSpPr>
            <a:cxnSpLocks/>
          </p:cNvCxnSpPr>
          <p:nvPr/>
        </p:nvCxnSpPr>
        <p:spPr>
          <a:xfrm>
            <a:off x="2901245" y="3691467"/>
            <a:ext cx="298026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FE9490D-3D2F-C045-8576-5DFA939CC785}"/>
              </a:ext>
            </a:extLst>
          </p:cNvPr>
          <p:cNvSpPr txBox="1"/>
          <p:nvPr/>
        </p:nvSpPr>
        <p:spPr>
          <a:xfrm>
            <a:off x="2508189" y="1526004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344446-4BD0-1E4C-B30F-9A9EC256D0AD}"/>
              </a:ext>
            </a:extLst>
          </p:cNvPr>
          <p:cNvSpPr txBox="1"/>
          <p:nvPr/>
        </p:nvSpPr>
        <p:spPr>
          <a:xfrm>
            <a:off x="2487168" y="3407948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ACA738-6BE9-664D-8BFE-7799FB399369}"/>
              </a:ext>
            </a:extLst>
          </p:cNvPr>
          <p:cNvSpPr txBox="1"/>
          <p:nvPr/>
        </p:nvSpPr>
        <p:spPr>
          <a:xfrm>
            <a:off x="5976607" y="3323281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1592F3-8B03-A84A-8B69-A08069BCBFD4}"/>
              </a:ext>
            </a:extLst>
          </p:cNvPr>
          <p:cNvSpPr txBox="1"/>
          <p:nvPr/>
        </p:nvSpPr>
        <p:spPr>
          <a:xfrm>
            <a:off x="2480165" y="5885895"/>
            <a:ext cx="4058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F0834E0-B971-FC4D-8D4A-1F322F05D4D8}"/>
              </a:ext>
            </a:extLst>
          </p:cNvPr>
          <p:cNvSpPr txBox="1"/>
          <p:nvPr/>
        </p:nvSpPr>
        <p:spPr>
          <a:xfrm>
            <a:off x="9922934" y="5944810"/>
            <a:ext cx="359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B14AFC76-4C32-7F4D-8B1D-CF4FF033DECD}"/>
                  </a:ext>
                </a:extLst>
              </p14:cNvPr>
              <p14:cNvContentPartPr/>
              <p14:nvPr/>
            </p14:nvContentPartPr>
            <p14:xfrm>
              <a:off x="4094040" y="3540076"/>
              <a:ext cx="279360" cy="3722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B14AFC76-4C32-7F4D-8B1D-CF4FF033DEC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85040" y="3531076"/>
                <a:ext cx="297000" cy="38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B32E4ACC-3603-CD4F-96AF-9FFD5DBB92DC}"/>
                  </a:ext>
                </a:extLst>
              </p14:cNvPr>
              <p14:cNvContentPartPr/>
              <p14:nvPr/>
            </p14:nvContentPartPr>
            <p14:xfrm>
              <a:off x="5382120" y="5951716"/>
              <a:ext cx="308880" cy="3823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B32E4ACC-3603-CD4F-96AF-9FFD5DBB92D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73120" y="5942716"/>
                <a:ext cx="326520" cy="39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C7F0FB11-FC30-9F41-9759-DFC1303AF76B}"/>
                  </a:ext>
                </a:extLst>
              </p14:cNvPr>
              <p14:cNvContentPartPr/>
              <p14:nvPr/>
            </p14:nvContentPartPr>
            <p14:xfrm>
              <a:off x="2932680" y="5838316"/>
              <a:ext cx="284040" cy="2826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C7F0FB11-FC30-9F41-9759-DFC1303AF7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23680" y="5829316"/>
                <a:ext cx="301680" cy="30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A1AE4B6-EF79-9F4D-8048-172D052A4062}"/>
                  </a:ext>
                </a:extLst>
              </p:cNvPr>
              <p:cNvSpPr txBox="1"/>
              <p:nvPr/>
            </p:nvSpPr>
            <p:spPr>
              <a:xfrm>
                <a:off x="875379" y="274241"/>
                <a:ext cx="10080980" cy="1094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AB = 4cm, AD = 10cm, angle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3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B</m:t>
                    </m:r>
                    <m:acc>
                      <m:accPr>
                        <m:chr m:val="̂"/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acc>
                    <m:r>
                      <m:rPr>
                        <m:sty m:val="p"/>
                      </m:rPr>
                      <a:rPr kumimoji="0" lang="en-GB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A</m:t>
                    </m:r>
                    <m:r>
                      <a:rPr kumimoji="0" lang="en-GB" sz="3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p>
                      <m:sSupPr>
                        <m:ctrlP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35</m:t>
                        </m:r>
                      </m:e>
                      <m:sup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p>
                    </m:sSup>
                  </m:oMath>
                </a14:m>
                <a:endParaRPr kumimoji="0" lang="en-GB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length of DE</a:t>
                </a: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A1AE4B6-EF79-9F4D-8048-172D052A40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379" y="274241"/>
                <a:ext cx="10080980" cy="1094017"/>
              </a:xfrm>
              <a:prstGeom prst="rect">
                <a:avLst/>
              </a:prstGeom>
              <a:blipFill>
                <a:blip r:embed="rId8"/>
                <a:stretch>
                  <a:fillRect t="-5028" b="-178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ABDD274-1971-364C-ED0E-E86335116257}"/>
                  </a:ext>
                </a:extLst>
              </p:cNvPr>
              <p:cNvSpPr txBox="1"/>
              <p:nvPr/>
            </p:nvSpPr>
            <p:spPr>
              <a:xfrm>
                <a:off x="6092860" y="2821459"/>
                <a:ext cx="6096000" cy="7861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𝑫𝑬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𝒕𝒂𝒏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𝟑𝟓</m:t>
                          </m:r>
                        </m:den>
                      </m:f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ABDD274-1971-364C-ED0E-E863351162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2860" y="2821459"/>
                <a:ext cx="6096000" cy="7861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49F65AC-984C-72BA-343D-01DE3A6AC460}"/>
                  </a:ext>
                </a:extLst>
              </p:cNvPr>
              <p:cNvSpPr txBox="1"/>
              <p:nvPr/>
            </p:nvSpPr>
            <p:spPr>
              <a:xfrm>
                <a:off x="6746168" y="4365490"/>
                <a:ext cx="6096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49F65AC-984C-72BA-343D-01DE3A6AC4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6168" y="4365490"/>
                <a:ext cx="609600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D2E81-D426-6389-A692-9A74ADAF3169}"/>
                  </a:ext>
                </a:extLst>
              </p:cNvPr>
              <p:cNvSpPr txBox="1"/>
              <p:nvPr/>
            </p:nvSpPr>
            <p:spPr>
              <a:xfrm>
                <a:off x="1715978" y="3204814"/>
                <a:ext cx="6096000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𝟑𝟓</m:t>
                          </m:r>
                        </m:e>
                        <m:sup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p>
                      </m:sSup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D2E81-D426-6389-A692-9A74ADAF31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5978" y="3204814"/>
                <a:ext cx="6096000" cy="4700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0097FED-4256-F8BC-5A36-09DF87E09581}"/>
                  </a:ext>
                </a:extLst>
              </p:cNvPr>
              <p:cNvSpPr txBox="1"/>
              <p:nvPr/>
            </p:nvSpPr>
            <p:spPr>
              <a:xfrm>
                <a:off x="-597251" y="2556587"/>
                <a:ext cx="6096000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0097FED-4256-F8BC-5A36-09DF87E095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97251" y="2556587"/>
                <a:ext cx="6096000" cy="47000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F899FD53-4385-2CBF-0F86-CDE7EA3B9158}"/>
                  </a:ext>
                </a:extLst>
              </p14:cNvPr>
              <p14:cNvContentPartPr/>
              <p14:nvPr/>
            </p14:nvContentPartPr>
            <p14:xfrm>
              <a:off x="5060112" y="3291528"/>
              <a:ext cx="169920" cy="38952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F899FD53-4385-2CBF-0F86-CDE7EA3B915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053992" y="3285414"/>
                <a:ext cx="182160" cy="401749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D232B41-9744-396A-9285-818BA9C102D2}"/>
              </a:ext>
            </a:extLst>
          </p:cNvPr>
          <p:cNvSpPr/>
          <p:nvPr/>
        </p:nvSpPr>
        <p:spPr>
          <a:xfrm>
            <a:off x="9290755" y="1405477"/>
            <a:ext cx="2283067" cy="86975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Answer to nearest cm</a:t>
            </a:r>
          </a:p>
        </p:txBody>
      </p:sp>
    </p:spTree>
    <p:extLst>
      <p:ext uri="{BB962C8B-B14F-4D97-AF65-F5344CB8AC3E}">
        <p14:creationId xmlns:p14="http://schemas.microsoft.com/office/powerpoint/2010/main" val="1967157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70D2A38-BE53-C649-93D3-D4F4FDB6406C}"/>
              </a:ext>
            </a:extLst>
          </p:cNvPr>
          <p:cNvSpPr/>
          <p:nvPr/>
        </p:nvSpPr>
        <p:spPr>
          <a:xfrm>
            <a:off x="214489" y="191911"/>
            <a:ext cx="11796889" cy="6513689"/>
          </a:xfrm>
          <a:prstGeom prst="roundRect">
            <a:avLst>
              <a:gd name="adj" fmla="val 713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white background with black lines&#10;&#10;Description automatically generated">
            <a:extLst>
              <a:ext uri="{FF2B5EF4-FFF2-40B4-BE49-F238E27FC236}">
                <a16:creationId xmlns:a16="http://schemas.microsoft.com/office/drawing/2014/main" id="{5787C1A0-0541-504C-9AC4-ECEC0340D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8667" y="2199975"/>
            <a:ext cx="7608711" cy="42993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55D7549-DC5A-9046-B504-F07602A37ED8}"/>
                  </a:ext>
                </a:extLst>
              </p:cNvPr>
              <p:cNvSpPr txBox="1"/>
              <p:nvPr/>
            </p:nvSpPr>
            <p:spPr>
              <a:xfrm>
                <a:off x="778933" y="402713"/>
                <a:ext cx="10645423" cy="1586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size of angle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B</m:t>
                    </m:r>
                    <m:acc>
                      <m:accPr>
                        <m:chr m:val="̂"/>
                        <m:ctrlP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</m:acc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</m:t>
                    </m:r>
                  </m:oMath>
                </a14:m>
                <a:r>
                  <a:rPr kumimoji="0" lang="en-US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if co-ordinate A is  (1, 1)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and co-ordinate B is (9, 4)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 and C lie on the same vertical line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55D7549-DC5A-9046-B504-F07602A37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933" y="402713"/>
                <a:ext cx="10645423" cy="1586460"/>
              </a:xfrm>
              <a:prstGeom prst="rect">
                <a:avLst/>
              </a:prstGeom>
              <a:blipFill>
                <a:blip r:embed="rId3"/>
                <a:stretch>
                  <a:fillRect t="-3462" b="-11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8D19549D-F7DA-6749-B9E8-04F9097EC19A}"/>
              </a:ext>
            </a:extLst>
          </p:cNvPr>
          <p:cNvSpPr/>
          <p:nvPr/>
        </p:nvSpPr>
        <p:spPr>
          <a:xfrm>
            <a:off x="378177" y="402713"/>
            <a:ext cx="801511" cy="78262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0A6468D-E154-3D29-F52F-A497D31EC751}"/>
              </a:ext>
            </a:extLst>
          </p:cNvPr>
          <p:cNvSpPr/>
          <p:nvPr/>
        </p:nvSpPr>
        <p:spPr>
          <a:xfrm>
            <a:off x="9470215" y="1554296"/>
            <a:ext cx="2283067" cy="86975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Answer to nearest degree</a:t>
            </a:r>
          </a:p>
        </p:txBody>
      </p:sp>
    </p:spTree>
    <p:extLst>
      <p:ext uri="{BB962C8B-B14F-4D97-AF65-F5344CB8AC3E}">
        <p14:creationId xmlns:p14="http://schemas.microsoft.com/office/powerpoint/2010/main" val="4160322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0814C6-850E-CD05-95D5-F269C681A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07E18CD-D08C-DAFC-FDBA-1235480BC4BF}"/>
              </a:ext>
            </a:extLst>
          </p:cNvPr>
          <p:cNvSpPr/>
          <p:nvPr/>
        </p:nvSpPr>
        <p:spPr>
          <a:xfrm>
            <a:off x="214489" y="191911"/>
            <a:ext cx="11796889" cy="6513689"/>
          </a:xfrm>
          <a:prstGeom prst="roundRect">
            <a:avLst>
              <a:gd name="adj" fmla="val 713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white background with black lines&#10;&#10;Description automatically generated">
            <a:extLst>
              <a:ext uri="{FF2B5EF4-FFF2-40B4-BE49-F238E27FC236}">
                <a16:creationId xmlns:a16="http://schemas.microsoft.com/office/drawing/2014/main" id="{5E8AB3B0-C6F3-5398-47EB-49CEFBB38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8667" y="2199975"/>
            <a:ext cx="7608711" cy="42993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AEAF3C-C840-20F5-FDFC-8FC62FC0ED0C}"/>
                  </a:ext>
                </a:extLst>
              </p:cNvPr>
              <p:cNvSpPr txBox="1"/>
              <p:nvPr/>
            </p:nvSpPr>
            <p:spPr>
              <a:xfrm>
                <a:off x="778933" y="402713"/>
                <a:ext cx="10645423" cy="1586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size of angle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B</m:t>
                    </m:r>
                    <m:acc>
                      <m:accPr>
                        <m:chr m:val="̂"/>
                        <m:ctrlP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</m:acc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</m:t>
                    </m:r>
                  </m:oMath>
                </a14:m>
                <a:r>
                  <a:rPr kumimoji="0" lang="en-US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if co-ordinate A is  (1, 1)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and co-ordinate B is (9, 4)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 and C lie on the same vertical line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AEAF3C-C840-20F5-FDFC-8FC62FC0ED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933" y="402713"/>
                <a:ext cx="10645423" cy="1586460"/>
              </a:xfrm>
              <a:prstGeom prst="rect">
                <a:avLst/>
              </a:prstGeom>
              <a:blipFill>
                <a:blip r:embed="rId3"/>
                <a:stretch>
                  <a:fillRect t="-3462" b="-11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605EDB43-7BF6-50CA-CEE9-E9C2785E6713}"/>
              </a:ext>
            </a:extLst>
          </p:cNvPr>
          <p:cNvSpPr/>
          <p:nvPr/>
        </p:nvSpPr>
        <p:spPr>
          <a:xfrm>
            <a:off x="378177" y="402713"/>
            <a:ext cx="801511" cy="78262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2185E1F-2EA5-09C1-4E5D-E51CF1B20C9C}"/>
              </a:ext>
            </a:extLst>
          </p:cNvPr>
          <p:cNvSpPr/>
          <p:nvPr/>
        </p:nvSpPr>
        <p:spPr>
          <a:xfrm>
            <a:off x="9542045" y="1405477"/>
            <a:ext cx="2283067" cy="86975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Answer to nearest degree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908D85-0443-0F7B-B7C4-A6622BC24162}"/>
              </a:ext>
            </a:extLst>
          </p:cNvPr>
          <p:cNvSpPr txBox="1"/>
          <p:nvPr/>
        </p:nvSpPr>
        <p:spPr>
          <a:xfrm>
            <a:off x="3328416" y="4551926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(1, 1) </a:t>
            </a:r>
            <a:endParaRPr lang="en-GB" sz="320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E30B0A-AFD5-0BD9-F80F-817524A54644}"/>
              </a:ext>
            </a:extLst>
          </p:cNvPr>
          <p:cNvSpPr txBox="1"/>
          <p:nvPr/>
        </p:nvSpPr>
        <p:spPr>
          <a:xfrm>
            <a:off x="8579556" y="2699549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(9, 4) </a:t>
            </a:r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82981B-9DD6-A673-5E26-ADDC763CB9C8}"/>
              </a:ext>
            </a:extLst>
          </p:cNvPr>
          <p:cNvSpPr txBox="1"/>
          <p:nvPr/>
        </p:nvSpPr>
        <p:spPr>
          <a:xfrm>
            <a:off x="8777112" y="5438104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(9, 1) </a:t>
            </a:r>
            <a:endParaRPr lang="en-GB" sz="3200">
              <a:solidFill>
                <a:srgbClr val="FF0000"/>
              </a:solidFill>
            </a:endParaRPr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52C71533-EA7E-6C67-EC60-64A84E2947B4}"/>
              </a:ext>
            </a:extLst>
          </p:cNvPr>
          <p:cNvSpPr/>
          <p:nvPr/>
        </p:nvSpPr>
        <p:spPr>
          <a:xfrm flipH="1">
            <a:off x="3962399" y="3284324"/>
            <a:ext cx="5579645" cy="2153780"/>
          </a:xfrm>
          <a:prstGeom prst="rtTriangl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2E9F041-7921-6F33-0E00-20492C16A4D6}"/>
                  </a:ext>
                </a:extLst>
              </p:cNvPr>
              <p:cNvSpPr txBox="1"/>
              <p:nvPr/>
            </p:nvSpPr>
            <p:spPr>
              <a:xfrm>
                <a:off x="3917244" y="5478345"/>
                <a:ext cx="6096000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2E9F041-7921-6F33-0E00-20492C16A4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7244" y="5478345"/>
                <a:ext cx="6096000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5545FAA-97C9-9FEA-6CF1-C7252E52938D}"/>
                  </a:ext>
                </a:extLst>
              </p:cNvPr>
              <p:cNvSpPr txBox="1"/>
              <p:nvPr/>
            </p:nvSpPr>
            <p:spPr>
              <a:xfrm>
                <a:off x="6965244" y="4066987"/>
                <a:ext cx="6096000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5545FAA-97C9-9FEA-6CF1-C7252E5293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5244" y="4066987"/>
                <a:ext cx="6096000" cy="470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1F26432-AF3F-F6F6-A747-70AE81090FA3}"/>
                  </a:ext>
                </a:extLst>
              </p:cNvPr>
              <p:cNvSpPr txBox="1"/>
              <p:nvPr/>
            </p:nvSpPr>
            <p:spPr>
              <a:xfrm>
                <a:off x="-1704624" y="2693661"/>
                <a:ext cx="6096000" cy="10278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𝒕𝒂𝒏</m:t>
                              </m:r>
                            </m:e>
                            <m:sup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p>
                          </m:sSup>
                          <m:d>
                            <m:d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num>
                                <m:den>
                                  <m:r>
                                    <a:rPr lang="en-GB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𝟖</m:t>
                                  </m:r>
                                </m:den>
                              </m:f>
                            </m:e>
                          </m:d>
                        </m:e>
                        <m:sup/>
                      </m:sSup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1F26432-AF3F-F6F6-A747-70AE81090F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704624" y="2693661"/>
                <a:ext cx="6096000" cy="102784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75A3242-5942-4408-A636-BC94BC221046}"/>
                  </a:ext>
                </a:extLst>
              </p:cNvPr>
              <p:cNvSpPr txBox="1"/>
              <p:nvPr/>
            </p:nvSpPr>
            <p:spPr>
              <a:xfrm>
                <a:off x="-1704624" y="3869317"/>
                <a:ext cx="6096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75A3242-5942-4408-A636-BC94BC2210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704624" y="3869317"/>
                <a:ext cx="6096000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0170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70D2A38-BE53-C649-93D3-D4F4FDB6406C}"/>
              </a:ext>
            </a:extLst>
          </p:cNvPr>
          <p:cNvSpPr/>
          <p:nvPr/>
        </p:nvSpPr>
        <p:spPr>
          <a:xfrm>
            <a:off x="214489" y="191911"/>
            <a:ext cx="11796889" cy="6513689"/>
          </a:xfrm>
          <a:prstGeom prst="roundRect">
            <a:avLst>
              <a:gd name="adj" fmla="val 713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55D7549-DC5A-9046-B504-F07602A37ED8}"/>
                  </a:ext>
                </a:extLst>
              </p:cNvPr>
              <p:cNvSpPr txBox="1"/>
              <p:nvPr/>
            </p:nvSpPr>
            <p:spPr>
              <a:xfrm>
                <a:off x="1107859" y="402713"/>
                <a:ext cx="10645423" cy="13247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size of the angle the line AB makes with the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</m:oMath>
                </a14:m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lang="en-GB" sz="3200">
                    <a:solidFill>
                      <a:prstClr val="black"/>
                    </a:solidFill>
                    <a:latin typeface="Calibri" panose="020F0502020204030204"/>
                  </a:rPr>
                  <a:t>axis.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If the equation of the line AB is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=−</m:t>
                    </m:r>
                    <m:f>
                      <m:f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num>
                      <m:den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den>
                    </m:f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+6</m:t>
                    </m:r>
                  </m:oMath>
                </a14:m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55D7549-DC5A-9046-B504-F07602A37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859" y="402713"/>
                <a:ext cx="10645423" cy="1324786"/>
              </a:xfrm>
              <a:prstGeom prst="rect">
                <a:avLst/>
              </a:prstGeom>
              <a:blipFill>
                <a:blip r:embed="rId2"/>
                <a:stretch>
                  <a:fillRect t="-5530" b="-41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8D19549D-F7DA-6749-B9E8-04F9097EC19A}"/>
              </a:ext>
            </a:extLst>
          </p:cNvPr>
          <p:cNvSpPr/>
          <p:nvPr/>
        </p:nvSpPr>
        <p:spPr>
          <a:xfrm>
            <a:off x="378177" y="402713"/>
            <a:ext cx="801511" cy="78262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94B1B24-756A-A4DF-DC81-AA0755C33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0516" y="1628534"/>
            <a:ext cx="6880111" cy="4961355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29A266D-8CA1-40C9-EA83-FB4BFEC267E1}"/>
              </a:ext>
            </a:extLst>
          </p:cNvPr>
          <p:cNvSpPr/>
          <p:nvPr/>
        </p:nvSpPr>
        <p:spPr>
          <a:xfrm>
            <a:off x="9528105" y="1840354"/>
            <a:ext cx="2283067" cy="86975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Answer to nearest degree</a:t>
            </a:r>
          </a:p>
        </p:txBody>
      </p:sp>
    </p:spTree>
    <p:extLst>
      <p:ext uri="{BB962C8B-B14F-4D97-AF65-F5344CB8AC3E}">
        <p14:creationId xmlns:p14="http://schemas.microsoft.com/office/powerpoint/2010/main" val="25361209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CD2915-895B-E701-1707-81319A040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E55D500-7AC2-5B09-59F7-EB0D0DE7527A}"/>
              </a:ext>
            </a:extLst>
          </p:cNvPr>
          <p:cNvSpPr/>
          <p:nvPr/>
        </p:nvSpPr>
        <p:spPr>
          <a:xfrm>
            <a:off x="214489" y="191911"/>
            <a:ext cx="11796889" cy="6513689"/>
          </a:xfrm>
          <a:prstGeom prst="roundRect">
            <a:avLst>
              <a:gd name="adj" fmla="val 713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0D1315A-4504-8536-F403-E0E0AEF16C9E}"/>
                  </a:ext>
                </a:extLst>
              </p:cNvPr>
              <p:cNvSpPr txBox="1"/>
              <p:nvPr/>
            </p:nvSpPr>
            <p:spPr>
              <a:xfrm>
                <a:off x="1107859" y="402713"/>
                <a:ext cx="10645423" cy="13247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size of the angle the line AB makes with the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</m:oMath>
                </a14:m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axis.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If the equation of the line AB is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=−</m:t>
                    </m:r>
                    <m:f>
                      <m:f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num>
                      <m:den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den>
                    </m:f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+6</m:t>
                    </m:r>
                  </m:oMath>
                </a14:m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0D1315A-4504-8536-F403-E0E0AEF16C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859" y="402713"/>
                <a:ext cx="10645423" cy="1324786"/>
              </a:xfrm>
              <a:prstGeom prst="rect">
                <a:avLst/>
              </a:prstGeom>
              <a:blipFill>
                <a:blip r:embed="rId2"/>
                <a:stretch>
                  <a:fillRect t="-5530" b="-41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412CCB92-7A1E-6A0B-AEB7-68BA57F9A27A}"/>
              </a:ext>
            </a:extLst>
          </p:cNvPr>
          <p:cNvSpPr/>
          <p:nvPr/>
        </p:nvSpPr>
        <p:spPr>
          <a:xfrm>
            <a:off x="378177" y="402713"/>
            <a:ext cx="801511" cy="78262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9EF204D-2B96-F584-B548-34BCAB690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0516" y="1628534"/>
            <a:ext cx="6880111" cy="4961355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F1FFDA-8EE6-2451-B607-D2D7BBAB6DEB}"/>
              </a:ext>
            </a:extLst>
          </p:cNvPr>
          <p:cNvSpPr/>
          <p:nvPr/>
        </p:nvSpPr>
        <p:spPr>
          <a:xfrm>
            <a:off x="9528105" y="1840354"/>
            <a:ext cx="2283067" cy="86975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Answer to nearest degree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4CFB58-3670-F34C-B901-4430E75E2C7E}"/>
              </a:ext>
            </a:extLst>
          </p:cNvPr>
          <p:cNvSpPr txBox="1"/>
          <p:nvPr/>
        </p:nvSpPr>
        <p:spPr>
          <a:xfrm>
            <a:off x="9870627" y="6117969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en-US" sz="3200">
                <a:solidFill>
                  <a:srgbClr val="FF0000"/>
                </a:solidFill>
                <a:latin typeface="Calibri" panose="020F0502020204030204"/>
              </a:rPr>
              <a:t>9, 0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</a:t>
            </a:r>
            <a:endParaRPr lang="en-GB" sz="320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8D9730-AC02-8C37-25C7-AE9AFEFA0070}"/>
              </a:ext>
            </a:extLst>
          </p:cNvPr>
          <p:cNvSpPr txBox="1"/>
          <p:nvPr/>
        </p:nvSpPr>
        <p:spPr>
          <a:xfrm>
            <a:off x="3525964" y="1724630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(0, 6)</a:t>
            </a:r>
            <a:endParaRPr lang="en-GB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1DF2139-DEA9-A004-4078-BB14953076EC}"/>
                  </a:ext>
                </a:extLst>
              </p:cNvPr>
              <p:cNvSpPr txBox="1"/>
              <p:nvPr/>
            </p:nvSpPr>
            <p:spPr>
              <a:xfrm>
                <a:off x="-1868312" y="2427059"/>
                <a:ext cx="6096000" cy="10278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𝒕𝒂𝒏</m:t>
                              </m:r>
                            </m:e>
                            <m:sup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p>
                          </m:sSup>
                          <m:d>
                            <m:d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num>
                                <m:den>
                                  <m:r>
                                    <a:rPr lang="en-GB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𝟗</m:t>
                                  </m:r>
                                </m:den>
                              </m:f>
                            </m:e>
                          </m:d>
                        </m:e>
                        <m:sup/>
                      </m:sSup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1DF2139-DEA9-A004-4078-BB14953076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68312" y="2427059"/>
                <a:ext cx="6096000" cy="10278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0645EE1-28A6-4D3B-357D-857E26C6FCD7}"/>
                  </a:ext>
                </a:extLst>
              </p:cNvPr>
              <p:cNvSpPr txBox="1"/>
              <p:nvPr/>
            </p:nvSpPr>
            <p:spPr>
              <a:xfrm>
                <a:off x="-2293632" y="3647546"/>
                <a:ext cx="6096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𝟑𝟒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0645EE1-28A6-4D3B-357D-857E26C6FC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293632" y="3647546"/>
                <a:ext cx="6096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CA0301A-63A2-4273-6403-8915D02B5D3D}"/>
                  </a:ext>
                </a:extLst>
              </p:cNvPr>
              <p:cNvSpPr txBox="1"/>
              <p:nvPr/>
            </p:nvSpPr>
            <p:spPr>
              <a:xfrm>
                <a:off x="8597114" y="2870394"/>
                <a:ext cx="8406384" cy="7912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0=−</m:t>
                    </m:r>
                    <m:f>
                      <m:f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num>
                      <m:den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den>
                    </m:f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+6</m:t>
                    </m:r>
                  </m:oMath>
                </a14:m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lang="en-GB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CA0301A-63A2-4273-6403-8915D02B5D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114" y="2870394"/>
                <a:ext cx="8406384" cy="79124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9493525-26E8-976D-3B9E-8BEF78163F63}"/>
                  </a:ext>
                </a:extLst>
              </p:cNvPr>
              <p:cNvSpPr txBox="1"/>
              <p:nvPr/>
            </p:nvSpPr>
            <p:spPr>
              <a:xfrm>
                <a:off x="9440357" y="4937078"/>
                <a:ext cx="8406384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=9</m:t>
                      </m:r>
                    </m:oMath>
                  </m:oMathPara>
                </a14:m>
                <a:endParaRPr lang="en-GB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9493525-26E8-976D-3B9E-8BEF78163F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0357" y="4937078"/>
                <a:ext cx="8406384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AF37A81-7285-DD18-99D2-ADFE442F48A7}"/>
                  </a:ext>
                </a:extLst>
              </p:cNvPr>
              <p:cNvSpPr txBox="1"/>
              <p:nvPr/>
            </p:nvSpPr>
            <p:spPr>
              <a:xfrm>
                <a:off x="9440357" y="3847067"/>
                <a:ext cx="8406384" cy="7912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num>
                      <m:den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den>
                    </m:f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=6</m:t>
                    </m:r>
                  </m:oMath>
                </a14:m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lang="en-GB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AF37A81-7285-DD18-99D2-ADFE442F48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0357" y="3847067"/>
                <a:ext cx="8406384" cy="79124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FC5F35AE-5F99-9F9A-E786-547AA8E44DD6}"/>
                  </a:ext>
                </a:extLst>
              </p14:cNvPr>
              <p14:cNvContentPartPr/>
              <p14:nvPr/>
            </p14:nvContentPartPr>
            <p14:xfrm>
              <a:off x="8643816" y="5851488"/>
              <a:ext cx="256680" cy="3891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FC5F35AE-5F99-9F9A-E786-547AA8E44DD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37696" y="5845368"/>
                <a:ext cx="268920" cy="40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926AD50-8B71-EAD5-767E-066E4E7C1EB9}"/>
                  </a:ext>
                </a:extLst>
              </p:cNvPr>
              <p:cNvSpPr txBox="1"/>
              <p:nvPr/>
            </p:nvSpPr>
            <p:spPr>
              <a:xfrm>
                <a:off x="-149135" y="3927704"/>
                <a:ext cx="6096000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926AD50-8B71-EAD5-767E-066E4E7C1E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9135" y="3927704"/>
                <a:ext cx="6096000" cy="4700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5E464A6-DA12-065F-2619-57BCB39FA62F}"/>
                  </a:ext>
                </a:extLst>
              </p:cNvPr>
              <p:cNvSpPr txBox="1"/>
              <p:nvPr/>
            </p:nvSpPr>
            <p:spPr>
              <a:xfrm>
                <a:off x="3164730" y="6212605"/>
                <a:ext cx="6096000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5E464A6-DA12-065F-2619-57BCB39FA6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4730" y="6212605"/>
                <a:ext cx="6096000" cy="47000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38052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8EE9EA-017E-971B-B5E7-5CF9D6233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BEA3647-4E7E-087E-7770-A4D8FA474526}"/>
              </a:ext>
            </a:extLst>
          </p:cNvPr>
          <p:cNvSpPr/>
          <p:nvPr/>
        </p:nvSpPr>
        <p:spPr>
          <a:xfrm>
            <a:off x="214489" y="191911"/>
            <a:ext cx="11796889" cy="6513689"/>
          </a:xfrm>
          <a:prstGeom prst="roundRect">
            <a:avLst>
              <a:gd name="adj" fmla="val 713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AECFA1F-7843-50AA-C550-F008D5315BAE}"/>
                  </a:ext>
                </a:extLst>
              </p:cNvPr>
              <p:cNvSpPr txBox="1"/>
              <p:nvPr/>
            </p:nvSpPr>
            <p:spPr>
              <a:xfrm>
                <a:off x="1343376" y="402713"/>
                <a:ext cx="10470446" cy="11074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AB = </a:t>
                </a:r>
                <a:r>
                  <a:rPr lang="en-GB" sz="3200">
                    <a:solidFill>
                      <a:prstClr val="black"/>
                    </a:solidFill>
                  </a:rPr>
                  <a:t>13cm, AC = 12cm, angle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32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B</m:t>
                    </m:r>
                    <m:acc>
                      <m:accPr>
                        <m:chr m:val="̂"/>
                        <m:ctrlPr>
                          <a:rPr lang="en-US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acc>
                    <m:r>
                      <m:rPr>
                        <m:sty m:val="p"/>
                      </m:rPr>
                      <a:rPr lang="en-GB" sz="32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A</m:t>
                    </m:r>
                    <m:r>
                      <a:rPr lang="en-GB" sz="32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90</m:t>
                        </m:r>
                      </m:e>
                      <m:sup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3200">
                  <a:solidFill>
                    <a:prstClr val="black"/>
                  </a:solidFill>
                </a:endParaRPr>
              </a:p>
              <a:p>
                <a:pPr lvl="0" algn="ctr"/>
                <a:r>
                  <a:rPr lang="en-GB" sz="3200">
                    <a:solidFill>
                      <a:prstClr val="black"/>
                    </a:solidFill>
                  </a:rPr>
                  <a:t>and </a:t>
                </a: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angle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</m:t>
                    </m:r>
                    <m:acc>
                      <m:accPr>
                        <m:chr m:val="̂"/>
                        <m:ctrlP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</m:e>
                    </m:acc>
                    <m:r>
                      <m:rPr>
                        <m:sty m:val="p"/>
                      </m:rPr>
                      <a:rPr kumimoji="0" lang="en-GB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D</m:t>
                    </m:r>
                    <m:r>
                      <a:rPr kumimoji="0" lang="en-GB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p>
                      <m:sSup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42</m:t>
                        </m:r>
                      </m:e>
                      <m:sup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p>
                    </m:sSup>
                  </m:oMath>
                </a14:m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Find the length of CD</a:t>
                </a: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AECFA1F-7843-50AA-C550-F008D5315B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376" y="402713"/>
                <a:ext cx="10470446" cy="1107419"/>
              </a:xfrm>
              <a:prstGeom prst="rect">
                <a:avLst/>
              </a:prstGeom>
              <a:blipFill>
                <a:blip r:embed="rId2"/>
                <a:stretch>
                  <a:fillRect t="-4945" b="-175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5945EB1D-0E03-2CAB-ACC3-A666FB6AE5B4}"/>
              </a:ext>
            </a:extLst>
          </p:cNvPr>
          <p:cNvSpPr/>
          <p:nvPr/>
        </p:nvSpPr>
        <p:spPr>
          <a:xfrm>
            <a:off x="378177" y="402713"/>
            <a:ext cx="801511" cy="78262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black"/>
                </a:solidFill>
                <a:latin typeface="Calibri" panose="020F0502020204030204"/>
              </a:rPr>
              <a:t>8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F7FF9FEF-CFF3-AB17-B09E-D6CBCF57A9A9}"/>
              </a:ext>
            </a:extLst>
          </p:cNvPr>
          <p:cNvSpPr/>
          <p:nvPr/>
        </p:nvSpPr>
        <p:spPr>
          <a:xfrm>
            <a:off x="1555335" y="1915510"/>
            <a:ext cx="9115195" cy="3026979"/>
          </a:xfrm>
          <a:prstGeom prst="triangle">
            <a:avLst>
              <a:gd name="adj" fmla="val 63491"/>
            </a:avLst>
          </a:prstGeom>
          <a:solidFill>
            <a:srgbClr val="FF6600">
              <a:alpha val="2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2AD33E-9B28-C4CE-67D4-C2546A532900}"/>
              </a:ext>
            </a:extLst>
          </p:cNvPr>
          <p:cNvSpPr txBox="1"/>
          <p:nvPr/>
        </p:nvSpPr>
        <p:spPr>
          <a:xfrm>
            <a:off x="1107024" y="4680879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FE78EC-34C5-BCD2-EF72-46DD148A0824}"/>
              </a:ext>
            </a:extLst>
          </p:cNvPr>
          <p:cNvSpPr txBox="1"/>
          <p:nvPr/>
        </p:nvSpPr>
        <p:spPr>
          <a:xfrm>
            <a:off x="7131190" y="1392290"/>
            <a:ext cx="3802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9DE2FF-B82A-B447-29A1-1F18BA75AFA9}"/>
              </a:ext>
            </a:extLst>
          </p:cNvPr>
          <p:cNvSpPr txBox="1"/>
          <p:nvPr/>
        </p:nvSpPr>
        <p:spPr>
          <a:xfrm>
            <a:off x="10725785" y="4747010"/>
            <a:ext cx="4058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D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04AB923-3220-E1EB-FB54-EBE35BB41CC0}"/>
              </a:ext>
            </a:extLst>
          </p:cNvPr>
          <p:cNvCxnSpPr>
            <a:cxnSpLocks/>
            <a:stCxn id="3" idx="0"/>
          </p:cNvCxnSpPr>
          <p:nvPr/>
        </p:nvCxnSpPr>
        <p:spPr>
          <a:xfrm>
            <a:off x="7342663" y="1915510"/>
            <a:ext cx="0" cy="3026979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74DD0F7-4C76-E029-07CA-89BC579DEB62}"/>
              </a:ext>
            </a:extLst>
          </p:cNvPr>
          <p:cNvSpPr txBox="1"/>
          <p:nvPr/>
        </p:nvSpPr>
        <p:spPr>
          <a:xfrm>
            <a:off x="7131190" y="4898702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C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8FBB500-9B75-8136-6315-7C4C3142ADEA}"/>
              </a:ext>
            </a:extLst>
          </p:cNvPr>
          <p:cNvSpPr/>
          <p:nvPr/>
        </p:nvSpPr>
        <p:spPr>
          <a:xfrm>
            <a:off x="9165789" y="5597970"/>
            <a:ext cx="2682760" cy="86975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Answer to 1dp</a:t>
            </a:r>
          </a:p>
        </p:txBody>
      </p:sp>
    </p:spTree>
    <p:extLst>
      <p:ext uri="{BB962C8B-B14F-4D97-AF65-F5344CB8AC3E}">
        <p14:creationId xmlns:p14="http://schemas.microsoft.com/office/powerpoint/2010/main" val="34474924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21CBC8-CB0F-19D6-19B5-CC34CCF5F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AE66407-2CEC-BC38-A408-0BF94AC61900}"/>
              </a:ext>
            </a:extLst>
          </p:cNvPr>
          <p:cNvSpPr/>
          <p:nvPr/>
        </p:nvSpPr>
        <p:spPr>
          <a:xfrm>
            <a:off x="214489" y="191911"/>
            <a:ext cx="11796889" cy="6513689"/>
          </a:xfrm>
          <a:prstGeom prst="roundRect">
            <a:avLst>
              <a:gd name="adj" fmla="val 713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AF01ADF-6A04-5C07-2C9A-5CAF1127F043}"/>
                  </a:ext>
                </a:extLst>
              </p:cNvPr>
              <p:cNvSpPr txBox="1"/>
              <p:nvPr/>
            </p:nvSpPr>
            <p:spPr>
              <a:xfrm>
                <a:off x="1343376" y="402713"/>
                <a:ext cx="10470446" cy="11074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AB = 13cm, AC = 12cm, angle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3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B</m:t>
                    </m:r>
                    <m:acc>
                      <m:accPr>
                        <m:chr m:val="̂"/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acc>
                    <m:r>
                      <m:rPr>
                        <m:sty m:val="p"/>
                      </m:rPr>
                      <a:rPr kumimoji="0" lang="en-GB" sz="3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A</m:t>
                    </m:r>
                    <m:r>
                      <a:rPr kumimoji="0" lang="en-GB" sz="3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p>
                      <m:sSupPr>
                        <m:ctrlP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90</m:t>
                        </m:r>
                      </m:e>
                      <m:sup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p>
                    </m:sSup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endParaRPr kumimoji="0" lang="en-GB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and angle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</m:t>
                    </m:r>
                    <m:acc>
                      <m:accPr>
                        <m:chr m:val="̂"/>
                        <m:ctrlP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</m:e>
                    </m:acc>
                    <m:r>
                      <m:rPr>
                        <m:sty m:val="p"/>
                      </m:rPr>
                      <a:rPr kumimoji="0" lang="en-GB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D</m:t>
                    </m:r>
                    <m:r>
                      <a:rPr kumimoji="0" lang="en-GB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p>
                      <m:sSup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42</m:t>
                        </m:r>
                      </m:e>
                      <m:sup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p>
                    </m:sSup>
                  </m:oMath>
                </a14:m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Find the length of CD</a:t>
                </a: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AF01ADF-6A04-5C07-2C9A-5CAF1127F0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376" y="402713"/>
                <a:ext cx="10470446" cy="1107419"/>
              </a:xfrm>
              <a:prstGeom prst="rect">
                <a:avLst/>
              </a:prstGeom>
              <a:blipFill>
                <a:blip r:embed="rId2"/>
                <a:stretch>
                  <a:fillRect t="-4945" b="-175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0E6444DD-35BC-F231-2549-BF043AD8DEB7}"/>
              </a:ext>
            </a:extLst>
          </p:cNvPr>
          <p:cNvSpPr/>
          <p:nvPr/>
        </p:nvSpPr>
        <p:spPr>
          <a:xfrm>
            <a:off x="378177" y="402713"/>
            <a:ext cx="801511" cy="78262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97272AA-F9EE-10C5-C732-3745AB31CCFC}"/>
              </a:ext>
            </a:extLst>
          </p:cNvPr>
          <p:cNvSpPr/>
          <p:nvPr/>
        </p:nvSpPr>
        <p:spPr>
          <a:xfrm>
            <a:off x="9165789" y="5597970"/>
            <a:ext cx="2682760" cy="86975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Answer to 1dp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ADF1BE58-4D4B-3A65-30EF-12651DBC58B9}"/>
              </a:ext>
            </a:extLst>
          </p:cNvPr>
          <p:cNvSpPr/>
          <p:nvPr/>
        </p:nvSpPr>
        <p:spPr>
          <a:xfrm>
            <a:off x="1555335" y="1915510"/>
            <a:ext cx="9115195" cy="3026979"/>
          </a:xfrm>
          <a:prstGeom prst="triangle">
            <a:avLst>
              <a:gd name="adj" fmla="val 63491"/>
            </a:avLst>
          </a:prstGeom>
          <a:solidFill>
            <a:srgbClr val="FF6600">
              <a:alpha val="2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F9F397-B362-7468-1C86-AA440EA944D2}"/>
              </a:ext>
            </a:extLst>
          </p:cNvPr>
          <p:cNvSpPr txBox="1"/>
          <p:nvPr/>
        </p:nvSpPr>
        <p:spPr>
          <a:xfrm>
            <a:off x="1107024" y="4680879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BB03F9-4F63-7384-A0AE-3512C54D0DD0}"/>
              </a:ext>
            </a:extLst>
          </p:cNvPr>
          <p:cNvSpPr txBox="1"/>
          <p:nvPr/>
        </p:nvSpPr>
        <p:spPr>
          <a:xfrm>
            <a:off x="7131190" y="1392290"/>
            <a:ext cx="3802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407D4C-39E9-C7DD-83B2-953BDDB7215C}"/>
              </a:ext>
            </a:extLst>
          </p:cNvPr>
          <p:cNvSpPr txBox="1"/>
          <p:nvPr/>
        </p:nvSpPr>
        <p:spPr>
          <a:xfrm>
            <a:off x="10725785" y="4747010"/>
            <a:ext cx="4058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C5B49FE-8F7D-63C1-A08B-1065F02CF5C4}"/>
              </a:ext>
            </a:extLst>
          </p:cNvPr>
          <p:cNvCxnSpPr>
            <a:cxnSpLocks/>
            <a:stCxn id="3" idx="0"/>
          </p:cNvCxnSpPr>
          <p:nvPr/>
        </p:nvCxnSpPr>
        <p:spPr>
          <a:xfrm>
            <a:off x="7342663" y="1915510"/>
            <a:ext cx="0" cy="3026979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E30B7B9-78F5-5203-384A-4D98600ED41F}"/>
              </a:ext>
            </a:extLst>
          </p:cNvPr>
          <p:cNvSpPr txBox="1"/>
          <p:nvPr/>
        </p:nvSpPr>
        <p:spPr>
          <a:xfrm>
            <a:off x="7131190" y="4898702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1AA0856-57A7-6D98-D923-30EFD8C16986}"/>
                  </a:ext>
                </a:extLst>
              </p:cNvPr>
              <p:cNvSpPr txBox="1"/>
              <p:nvPr/>
            </p:nvSpPr>
            <p:spPr>
              <a:xfrm>
                <a:off x="966797" y="2978755"/>
                <a:ext cx="6096000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1AA0856-57A7-6D98-D923-30EFD8C169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797" y="2978755"/>
                <a:ext cx="6096000" cy="470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17CCB10-FAB1-C34C-9DB4-0EE9C888B1C2}"/>
                  </a:ext>
                </a:extLst>
              </p:cNvPr>
              <p:cNvSpPr txBox="1"/>
              <p:nvPr/>
            </p:nvSpPr>
            <p:spPr>
              <a:xfrm>
                <a:off x="-1006414" y="1478222"/>
                <a:ext cx="6096000" cy="5692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𝟏𝟑</m:t>
                              </m:r>
                            </m:e>
                            <m:sup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𝟏𝟐</m:t>
                              </m:r>
                            </m:e>
                            <m:sup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17CCB10-FAB1-C34C-9DB4-0EE9C888B1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06414" y="1478222"/>
                <a:ext cx="6096000" cy="56925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8DC3286-FF14-E147-AED1-3AB014753F83}"/>
                  </a:ext>
                </a:extLst>
              </p:cNvPr>
              <p:cNvSpPr txBox="1"/>
              <p:nvPr/>
            </p:nvSpPr>
            <p:spPr>
              <a:xfrm>
                <a:off x="4719251" y="2623750"/>
                <a:ext cx="6096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𝟒𝟐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8DC3286-FF14-E147-AED1-3AB014753F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9251" y="2623750"/>
                <a:ext cx="6096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13DA308-326E-F0A6-B1CF-EFC63CB5C562}"/>
                  </a:ext>
                </a:extLst>
              </p:cNvPr>
              <p:cNvSpPr txBox="1"/>
              <p:nvPr/>
            </p:nvSpPr>
            <p:spPr>
              <a:xfrm>
                <a:off x="1671251" y="4958966"/>
                <a:ext cx="6096000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13DA308-326E-F0A6-B1CF-EFC63CB5C5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1251" y="4958966"/>
                <a:ext cx="6096000" cy="470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55D7567E-2083-29D1-075A-1E088D917400}"/>
              </a:ext>
            </a:extLst>
          </p:cNvPr>
          <p:cNvGrpSpPr/>
          <p:nvPr/>
        </p:nvGrpSpPr>
        <p:grpSpPr>
          <a:xfrm>
            <a:off x="6980214" y="4643516"/>
            <a:ext cx="342360" cy="274320"/>
            <a:chOff x="6980214" y="4643516"/>
            <a:chExt cx="342360" cy="274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C54A70DB-9D5C-A8AB-1BDB-2E466FA34C84}"/>
                    </a:ext>
                  </a:extLst>
                </p14:cNvPr>
                <p14:cNvContentPartPr/>
                <p14:nvPr/>
              </p14:nvContentPartPr>
              <p14:xfrm>
                <a:off x="6980214" y="4650356"/>
                <a:ext cx="242640" cy="2674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C54A70DB-9D5C-A8AB-1BDB-2E466FA34C8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974094" y="4644236"/>
                  <a:ext cx="25488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70D6AAE9-7662-0DE4-2E08-3C39E9F632FA}"/>
                    </a:ext>
                  </a:extLst>
                </p14:cNvPr>
                <p14:cNvContentPartPr/>
                <p14:nvPr/>
              </p14:nvContentPartPr>
              <p14:xfrm>
                <a:off x="7188654" y="4643516"/>
                <a:ext cx="133920" cy="230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70D6AAE9-7662-0DE4-2E08-3C39E9F632F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182534" y="4637396"/>
                  <a:ext cx="146160" cy="35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1931230E-EC8D-FD4A-82E0-FBD3D0B01A66}"/>
                  </a:ext>
                </a:extLst>
              </p14:cNvPr>
              <p14:cNvContentPartPr/>
              <p14:nvPr/>
            </p14:nvContentPartPr>
            <p14:xfrm>
              <a:off x="7457934" y="2395676"/>
              <a:ext cx="282960" cy="250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1931230E-EC8D-FD4A-82E0-FBD3D0B01A6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451814" y="2389556"/>
                <a:ext cx="295200" cy="26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1435D51-539C-3F47-A48A-4F611F0AAE99}"/>
                  </a:ext>
                </a:extLst>
              </p:cNvPr>
              <p:cNvSpPr txBox="1"/>
              <p:nvPr/>
            </p:nvSpPr>
            <p:spPr>
              <a:xfrm>
                <a:off x="-1104300" y="2260410"/>
                <a:ext cx="6096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𝒕𝒂𝒏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𝟒𝟐</m:t>
                      </m:r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1435D51-539C-3F47-A48A-4F611F0AAE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04300" y="2260410"/>
                <a:ext cx="6096000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C86DB88-699F-040E-BE95-D338125CDFA0}"/>
                  </a:ext>
                </a:extLst>
              </p:cNvPr>
              <p:cNvSpPr txBox="1"/>
              <p:nvPr/>
            </p:nvSpPr>
            <p:spPr>
              <a:xfrm>
                <a:off x="-1651331" y="3048771"/>
                <a:ext cx="664516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𝟒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.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𝟓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𝒄𝒎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C86DB88-699F-040E-BE95-D338125CDF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651331" y="3048771"/>
                <a:ext cx="6645164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7799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E0C93F-BD4F-FAB4-5D4E-62526E05E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B8C9545-A362-7ECA-899F-D5EEACBC014D}"/>
              </a:ext>
            </a:extLst>
          </p:cNvPr>
          <p:cNvSpPr/>
          <p:nvPr/>
        </p:nvSpPr>
        <p:spPr>
          <a:xfrm>
            <a:off x="224014" y="191911"/>
            <a:ext cx="11796889" cy="6513689"/>
          </a:xfrm>
          <a:prstGeom prst="roundRect">
            <a:avLst>
              <a:gd name="adj" fmla="val 713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B9740F8-16E2-9580-A090-09067687BE5C}"/>
                  </a:ext>
                </a:extLst>
              </p:cNvPr>
              <p:cNvSpPr txBox="1"/>
              <p:nvPr/>
            </p:nvSpPr>
            <p:spPr>
              <a:xfrm>
                <a:off x="1343375" y="402713"/>
                <a:ext cx="10470447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Line AC make an angle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60</m:t>
                        </m:r>
                      </m:e>
                      <m:sup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𝑜</m:t>
                        </m:r>
                      </m:sup>
                    </m:sSup>
                  </m:oMath>
                </a14:m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with the x-axis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and passes point B at (0, 2) </a:t>
                </a:r>
                <a:r>
                  <a:rPr kumimoji="0" lang="en-US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</a:t>
                </a: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equation of the line</a:t>
                </a: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B9740F8-16E2-9580-A090-09067687BE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375" y="402713"/>
                <a:ext cx="10470447" cy="1077218"/>
              </a:xfrm>
              <a:prstGeom prst="rect">
                <a:avLst/>
              </a:prstGeom>
              <a:blipFill>
                <a:blip r:embed="rId2"/>
                <a:stretch>
                  <a:fillRect t="-6780" b="-17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6B3A11C6-934A-A2B0-64DC-987EA9D0A40F}"/>
              </a:ext>
            </a:extLst>
          </p:cNvPr>
          <p:cNvSpPr/>
          <p:nvPr/>
        </p:nvSpPr>
        <p:spPr>
          <a:xfrm>
            <a:off x="378177" y="402713"/>
            <a:ext cx="801511" cy="78262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FCDEA6D-65CA-5C0F-FDAA-3574E5D7C972}"/>
              </a:ext>
            </a:extLst>
          </p:cNvPr>
          <p:cNvSpPr/>
          <p:nvPr/>
        </p:nvSpPr>
        <p:spPr>
          <a:xfrm>
            <a:off x="9565481" y="5597970"/>
            <a:ext cx="2283067" cy="86975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Answer to 1dp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9FB5C44-50E6-F96A-A86B-9F21A4FB6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64" y="1533260"/>
            <a:ext cx="4878359" cy="494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6317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9B37EE-E285-224E-7987-FE9BE72BE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3CDC91A-E2CF-2566-37E9-9FBE11FACDE4}"/>
              </a:ext>
            </a:extLst>
          </p:cNvPr>
          <p:cNvSpPr/>
          <p:nvPr/>
        </p:nvSpPr>
        <p:spPr>
          <a:xfrm>
            <a:off x="224014" y="191911"/>
            <a:ext cx="11796889" cy="6513689"/>
          </a:xfrm>
          <a:prstGeom prst="roundRect">
            <a:avLst>
              <a:gd name="adj" fmla="val 713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139CE52-D5D5-01CA-6087-263FB1802B77}"/>
                  </a:ext>
                </a:extLst>
              </p:cNvPr>
              <p:cNvSpPr txBox="1"/>
              <p:nvPr/>
            </p:nvSpPr>
            <p:spPr>
              <a:xfrm>
                <a:off x="1343375" y="402713"/>
                <a:ext cx="10470447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Line AC make an angle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60</m:t>
                        </m:r>
                      </m:e>
                      <m:sup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𝑜</m:t>
                        </m:r>
                      </m:sup>
                    </m:sSup>
                  </m:oMath>
                </a14:m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with the x-axis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and passes point B at (0, 2) </a:t>
                </a:r>
                <a:r>
                  <a:rPr kumimoji="0" lang="en-US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Find the </a:t>
                </a:r>
                <a:r>
                  <a: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equation of the line</a:t>
                </a: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139CE52-D5D5-01CA-6087-263FB1802B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375" y="402713"/>
                <a:ext cx="10470447" cy="1077218"/>
              </a:xfrm>
              <a:prstGeom prst="rect">
                <a:avLst/>
              </a:prstGeom>
              <a:blipFill>
                <a:blip r:embed="rId2"/>
                <a:stretch>
                  <a:fillRect t="-6780" b="-17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C426FFBC-BD82-AE2F-70CB-A4DBBD985B91}"/>
              </a:ext>
            </a:extLst>
          </p:cNvPr>
          <p:cNvSpPr/>
          <p:nvPr/>
        </p:nvSpPr>
        <p:spPr>
          <a:xfrm>
            <a:off x="378177" y="402713"/>
            <a:ext cx="801511" cy="78262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17F5222-4894-3CAA-C5E3-565933E0BC30}"/>
              </a:ext>
            </a:extLst>
          </p:cNvPr>
          <p:cNvSpPr/>
          <p:nvPr/>
        </p:nvSpPr>
        <p:spPr>
          <a:xfrm>
            <a:off x="9565481" y="5597970"/>
            <a:ext cx="2283067" cy="86975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Answer to 1dp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C0AA775-5C33-7526-075C-2B3291EBAB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64" y="1533260"/>
            <a:ext cx="4878359" cy="49404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F5EA1F7-D76C-BB61-A1A3-0998CD39C4EF}"/>
                  </a:ext>
                </a:extLst>
              </p:cNvPr>
              <p:cNvSpPr txBox="1"/>
              <p:nvPr/>
            </p:nvSpPr>
            <p:spPr>
              <a:xfrm>
                <a:off x="1492006" y="5563405"/>
                <a:ext cx="6096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𝟔𝟎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F5EA1F7-D76C-BB61-A1A3-0998CD39C4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2006" y="5563405"/>
                <a:ext cx="6096000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1B95342-D1E2-A80D-9A43-6F0BC6D0C9C5}"/>
                  </a:ext>
                </a:extLst>
              </p:cNvPr>
              <p:cNvSpPr txBox="1"/>
              <p:nvPr/>
            </p:nvSpPr>
            <p:spPr>
              <a:xfrm>
                <a:off x="6096000" y="2390376"/>
                <a:ext cx="6096000" cy="5052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𝒕𝒂𝒏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rad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1B95342-D1E2-A80D-9A43-6F0BC6D0C9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390376"/>
                <a:ext cx="6096000" cy="50520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900FFB4-3D0E-A3B1-53C1-5AEF4720F7DD}"/>
                  </a:ext>
                </a:extLst>
              </p:cNvPr>
              <p:cNvSpPr txBox="1"/>
              <p:nvPr/>
            </p:nvSpPr>
            <p:spPr>
              <a:xfrm>
                <a:off x="5871986" y="3314618"/>
                <a:ext cx="6096000" cy="5052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rad>
                        <m:radPr>
                          <m:degHide m:val="on"/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rad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400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900FFB4-3D0E-A3B1-53C1-5AEF4720F7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1986" y="3314618"/>
                <a:ext cx="6096000" cy="5052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5DF7F54-9C60-A89A-6A71-ED586E27B948}"/>
                  </a:ext>
                </a:extLst>
              </p14:cNvPr>
              <p14:cNvContentPartPr/>
              <p14:nvPr/>
            </p14:nvContentPartPr>
            <p14:xfrm>
              <a:off x="4017393" y="5721698"/>
              <a:ext cx="239400" cy="3247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5DF7F54-9C60-A89A-6A71-ED586E27B94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11264" y="5715578"/>
                <a:ext cx="251658" cy="33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119787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8">
            <a:extLst>
              <a:ext uri="{FF2B5EF4-FFF2-40B4-BE49-F238E27FC236}">
                <a16:creationId xmlns:a16="http://schemas.microsoft.com/office/drawing/2014/main" id="{54762F58-7724-2843-BF7D-7AE1C04BCB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651656"/>
              </p:ext>
            </p:extLst>
          </p:nvPr>
        </p:nvGraphicFramePr>
        <p:xfrm>
          <a:off x="1" y="-1"/>
          <a:ext cx="12192000" cy="6837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77823982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01202438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701401247"/>
                    </a:ext>
                  </a:extLst>
                </a:gridCol>
              </a:tblGrid>
              <a:tr h="227903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3994740"/>
                  </a:ext>
                </a:extLst>
              </a:tr>
              <a:tr h="227903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1593351"/>
                  </a:ext>
                </a:extLst>
              </a:tr>
              <a:tr h="227903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4791325"/>
                  </a:ext>
                </a:extLst>
              </a:tr>
            </a:tbl>
          </a:graphicData>
        </a:graphic>
      </p:graphicFrame>
      <p:pic>
        <p:nvPicPr>
          <p:cNvPr id="7" name="Picture 6" descr="A triangle with a number of angles&#10;&#10;Description automatically generated with medium confidence">
            <a:extLst>
              <a:ext uri="{FF2B5EF4-FFF2-40B4-BE49-F238E27FC236}">
                <a16:creationId xmlns:a16="http://schemas.microsoft.com/office/drawing/2014/main" id="{20E58212-4566-D547-B3F5-7F5B02C1D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644" y="2275560"/>
            <a:ext cx="4068385" cy="2282377"/>
          </a:xfrm>
          <a:prstGeom prst="rect">
            <a:avLst/>
          </a:prstGeom>
        </p:spPr>
      </p:pic>
      <p:pic>
        <p:nvPicPr>
          <p:cNvPr id="9" name="Picture 8" descr="A circle with a triangle in it&#10;&#10;Description automatically generated">
            <a:extLst>
              <a:ext uri="{FF2B5EF4-FFF2-40B4-BE49-F238E27FC236}">
                <a16:creationId xmlns:a16="http://schemas.microsoft.com/office/drawing/2014/main" id="{1434FDDA-2B8D-6D4D-8C9F-B3344AE11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66965"/>
            <a:ext cx="4058356" cy="2284362"/>
          </a:xfrm>
          <a:prstGeom prst="rect">
            <a:avLst/>
          </a:prstGeom>
        </p:spPr>
      </p:pic>
      <p:pic>
        <p:nvPicPr>
          <p:cNvPr id="11" name="Picture 10" descr="A rectangle with a rectangle in the middle&#10;&#10;Description automatically generated">
            <a:extLst>
              <a:ext uri="{FF2B5EF4-FFF2-40B4-BE49-F238E27FC236}">
                <a16:creationId xmlns:a16="http://schemas.microsoft.com/office/drawing/2014/main" id="{D834E042-634D-0645-AE11-2C85B36187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3646" y="-6817"/>
            <a:ext cx="4058354" cy="2282377"/>
          </a:xfrm>
          <a:prstGeom prst="rect">
            <a:avLst/>
          </a:prstGeom>
        </p:spPr>
      </p:pic>
      <p:pic>
        <p:nvPicPr>
          <p:cNvPr id="13" name="Picture 12" descr="A triangle with a triangle in the middle&#10;&#10;Description automatically generated with medium confidence">
            <a:extLst>
              <a:ext uri="{FF2B5EF4-FFF2-40B4-BE49-F238E27FC236}">
                <a16:creationId xmlns:a16="http://schemas.microsoft.com/office/drawing/2014/main" id="{035E4498-88C3-0842-B8BD-E42946D8FA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8356" y="-775"/>
            <a:ext cx="4075290" cy="2288587"/>
          </a:xfrm>
          <a:prstGeom prst="rect">
            <a:avLst/>
          </a:prstGeom>
        </p:spPr>
      </p:pic>
      <p:pic>
        <p:nvPicPr>
          <p:cNvPr id="15" name="Picture 14" descr="A triangle with a point in the center&#10;&#10;Description automatically generated">
            <a:extLst>
              <a:ext uri="{FF2B5EF4-FFF2-40B4-BE49-F238E27FC236}">
                <a16:creationId xmlns:a16="http://schemas.microsoft.com/office/drawing/2014/main" id="{2587F9E1-8BF2-4B4C-A12A-D2F1BB4105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243"/>
            <a:ext cx="4058356" cy="2266020"/>
          </a:xfrm>
          <a:prstGeom prst="rect">
            <a:avLst/>
          </a:prstGeom>
        </p:spPr>
      </p:pic>
      <p:pic>
        <p:nvPicPr>
          <p:cNvPr id="17" name="Picture 16" descr="A white paper with black text&#10;&#10;Description automatically generated">
            <a:extLst>
              <a:ext uri="{FF2B5EF4-FFF2-40B4-BE49-F238E27FC236}">
                <a16:creationId xmlns:a16="http://schemas.microsoft.com/office/drawing/2014/main" id="{B549588F-48D0-0F43-AC32-179DD10AF3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6911" y="2279571"/>
            <a:ext cx="4055087" cy="228858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4D56B9D-851D-0559-0022-D506E4F75C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566254"/>
            <a:ext cx="4055087" cy="227084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30DDC36-D4E8-4816-14D1-18FA562836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9645" y="4568157"/>
            <a:ext cx="4052710" cy="226894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092224E-AF6D-0C2C-CDAD-3450F831C3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21404" y="4568157"/>
            <a:ext cx="4067327" cy="2268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680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Trigonometry</vt:lpstr>
      <vt:lpstr>3 standard form</vt:lpstr>
      <vt:lpstr>3 standard form</vt:lpstr>
      <vt:lpstr>PowerPoint Presentation</vt:lpstr>
      <vt:lpstr>PowerPoint Presentation</vt:lpstr>
      <vt:lpstr>PowerPoint Presentation</vt:lpstr>
      <vt:lpstr>PowerPoint Presentation</vt:lpstr>
      <vt:lpstr>4 circle theorem</vt:lpstr>
      <vt:lpstr>4 circle theorem</vt:lpstr>
      <vt:lpstr>5 similarity </vt:lpstr>
      <vt:lpstr>5 similarity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papandreopoulos</dc:creator>
  <cp:lastModifiedBy>Konstantine H</cp:lastModifiedBy>
  <cp:revision>1</cp:revision>
  <dcterms:created xsi:type="dcterms:W3CDTF">2025-03-19T09:55:26Z</dcterms:created>
  <dcterms:modified xsi:type="dcterms:W3CDTF">2025-04-02T09:56:03Z</dcterms:modified>
</cp:coreProperties>
</file>