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7622A-6C59-6055-565C-1D415650BB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3F9F92-BA5D-6410-397E-DA5788F239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D52CF-9971-EA40-F3BC-9C2BF20EC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0B5F7-32DF-46C6-A03B-D1BF0D3BC6B6}" type="datetimeFigureOut">
              <a:rPr lang="en-GB" smtClean="0"/>
              <a:t>05/06/2025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3323B-B389-571F-FE16-3C72353D1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0D0B1-1016-A82C-40F1-8DB787239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C9FB1-C9F2-4CCF-89A2-8970911E9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76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DE6FA-CF77-9CCF-2267-F1B246550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E6E93-FFAB-6D2A-B14C-1C880AEBC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80E93-3526-9EE8-5151-07F60C2AB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0B5F7-32DF-46C6-A03B-D1BF0D3BC6B6}" type="datetimeFigureOut">
              <a:rPr lang="en-GB" smtClean="0"/>
              <a:t>05/06/2025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9219A-06A4-67B4-EB46-3C6660B9F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1F9D1-A027-AE31-8452-235C41AB2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C9FB1-C9F2-4CCF-89A2-8970911E9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661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893E6-8151-8ACA-8BB5-4CF12DE9A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EDBEFC-6A5E-D1FF-D478-69FCF4DE19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DF621E-B3AA-78D9-EB1E-173C04655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0B5F7-32DF-46C6-A03B-D1BF0D3BC6B6}" type="datetimeFigureOut">
              <a:rPr lang="en-GB" smtClean="0"/>
              <a:t>05/06/2025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04B5C-1BD4-C380-61A2-325DB4299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48B61-5544-05B6-7532-2713E8252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C9FB1-C9F2-4CCF-89A2-8970911E9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733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E1413-D757-D768-324B-1D38675B2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C202B-46A6-2E43-03C5-DB8665AE41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8384B3-652E-C3F3-E1DD-4574BF686F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CCABA7-F92A-2F22-55BE-1CAF7BD21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0B5F7-32DF-46C6-A03B-D1BF0D3BC6B6}" type="datetimeFigureOut">
              <a:rPr lang="en-GB" smtClean="0"/>
              <a:t>05/06/2025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EB5759-5790-BFD4-767A-8463A386E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41105F-E09A-AB8E-18C6-50E284609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C9FB1-C9F2-4CCF-89A2-8970911E9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546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E926A-E8D5-36AE-1F54-DBB74B600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B3796-1B7A-0F5D-C7B5-3DE21D200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328AEA-1A5D-931E-07F9-2FE446B94A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EDDC1E-0A30-A1BE-CA5F-A48328D4E7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2121E7-8138-1628-3E5C-70887D94F0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BC96B0-62D1-5AAA-DBD3-C4CC422A4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0B5F7-32DF-46C6-A03B-D1BF0D3BC6B6}" type="datetimeFigureOut">
              <a:rPr lang="en-GB" smtClean="0"/>
              <a:t>05/06/2025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DE7CEC-2D0E-45F2-887B-2503C8DAD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C7CA2A-3B9C-4956-FA5C-1CBFF94C5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C9FB1-C9F2-4CCF-89A2-8970911E9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0722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B997B-6EE5-8B87-7B2F-8A65D9A13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698AED-9CBF-5696-7401-5DC894DFA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0B5F7-32DF-46C6-A03B-D1BF0D3BC6B6}" type="datetimeFigureOut">
              <a:rPr lang="en-GB" smtClean="0"/>
              <a:t>05/06/2025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3823F5-DD23-088B-0346-C9AE4AC1B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262670-3FFD-7DA8-105B-A56500A66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C9FB1-C9F2-4CCF-89A2-8970911E9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741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458470-78F5-BFE1-426F-80068EAA9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0B5F7-32DF-46C6-A03B-D1BF0D3BC6B6}" type="datetimeFigureOut">
              <a:rPr lang="en-GB" smtClean="0"/>
              <a:t>05/06/2025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031B18-742A-B8EF-C2B6-A6CBD0FA0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26A155-878D-FD28-7D33-6D8A05C63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C9FB1-C9F2-4CCF-89A2-8970911E9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0520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263AA-C064-E725-1915-F19A4EC3F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50C4A-8F1D-B9D3-FFDB-6C96D22CB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E5682-421B-17D9-172E-F25413C3D5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6989C1-EE38-501D-7F52-BC7234B12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0B5F7-32DF-46C6-A03B-D1BF0D3BC6B6}" type="datetimeFigureOut">
              <a:rPr lang="en-GB" smtClean="0"/>
              <a:t>05/06/2025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86DD02-B641-FFFF-3631-A3884F442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B51ABA-99B6-2A7D-D63D-89B5DE9A6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C9FB1-C9F2-4CCF-89A2-8970911E9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871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98D33-2D21-7306-78F2-AC70636C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4A5A4C-7EEB-6A70-82F2-E0303E5035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A221DC-EB50-5BF7-12C2-953EB08E92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53C9A-A86C-40BD-0318-81DD190A0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0B5F7-32DF-46C6-A03B-D1BF0D3BC6B6}" type="datetimeFigureOut">
              <a:rPr lang="en-GB" smtClean="0"/>
              <a:t>05/06/2025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552425-A0E4-A91B-DBF5-7E35E8DE7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0C72E9-E55D-E7DE-57FF-F82D2487B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C9FB1-C9F2-4CCF-89A2-8970911E9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32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C1330-03CD-BF46-43C0-414E99635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29082A-A982-2FFF-6C47-304B33665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BFE6C-6952-7650-316A-FEA77B367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0B5F7-32DF-46C6-A03B-D1BF0D3BC6B6}" type="datetimeFigureOut">
              <a:rPr lang="en-GB" smtClean="0"/>
              <a:t>05/06/2025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40E13-70BF-822A-17C1-B904EC4C0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2E2D62-E378-F0FB-5618-A99D7632D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C9FB1-C9F2-4CCF-89A2-8970911E9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68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3C73F1-47E9-F08B-0822-1ECCB9FAE5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55EB29-7BED-09DB-8171-E053BE6C56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DE54B-8576-3B19-1ED1-3D9B96AED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0B5F7-32DF-46C6-A03B-D1BF0D3BC6B6}" type="datetimeFigureOut">
              <a:rPr lang="en-GB" smtClean="0"/>
              <a:t>05/06/2025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48C01-325E-28BD-D907-1B47BC5D8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1F23A-8EB9-4557-95B3-1386C65C9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C9FB1-C9F2-4CCF-89A2-8970911E9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314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CCEBB7-8AF4-35E4-6EBB-A43D5FFAF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25728D-92EE-CF62-06D8-6068DB260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32DF3-1C7E-8B5E-8591-A442A7EB9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40B5F7-32DF-46C6-A03B-D1BF0D3BC6B6}" type="datetimeFigureOut">
              <a:rPr lang="en-GB" smtClean="0"/>
              <a:t>05/06/2025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E5C4D2-B0E4-BF2A-7DD9-47BE124986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E24D8-61F2-3AAE-C61D-48133410B0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DC9FB1-C9F2-4CCF-89A2-8970911E9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74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DC94D737-A1A8-8244-D055-8AD2EA4AB596}"/>
                  </a:ext>
                </a:extLst>
              </p:cNvPr>
              <p:cNvSpPr/>
              <p:nvPr/>
            </p:nvSpPr>
            <p:spPr>
              <a:xfrm>
                <a:off x="115437" y="121262"/>
                <a:ext cx="3191286" cy="3015342"/>
              </a:xfrm>
              <a:prstGeom prst="roundRect">
                <a:avLst>
                  <a:gd name="adj" fmla="val 7182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Evaluate the following:</a:t>
                </a:r>
              </a:p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49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49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49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DC94D737-A1A8-8244-D055-8AD2EA4AB5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37" y="121262"/>
                <a:ext cx="3191286" cy="3015342"/>
              </a:xfrm>
              <a:prstGeom prst="roundRect">
                <a:avLst>
                  <a:gd name="adj" fmla="val 7182"/>
                </a:avLst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13">
            <a:extLst>
              <a:ext uri="{FF2B5EF4-FFF2-40B4-BE49-F238E27FC236}">
                <a16:creationId xmlns:a16="http://schemas.microsoft.com/office/drawing/2014/main" id="{65FF4859-A2D6-9022-E092-28069DA627EC}"/>
              </a:ext>
            </a:extLst>
          </p:cNvPr>
          <p:cNvSpPr/>
          <p:nvPr/>
        </p:nvSpPr>
        <p:spPr>
          <a:xfrm>
            <a:off x="202016" y="223283"/>
            <a:ext cx="350874" cy="35087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A8B44421-915E-5839-E5FC-2620BE16B153}"/>
                  </a:ext>
                </a:extLst>
              </p:cNvPr>
              <p:cNvSpPr/>
              <p:nvPr/>
            </p:nvSpPr>
            <p:spPr>
              <a:xfrm>
                <a:off x="3416594" y="121260"/>
                <a:ext cx="3191286" cy="3015342"/>
              </a:xfrm>
              <a:prstGeom prst="roundRect">
                <a:avLst>
                  <a:gd name="adj" fmla="val 7182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Evaluate the following:</a:t>
                </a: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What do you notice?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56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56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56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A8B44421-915E-5839-E5FC-2620BE16B1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6594" y="121260"/>
                <a:ext cx="3191286" cy="3015342"/>
              </a:xfrm>
              <a:prstGeom prst="roundRect">
                <a:avLst>
                  <a:gd name="adj" fmla="val 7182"/>
                </a:avLst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Oval 15">
            <a:extLst>
              <a:ext uri="{FF2B5EF4-FFF2-40B4-BE49-F238E27FC236}">
                <a16:creationId xmlns:a16="http://schemas.microsoft.com/office/drawing/2014/main" id="{E5CE38AD-46D5-AB34-FA53-516A405C254B}"/>
              </a:ext>
            </a:extLst>
          </p:cNvPr>
          <p:cNvSpPr/>
          <p:nvPr/>
        </p:nvSpPr>
        <p:spPr>
          <a:xfrm>
            <a:off x="3496971" y="223283"/>
            <a:ext cx="350874" cy="35087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02C52E77-A42E-29C9-8044-51E3AD3C7844}"/>
                  </a:ext>
                </a:extLst>
              </p:cNvPr>
              <p:cNvSpPr/>
              <p:nvPr/>
            </p:nvSpPr>
            <p:spPr>
              <a:xfrm>
                <a:off x="115437" y="3238624"/>
                <a:ext cx="3596592" cy="3461657"/>
              </a:xfrm>
              <a:prstGeom prst="roundRect">
                <a:avLst>
                  <a:gd name="adj" fmla="val 7182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r>
                  <a:rPr lang="en-GB" b="0" dirty="0">
                    <a:solidFill>
                      <a:schemeClr val="tx1"/>
                    </a:solidFill>
                  </a:rPr>
                  <a:t>(a)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𝑖𝑓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17</m:t>
                        </m:r>
                      </m:den>
                    </m:f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𝑛𝑢𝑚𝑏𝑒𝑟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36</m:t>
                    </m:r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𝑓𝑖𝑛𝑑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𝑠𝑎𝑚𝑒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𝑛𝑢𝑚𝑏𝑒𝑟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endParaRPr lang="en-GB" b="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b="0" dirty="0">
                    <a:solidFill>
                      <a:schemeClr val="tx1"/>
                    </a:solidFill>
                  </a:rPr>
                  <a:t>(b)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𝑖𝑓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17</m:t>
                        </m:r>
                      </m:den>
                    </m:f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𝑛𝑢𝑚𝑏𝑒𝑟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28 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𝑓𝑖𝑛𝑑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𝑠𝑎𝑚𝑒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𝑛𝑢𝑚𝑏𝑒𝑟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02C52E77-A42E-29C9-8044-51E3AD3C78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37" y="3238624"/>
                <a:ext cx="3596592" cy="3461657"/>
              </a:xfrm>
              <a:prstGeom prst="roundRect">
                <a:avLst>
                  <a:gd name="adj" fmla="val 7182"/>
                </a:avLst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>
            <a:extLst>
              <a:ext uri="{FF2B5EF4-FFF2-40B4-BE49-F238E27FC236}">
                <a16:creationId xmlns:a16="http://schemas.microsoft.com/office/drawing/2014/main" id="{DFA8DEF9-4413-969B-EEAE-EB9BB880CC45}"/>
              </a:ext>
            </a:extLst>
          </p:cNvPr>
          <p:cNvSpPr/>
          <p:nvPr/>
        </p:nvSpPr>
        <p:spPr>
          <a:xfrm>
            <a:off x="195814" y="3340648"/>
            <a:ext cx="350874" cy="350874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8CF79BB6-A080-B2B6-9172-0A6667198A7C}"/>
                  </a:ext>
                </a:extLst>
              </p:cNvPr>
              <p:cNvSpPr/>
              <p:nvPr/>
            </p:nvSpPr>
            <p:spPr>
              <a:xfrm>
                <a:off x="6717751" y="121260"/>
                <a:ext cx="5358812" cy="3015342"/>
              </a:xfrm>
              <a:prstGeom prst="roundRect">
                <a:avLst>
                  <a:gd name="adj" fmla="val 7182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Shade the diagrams with the correct fraction</a:t>
                </a:r>
              </a:p>
              <a:p>
                <a:pPr algn="ctr"/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8CF79BB6-A080-B2B6-9172-0A6667198A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7751" y="121260"/>
                <a:ext cx="5358812" cy="3015342"/>
              </a:xfrm>
              <a:prstGeom prst="roundRect">
                <a:avLst>
                  <a:gd name="adj" fmla="val 7182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Oval 19">
            <a:extLst>
              <a:ext uri="{FF2B5EF4-FFF2-40B4-BE49-F238E27FC236}">
                <a16:creationId xmlns:a16="http://schemas.microsoft.com/office/drawing/2014/main" id="{2E3B30D5-294E-8DF8-F9FC-D8984E9A12BB}"/>
              </a:ext>
            </a:extLst>
          </p:cNvPr>
          <p:cNvSpPr/>
          <p:nvPr/>
        </p:nvSpPr>
        <p:spPr>
          <a:xfrm>
            <a:off x="6798128" y="223283"/>
            <a:ext cx="350874" cy="35087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3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19D1822E-AB15-561A-BD4B-4F32648148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445540"/>
              </p:ext>
            </p:extLst>
          </p:nvPr>
        </p:nvGraphicFramePr>
        <p:xfrm>
          <a:off x="7584432" y="623600"/>
          <a:ext cx="849652" cy="818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13">
                  <a:extLst>
                    <a:ext uri="{9D8B030D-6E8A-4147-A177-3AD203B41FA5}">
                      <a16:colId xmlns:a16="http://schemas.microsoft.com/office/drawing/2014/main" val="206126693"/>
                    </a:ext>
                  </a:extLst>
                </a:gridCol>
                <a:gridCol w="212413">
                  <a:extLst>
                    <a:ext uri="{9D8B030D-6E8A-4147-A177-3AD203B41FA5}">
                      <a16:colId xmlns:a16="http://schemas.microsoft.com/office/drawing/2014/main" val="3353592917"/>
                    </a:ext>
                  </a:extLst>
                </a:gridCol>
                <a:gridCol w="212413">
                  <a:extLst>
                    <a:ext uri="{9D8B030D-6E8A-4147-A177-3AD203B41FA5}">
                      <a16:colId xmlns:a16="http://schemas.microsoft.com/office/drawing/2014/main" val="2292049363"/>
                    </a:ext>
                  </a:extLst>
                </a:gridCol>
                <a:gridCol w="212413">
                  <a:extLst>
                    <a:ext uri="{9D8B030D-6E8A-4147-A177-3AD203B41FA5}">
                      <a16:colId xmlns:a16="http://schemas.microsoft.com/office/drawing/2014/main" val="3773219225"/>
                    </a:ext>
                  </a:extLst>
                </a:gridCol>
              </a:tblGrid>
              <a:tr h="272902"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992126"/>
                  </a:ext>
                </a:extLst>
              </a:tr>
              <a:tr h="272902"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333091"/>
                  </a:ext>
                </a:extLst>
              </a:tr>
              <a:tr h="272902"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803838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1BA5BD77-0C84-1845-A2DF-978D926CBC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8790005"/>
              </p:ext>
            </p:extLst>
          </p:nvPr>
        </p:nvGraphicFramePr>
        <p:xfrm>
          <a:off x="9673605" y="627320"/>
          <a:ext cx="849652" cy="818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13">
                  <a:extLst>
                    <a:ext uri="{9D8B030D-6E8A-4147-A177-3AD203B41FA5}">
                      <a16:colId xmlns:a16="http://schemas.microsoft.com/office/drawing/2014/main" val="206126693"/>
                    </a:ext>
                  </a:extLst>
                </a:gridCol>
                <a:gridCol w="212413">
                  <a:extLst>
                    <a:ext uri="{9D8B030D-6E8A-4147-A177-3AD203B41FA5}">
                      <a16:colId xmlns:a16="http://schemas.microsoft.com/office/drawing/2014/main" val="3353592917"/>
                    </a:ext>
                  </a:extLst>
                </a:gridCol>
                <a:gridCol w="212413">
                  <a:extLst>
                    <a:ext uri="{9D8B030D-6E8A-4147-A177-3AD203B41FA5}">
                      <a16:colId xmlns:a16="http://schemas.microsoft.com/office/drawing/2014/main" val="2292049363"/>
                    </a:ext>
                  </a:extLst>
                </a:gridCol>
                <a:gridCol w="212413">
                  <a:extLst>
                    <a:ext uri="{9D8B030D-6E8A-4147-A177-3AD203B41FA5}">
                      <a16:colId xmlns:a16="http://schemas.microsoft.com/office/drawing/2014/main" val="3773219225"/>
                    </a:ext>
                  </a:extLst>
                </a:gridCol>
              </a:tblGrid>
              <a:tr h="272902"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992126"/>
                  </a:ext>
                </a:extLst>
              </a:tr>
              <a:tr h="272902"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333091"/>
                  </a:ext>
                </a:extLst>
              </a:tr>
              <a:tr h="272902"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8038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FE6A04A-39F9-5047-4792-B186B1424F54}"/>
                  </a:ext>
                </a:extLst>
              </p:cNvPr>
              <p:cNvSpPr txBox="1"/>
              <p:nvPr/>
            </p:nvSpPr>
            <p:spPr>
              <a:xfrm>
                <a:off x="8828243" y="727516"/>
                <a:ext cx="584791" cy="634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</m:e>
                      </m:d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f>
                        <m:f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17</m:t>
                          </m:r>
                        </m:num>
                        <m:den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FE6A04A-39F9-5047-4792-B186B1424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8243" y="727516"/>
                <a:ext cx="584791" cy="634789"/>
              </a:xfrm>
              <a:prstGeom prst="rect">
                <a:avLst/>
              </a:prstGeom>
              <a:blipFill>
                <a:blip r:embed="rId6"/>
                <a:stretch>
                  <a:fillRect r="-30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FD517737-FAFF-9EF5-860D-4023BDCC4A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77497"/>
              </p:ext>
            </p:extLst>
          </p:nvPr>
        </p:nvGraphicFramePr>
        <p:xfrm>
          <a:off x="10633128" y="623600"/>
          <a:ext cx="849652" cy="818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13">
                  <a:extLst>
                    <a:ext uri="{9D8B030D-6E8A-4147-A177-3AD203B41FA5}">
                      <a16:colId xmlns:a16="http://schemas.microsoft.com/office/drawing/2014/main" val="206126693"/>
                    </a:ext>
                  </a:extLst>
                </a:gridCol>
                <a:gridCol w="212413">
                  <a:extLst>
                    <a:ext uri="{9D8B030D-6E8A-4147-A177-3AD203B41FA5}">
                      <a16:colId xmlns:a16="http://schemas.microsoft.com/office/drawing/2014/main" val="3353592917"/>
                    </a:ext>
                  </a:extLst>
                </a:gridCol>
                <a:gridCol w="212413">
                  <a:extLst>
                    <a:ext uri="{9D8B030D-6E8A-4147-A177-3AD203B41FA5}">
                      <a16:colId xmlns:a16="http://schemas.microsoft.com/office/drawing/2014/main" val="2292049363"/>
                    </a:ext>
                  </a:extLst>
                </a:gridCol>
                <a:gridCol w="212413">
                  <a:extLst>
                    <a:ext uri="{9D8B030D-6E8A-4147-A177-3AD203B41FA5}">
                      <a16:colId xmlns:a16="http://schemas.microsoft.com/office/drawing/2014/main" val="3773219225"/>
                    </a:ext>
                  </a:extLst>
                </a:gridCol>
              </a:tblGrid>
              <a:tr h="272902"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992126"/>
                  </a:ext>
                </a:extLst>
              </a:tr>
              <a:tr h="272902"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333091"/>
                  </a:ext>
                </a:extLst>
              </a:tr>
              <a:tr h="272902"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803838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46FAE527-FD14-B9E6-00A6-652D10CCD5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608842"/>
              </p:ext>
            </p:extLst>
          </p:nvPr>
        </p:nvGraphicFramePr>
        <p:xfrm>
          <a:off x="7656642" y="1811264"/>
          <a:ext cx="849652" cy="818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13">
                  <a:extLst>
                    <a:ext uri="{9D8B030D-6E8A-4147-A177-3AD203B41FA5}">
                      <a16:colId xmlns:a16="http://schemas.microsoft.com/office/drawing/2014/main" val="206126693"/>
                    </a:ext>
                  </a:extLst>
                </a:gridCol>
                <a:gridCol w="212413">
                  <a:extLst>
                    <a:ext uri="{9D8B030D-6E8A-4147-A177-3AD203B41FA5}">
                      <a16:colId xmlns:a16="http://schemas.microsoft.com/office/drawing/2014/main" val="3353592917"/>
                    </a:ext>
                  </a:extLst>
                </a:gridCol>
                <a:gridCol w="212413">
                  <a:extLst>
                    <a:ext uri="{9D8B030D-6E8A-4147-A177-3AD203B41FA5}">
                      <a16:colId xmlns:a16="http://schemas.microsoft.com/office/drawing/2014/main" val="2292049363"/>
                    </a:ext>
                  </a:extLst>
                </a:gridCol>
                <a:gridCol w="212413">
                  <a:extLst>
                    <a:ext uri="{9D8B030D-6E8A-4147-A177-3AD203B41FA5}">
                      <a16:colId xmlns:a16="http://schemas.microsoft.com/office/drawing/2014/main" val="3773219225"/>
                    </a:ext>
                  </a:extLst>
                </a:gridCol>
              </a:tblGrid>
              <a:tr h="272902"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992126"/>
                  </a:ext>
                </a:extLst>
              </a:tr>
              <a:tr h="272902"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333091"/>
                  </a:ext>
                </a:extLst>
              </a:tr>
              <a:tr h="272902"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803838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924F4AB4-FF7B-E26F-2372-71D4CE9641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716250"/>
              </p:ext>
            </p:extLst>
          </p:nvPr>
        </p:nvGraphicFramePr>
        <p:xfrm>
          <a:off x="9682017" y="1814984"/>
          <a:ext cx="849652" cy="818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13">
                  <a:extLst>
                    <a:ext uri="{9D8B030D-6E8A-4147-A177-3AD203B41FA5}">
                      <a16:colId xmlns:a16="http://schemas.microsoft.com/office/drawing/2014/main" val="206126693"/>
                    </a:ext>
                  </a:extLst>
                </a:gridCol>
                <a:gridCol w="212413">
                  <a:extLst>
                    <a:ext uri="{9D8B030D-6E8A-4147-A177-3AD203B41FA5}">
                      <a16:colId xmlns:a16="http://schemas.microsoft.com/office/drawing/2014/main" val="3353592917"/>
                    </a:ext>
                  </a:extLst>
                </a:gridCol>
                <a:gridCol w="212413">
                  <a:extLst>
                    <a:ext uri="{9D8B030D-6E8A-4147-A177-3AD203B41FA5}">
                      <a16:colId xmlns:a16="http://schemas.microsoft.com/office/drawing/2014/main" val="2292049363"/>
                    </a:ext>
                  </a:extLst>
                </a:gridCol>
                <a:gridCol w="212413">
                  <a:extLst>
                    <a:ext uri="{9D8B030D-6E8A-4147-A177-3AD203B41FA5}">
                      <a16:colId xmlns:a16="http://schemas.microsoft.com/office/drawing/2014/main" val="3773219225"/>
                    </a:ext>
                  </a:extLst>
                </a:gridCol>
              </a:tblGrid>
              <a:tr h="272902"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992126"/>
                  </a:ext>
                </a:extLst>
              </a:tr>
              <a:tr h="272902"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333091"/>
                  </a:ext>
                </a:extLst>
              </a:tr>
              <a:tr h="272902"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8038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D413E80-AF8C-3F80-FD13-677454400031}"/>
                  </a:ext>
                </a:extLst>
              </p:cNvPr>
              <p:cNvSpPr txBox="1"/>
              <p:nvPr/>
            </p:nvSpPr>
            <p:spPr>
              <a:xfrm>
                <a:off x="8911086" y="1915180"/>
                <a:ext cx="584791" cy="6108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</m:t>
                          </m:r>
                        </m:e>
                      </m:d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f>
                        <m:f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</m:t>
                          </m:r>
                        </m:num>
                        <m:den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D413E80-AF8C-3F80-FD13-6774544000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1086" y="1915180"/>
                <a:ext cx="584791" cy="610873"/>
              </a:xfrm>
              <a:prstGeom prst="rect">
                <a:avLst/>
              </a:prstGeom>
              <a:blipFill>
                <a:blip r:embed="rId7"/>
                <a:stretch>
                  <a:fillRect r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73055C70-1517-AA8B-964F-C2390B0884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5798963"/>
              </p:ext>
            </p:extLst>
          </p:nvPr>
        </p:nvGraphicFramePr>
        <p:xfrm>
          <a:off x="10641540" y="1811264"/>
          <a:ext cx="849652" cy="818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13">
                  <a:extLst>
                    <a:ext uri="{9D8B030D-6E8A-4147-A177-3AD203B41FA5}">
                      <a16:colId xmlns:a16="http://schemas.microsoft.com/office/drawing/2014/main" val="206126693"/>
                    </a:ext>
                  </a:extLst>
                </a:gridCol>
                <a:gridCol w="212413">
                  <a:extLst>
                    <a:ext uri="{9D8B030D-6E8A-4147-A177-3AD203B41FA5}">
                      <a16:colId xmlns:a16="http://schemas.microsoft.com/office/drawing/2014/main" val="3353592917"/>
                    </a:ext>
                  </a:extLst>
                </a:gridCol>
                <a:gridCol w="212413">
                  <a:extLst>
                    <a:ext uri="{9D8B030D-6E8A-4147-A177-3AD203B41FA5}">
                      <a16:colId xmlns:a16="http://schemas.microsoft.com/office/drawing/2014/main" val="2292049363"/>
                    </a:ext>
                  </a:extLst>
                </a:gridCol>
                <a:gridCol w="212413">
                  <a:extLst>
                    <a:ext uri="{9D8B030D-6E8A-4147-A177-3AD203B41FA5}">
                      <a16:colId xmlns:a16="http://schemas.microsoft.com/office/drawing/2014/main" val="3773219225"/>
                    </a:ext>
                  </a:extLst>
                </a:gridCol>
              </a:tblGrid>
              <a:tr h="272902"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992126"/>
                  </a:ext>
                </a:extLst>
              </a:tr>
              <a:tr h="272902"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333091"/>
                  </a:ext>
                </a:extLst>
              </a:tr>
              <a:tr h="272902"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8038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E8053EE-3222-5AAA-4160-02DCA1B99C65}"/>
                  </a:ext>
                </a:extLst>
              </p:cNvPr>
              <p:cNvSpPr txBox="1"/>
              <p:nvPr/>
            </p:nvSpPr>
            <p:spPr>
              <a:xfrm>
                <a:off x="6797243" y="1915179"/>
                <a:ext cx="584791" cy="634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𝑐</m:t>
                          </m:r>
                        </m:e>
                      </m:d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f>
                        <m:f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13</m:t>
                          </m:r>
                        </m:num>
                        <m:den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E8053EE-3222-5AAA-4160-02DCA1B99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7243" y="1915179"/>
                <a:ext cx="584791" cy="634789"/>
              </a:xfrm>
              <a:prstGeom prst="rect">
                <a:avLst/>
              </a:prstGeom>
              <a:blipFill>
                <a:blip r:embed="rId8"/>
                <a:stretch>
                  <a:fillRect r="-270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B6F7B5B3-1E6D-EA4D-B292-DA1DFBE4068E}"/>
                  </a:ext>
                </a:extLst>
              </p:cNvPr>
              <p:cNvSpPr/>
              <p:nvPr/>
            </p:nvSpPr>
            <p:spPr>
              <a:xfrm>
                <a:off x="3833795" y="3238624"/>
                <a:ext cx="3596592" cy="3461657"/>
              </a:xfrm>
              <a:prstGeom prst="roundRect">
                <a:avLst>
                  <a:gd name="adj" fmla="val 7182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r>
                  <a:rPr lang="en-GB" b="0" dirty="0">
                    <a:solidFill>
                      <a:schemeClr val="tx1"/>
                    </a:solidFill>
                  </a:rPr>
                  <a:t>(a)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𝑖𝑓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den>
                    </m:f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𝑛𝑢𝑚𝑏𝑒𝑟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36 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𝑓𝑖𝑛𝑑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𝑣𝑎𝑙𝑢𝑒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𝑛𝑢𝑚𝑏𝑒𝑟</m:t>
                      </m:r>
                    </m:oMath>
                  </m:oMathPara>
                </a14:m>
                <a:endParaRPr lang="en-GB" b="0" dirty="0">
                  <a:solidFill>
                    <a:schemeClr val="tx1"/>
                  </a:solidFill>
                </a:endParaRPr>
              </a:p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endParaRPr lang="en-GB" b="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b="0" dirty="0">
                    <a:solidFill>
                      <a:schemeClr val="tx1"/>
                    </a:solidFill>
                  </a:rPr>
                  <a:t>(b)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𝑖𝑓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𝑛𝑢𝑚𝑏𝑒𝑟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𝑓𝑖𝑛𝑑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𝑣𝑎𝑙𝑢𝑒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𝑛𝑢𝑚𝑏𝑒𝑟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B6F7B5B3-1E6D-EA4D-B292-DA1DFBE406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3795" y="3238624"/>
                <a:ext cx="3596592" cy="3461657"/>
              </a:xfrm>
              <a:prstGeom prst="roundRect">
                <a:avLst>
                  <a:gd name="adj" fmla="val 7182"/>
                </a:avLst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Oval 34">
            <a:extLst>
              <a:ext uri="{FF2B5EF4-FFF2-40B4-BE49-F238E27FC236}">
                <a16:creationId xmlns:a16="http://schemas.microsoft.com/office/drawing/2014/main" id="{066982D6-F72D-01EE-F114-BC8E2CC997DE}"/>
              </a:ext>
            </a:extLst>
          </p:cNvPr>
          <p:cNvSpPr/>
          <p:nvPr/>
        </p:nvSpPr>
        <p:spPr>
          <a:xfrm>
            <a:off x="3914172" y="3340648"/>
            <a:ext cx="350874" cy="350874"/>
          </a:xfrm>
          <a:prstGeom prst="ellipse">
            <a:avLst/>
          </a:prstGeom>
          <a:solidFill>
            <a:srgbClr val="FFC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3A5F21F7-83D0-60A7-4012-ACA901DA2222}"/>
                  </a:ext>
                </a:extLst>
              </p:cNvPr>
              <p:cNvSpPr/>
              <p:nvPr/>
            </p:nvSpPr>
            <p:spPr>
              <a:xfrm>
                <a:off x="7552153" y="3238624"/>
                <a:ext cx="4524410" cy="3461657"/>
              </a:xfrm>
              <a:prstGeom prst="roundRect">
                <a:avLst>
                  <a:gd name="adj" fmla="val 7182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r>
                  <a:rPr lang="en-GB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A ribbon is 1.6m long</a:t>
                </a:r>
              </a:p>
              <a:p>
                <a:pPr algn="ctr"/>
                <a:r>
                  <a:rPr lang="en-GB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How long is it if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f>
                      <m:fPr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15</m:t>
                        </m:r>
                      </m:num>
                      <m:den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16</m:t>
                        </m:r>
                      </m:den>
                    </m:f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𝑖𝑠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𝑟𝑒𝑚𝑜𝑣𝑒𝑑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?</m:t>
                    </m:r>
                  </m:oMath>
                </a14:m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3A5F21F7-83D0-60A7-4012-ACA901DA22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2153" y="3238624"/>
                <a:ext cx="4524410" cy="3461657"/>
              </a:xfrm>
              <a:prstGeom prst="roundRect">
                <a:avLst>
                  <a:gd name="adj" fmla="val 7182"/>
                </a:avLst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Oval 36">
            <a:extLst>
              <a:ext uri="{FF2B5EF4-FFF2-40B4-BE49-F238E27FC236}">
                <a16:creationId xmlns:a16="http://schemas.microsoft.com/office/drawing/2014/main" id="{3C686941-547F-5498-B8BB-53275D0BB147}"/>
              </a:ext>
            </a:extLst>
          </p:cNvPr>
          <p:cNvSpPr/>
          <p:nvPr/>
        </p:nvSpPr>
        <p:spPr>
          <a:xfrm>
            <a:off x="7632530" y="3340648"/>
            <a:ext cx="350874" cy="350874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6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90E6280-F005-384B-EA4A-1B2B29C09C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55894" y="3793507"/>
            <a:ext cx="4316927" cy="444835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9362B36-4477-176E-870A-D8D8D4FAE2D8}"/>
              </a:ext>
            </a:extLst>
          </p:cNvPr>
          <p:cNvCxnSpPr>
            <a:cxnSpLocks/>
          </p:cNvCxnSpPr>
          <p:nvPr/>
        </p:nvCxnSpPr>
        <p:spPr>
          <a:xfrm>
            <a:off x="7908122" y="3994658"/>
            <a:ext cx="314983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1321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140</Words>
  <Application>Microsoft Office PowerPoint</Application>
  <PresentationFormat>Widescreen</PresentationFormat>
  <Paragraphs>51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2</cp:revision>
  <dcterms:created xsi:type="dcterms:W3CDTF">2025-06-03T11:54:32Z</dcterms:created>
  <dcterms:modified xsi:type="dcterms:W3CDTF">2025-06-05T08:59:41Z</dcterms:modified>
</cp:coreProperties>
</file>