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12192000" cy="6858000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8C09A7-FB66-4D99-A4E3-0C1F52A6D2E8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3205FC-B592-49E1-BFE3-F8A8F223A3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6024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(3x + 2)(x + 1)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3205FC-B592-49E1-BFE3-F8A8F223A35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0108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35CD1-1BC2-5357-5837-BA16AB1AB9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2D2953-EE23-C1A6-D526-D805E6F9EE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0AF972-25A4-59F7-7FFD-FEA9F5991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28E8-FCFA-4F11-B1BB-5BD7E16FD5D0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7A84A-3F92-7AC6-E4A0-2544C7EF2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10D1A-A2AC-F3F3-C3B2-A19C41BD3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648C-A832-4D39-B863-B07290C6C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0807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625AD-6C5B-EF73-730E-0F7831BD4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04735-29C4-862A-351D-16D55DBBD9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88083B-5A24-8F56-E0B9-743D59F47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28E8-FCFA-4F11-B1BB-5BD7E16FD5D0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82660C-5B06-8FF2-693E-AC7884B35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95DD4B-F73E-A3E1-240D-70F1FC543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648C-A832-4D39-B863-B07290C6C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0251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B8E51-39C5-6D38-12ED-B4D2B2849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B7BC21-9998-5B76-3A40-669522EA7E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AA768E-6CF7-4551-EDC1-99CA613E5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28E8-FCFA-4F11-B1BB-5BD7E16FD5D0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06C0A5-3FF6-F5A5-39CA-915B74F58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6C4437-B3AB-7DBC-85E7-7B0EFF467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648C-A832-4D39-B863-B07290C6C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96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6184C-2DE1-D9DB-8406-08F93300C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1AD368-A83A-4D9F-B1BA-306C5FB561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103B2D-F6AD-8CAB-784A-6A6138D47D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F27C4-AB8B-D778-7C19-DDA7F1B26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28E8-FCFA-4F11-B1BB-5BD7E16FD5D0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294470-75E6-CACF-7902-3FA1E8A5D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FF6367-01B2-FF7E-1004-C7F25D777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648C-A832-4D39-B863-B07290C6C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997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3BA35-3BD3-CDB7-7E8F-DA9BB2DCB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A766C5-BB87-A9F3-43E1-9F5E107178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C0D88B-D15F-E0D8-5BD0-2572823D15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14F18B-EAF7-E8D1-5425-73DB13E1E7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82AC89-45ED-5D59-2359-9C3B8F5F9D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F9B931-0ACB-7D80-7EC2-79B260BD4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28E8-FCFA-4F11-B1BB-5BD7E16FD5D0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C8DBEA-4895-2330-D5F7-CE01BCFED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4DD1B-E97C-448E-E18E-032C966FE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648C-A832-4D39-B863-B07290C6C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8584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B9492-9A51-E2EE-ABD5-0FA75F59F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1AF4AA-2F84-A0BE-1EA9-D859D7088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28E8-FCFA-4F11-B1BB-5BD7E16FD5D0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3CD3C4-0D2F-A74C-6C81-C3104D911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424FFA-8052-3403-1F93-3C7B29489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648C-A832-4D39-B863-B07290C6C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8405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911918-EFD4-26FE-95CA-E025B0D4A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28E8-FCFA-4F11-B1BB-5BD7E16FD5D0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BDC9F4-7591-2080-5DEF-9CF71C34C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B76647-D81F-5C1D-B65B-57D38C4B8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648C-A832-4D39-B863-B07290C6C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800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AFA97-80D0-1404-57FF-145D9FDE6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34163-A057-C1D6-457D-A12DF8BCF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A457CB-F3BA-3E58-82FD-10EDEA7DDC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01747D-8493-7D84-52EC-4C6DD69AC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28E8-FCFA-4F11-B1BB-5BD7E16FD5D0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8D178C-16E0-48AA-2E6C-42DB04F55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01CAD7-5A02-1F09-93EA-26C51C9B5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648C-A832-4D39-B863-B07290C6C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479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56F02-26EA-233E-E70E-8601C529C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105AED-E259-C89D-A3D4-EC26AC619E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84A042-F349-EFE5-5968-7AAA47D96E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A01E40-6466-E893-D595-2C8D46E07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28E8-FCFA-4F11-B1BB-5BD7E16FD5D0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C65D9F-34C0-71A0-1F99-E22B0C375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04057-CA94-FEF6-B50B-C2C6E80D4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648C-A832-4D39-B863-B07290C6C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443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5A5AD-42EA-470D-D593-49C3ACD31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5C3A58-FC64-C03B-361F-A1D6A95F43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F1CB8D-5FD4-A5F3-EA77-304199A9D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28E8-FCFA-4F11-B1BB-5BD7E16FD5D0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739D63-50A7-11BE-1540-62C1F6164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C1F6CD-2C51-CA15-AC94-B184FE79B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648C-A832-4D39-B863-B07290C6C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3465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D087E6-0C0B-5458-9CE3-924611F635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FCB9C1-769C-A23F-4A1D-38C4C6D3AE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7FF8EA-A444-EADE-56B2-4D7B2BDC4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28E8-FCFA-4F11-B1BB-5BD7E16FD5D0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DA1353-2AE9-09A1-A05E-0B4E9C9CB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C51F8B-F16D-526F-47C0-288CCAF1A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F648C-A832-4D39-B863-B07290C6C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365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363188-9138-76EA-1A95-0A094867A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0CF872-3E45-C2B2-61B5-D9BA5E224F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221340-CE84-382A-E494-6E385E6AC3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6E28E8-FCFA-4F11-B1BB-5BD7E16FD5D0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33995-8927-5562-67B4-A291E7C13E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5CDE6B-BF8D-FA5E-32C2-0B3CD4D428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0F648C-A832-4D39-B863-B07290C6C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964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D3DC87-26F0-F34A-A23B-ADC3554B2B30}"/>
              </a:ext>
            </a:extLst>
          </p:cNvPr>
          <p:cNvSpPr/>
          <p:nvPr/>
        </p:nvSpPr>
        <p:spPr>
          <a:xfrm>
            <a:off x="67900" y="98776"/>
            <a:ext cx="11999923" cy="66632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4E491C98-D037-9641-9663-76C72158061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797102"/>
                  </p:ext>
                </p:extLst>
              </p:nvPr>
            </p:nvGraphicFramePr>
            <p:xfrm>
              <a:off x="90311" y="95959"/>
              <a:ext cx="11977512" cy="66660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92504">
                      <a:extLst>
                        <a:ext uri="{9D8B030D-6E8A-4147-A177-3AD203B41FA5}">
                          <a16:colId xmlns:a16="http://schemas.microsoft.com/office/drawing/2014/main" val="2576992997"/>
                        </a:ext>
                      </a:extLst>
                    </a:gridCol>
                    <a:gridCol w="3992504">
                      <a:extLst>
                        <a:ext uri="{9D8B030D-6E8A-4147-A177-3AD203B41FA5}">
                          <a16:colId xmlns:a16="http://schemas.microsoft.com/office/drawing/2014/main" val="1750783434"/>
                        </a:ext>
                      </a:extLst>
                    </a:gridCol>
                    <a:gridCol w="3992504">
                      <a:extLst>
                        <a:ext uri="{9D8B030D-6E8A-4147-A177-3AD203B41FA5}">
                          <a16:colId xmlns:a16="http://schemas.microsoft.com/office/drawing/2014/main" val="2318880851"/>
                        </a:ext>
                      </a:extLst>
                    </a:gridCol>
                  </a:tblGrid>
                  <a:tr h="133321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𝒇</m:t>
                                </m:r>
                                <m:d>
                                  <m:dPr>
                                    <m:ctrlP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Find the value of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(a)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  <m:d>
                                <m:dPr>
                                  <m:ctrlP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𝟒</m:t>
                                  </m:r>
                                </m:e>
                              </m:d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     (b)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  <m:d>
                                <m:dPr>
                                  <m:ctrlP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e>
                              </m:d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     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BE5D6">
                            <a:alpha val="50196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𝒈</m:t>
                                </m:r>
                                <m:d>
                                  <m:dPr>
                                    <m:ctrlP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Find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the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value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of</m:t>
                                </m:r>
                              </m:oMath>
                            </m:oMathPara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)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𝒈</m:t>
                                </m:r>
                                <m:d>
                                  <m:dPr>
                                    <m:ctrlP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𝟕</m:t>
                                    </m:r>
                                  </m:e>
                                </m:d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     (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)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𝒈</m:t>
                                </m:r>
                                <m:d>
                                  <m:dPr>
                                    <m:ctrlP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𝒇</m:t>
                                </m:r>
                                <m:d>
                                  <m:dPr>
                                    <m:ctrlP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Find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the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value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of</m:t>
                                </m:r>
                              </m:oMath>
                            </m:oMathPara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)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𝒇</m:t>
                                </m:r>
                                <m:d>
                                  <m:dPr>
                                    <m:ctrlP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𝟖</m:t>
                                    </m:r>
                                  </m:e>
                                </m:d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     (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)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𝒇</m:t>
                                </m:r>
                                <m:d>
                                  <m:dPr>
                                    <m:ctrlP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71082270"/>
                      </a:ext>
                    </a:extLst>
                  </a:tr>
                  <a:tr h="133321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Find the value of 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000" b="1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𝒙</m:t>
                              </m:r>
                            </m:oMath>
                          </a14:m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 when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(a)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𝒇</m:t>
                              </m:r>
                              <m:d>
                                <m:dPr>
                                  <m:ctrlP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𝒙</m:t>
                                  </m:r>
                                </m:e>
                              </m:d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𝟐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</m:oMath>
                          </a14:m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     (b)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𝒇</m:t>
                              </m:r>
                              <m:d>
                                <m:dPr>
                                  <m:ctrlP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𝒙</m:t>
                                  </m:r>
                                </m:e>
                              </m:d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=−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𝟖</m:t>
                              </m:r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CC">
                            <a:alpha val="50196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sSup>
                                  <m:sSup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Find the value of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(a)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𝒇</m:t>
                              </m:r>
                              <m:d>
                                <m:dPr>
                                  <m:ctrlP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−</m:t>
                                  </m:r>
                                  <m: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𝟏</m:t>
                                  </m:r>
                                </m:e>
                              </m:d>
                            </m:oMath>
                          </a14:m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     (b)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𝒇</m:t>
                              </m:r>
                              <m:d>
                                <m:dPr>
                                  <m:ctrlP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𝟐</m:t>
                                  </m:r>
                                </m:e>
                              </m:d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𝒈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Find the value of 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000" b="1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𝒙</m:t>
                              </m:r>
                            </m:oMath>
                          </a14:m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 when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(a)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𝒈</m:t>
                              </m:r>
                              <m:d>
                                <m:dPr>
                                  <m:ctrlP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𝒙</m:t>
                                  </m:r>
                                </m:e>
                              </m:d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𝟖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</m:oMath>
                          </a14:m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     (b)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𝒈</m:t>
                              </m:r>
                              <m:d>
                                <m:dPr>
                                  <m:ctrlP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𝒙</m:t>
                                  </m:r>
                                </m:e>
                              </m:d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𝟏𝟖</m:t>
                              </m:r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  <a:alpha val="50196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45003468"/>
                      </a:ext>
                    </a:extLst>
                  </a:tr>
                  <a:tr h="133321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𝒈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Solve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𝒇</m:t>
                              </m:r>
                              <m:d>
                                <m:dPr>
                                  <m:ctrlP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𝒙</m:t>
                                  </m:r>
                                </m:e>
                              </m:d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𝒈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𝒙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𝒈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Solve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𝒇</m:t>
                              </m:r>
                              <m:d>
                                <m:dPr>
                                  <m:ctrlP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𝒙</m:t>
                                  </m:r>
                                </m:e>
                              </m:d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𝒈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𝒙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𝒈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𝟗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𝟐𝟎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Solve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𝒇</m:t>
                              </m:r>
                              <m:d>
                                <m:dPr>
                                  <m:ctrlP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𝒙</m:t>
                                  </m:r>
                                </m:e>
                              </m:d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𝒈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𝒙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CC">
                            <a:alpha val="50196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89457806"/>
                      </a:ext>
                    </a:extLst>
                  </a:tr>
                  <a:tr h="133321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𝒈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𝟐𝟎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Solve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𝒇</m:t>
                              </m:r>
                              <m:d>
                                <m:dPr>
                                  <m:ctrlP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𝒙</m:t>
                                  </m:r>
                                </m:e>
                              </m:d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𝒈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𝒙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𝟕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𝟐𝟎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Solve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𝒇</m:t>
                              </m:r>
                              <m:d>
                                <m:dPr>
                                  <m:ctrlP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𝒙</m:t>
                                  </m:r>
                                </m:e>
                              </m:d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𝟖</m:t>
                              </m:r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BE5D6">
                            <a:alpha val="50196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𝒈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Solve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𝒇</m:t>
                              </m:r>
                              <m:d>
                                <m:dPr>
                                  <m:ctrlP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𝒙</m:t>
                                  </m:r>
                                </m:e>
                              </m:d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𝒈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𝒙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67628406"/>
                      </a:ext>
                    </a:extLst>
                  </a:tr>
                  <a:tr h="133321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𝒈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kumimoji="0" lang="en-GB" sz="2000" b="1" i="0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+mn-lt"/>
                                    <a:ea typeface="+mn-ea"/>
                                    <a:cs typeface="+mn-cs"/>
                                  </a:rPr>
                                  <m:t>Solve</m:t>
                                </m:r>
                                <m:r>
                                  <m:rPr>
                                    <m:nor/>
                                  </m:rPr>
                                  <a:rPr kumimoji="0" lang="en-GB" sz="2000" b="1" i="0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+mn-lt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=−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𝒈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Find an expression for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CC">
                            <a:alpha val="50196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Find an expression for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0374704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4E491C98-D037-9641-9663-76C72158061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797102"/>
                  </p:ext>
                </p:extLst>
              </p:nvPr>
            </p:nvGraphicFramePr>
            <p:xfrm>
              <a:off x="90311" y="95959"/>
              <a:ext cx="11977512" cy="66660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92504">
                      <a:extLst>
                        <a:ext uri="{9D8B030D-6E8A-4147-A177-3AD203B41FA5}">
                          <a16:colId xmlns:a16="http://schemas.microsoft.com/office/drawing/2014/main" val="2576992997"/>
                        </a:ext>
                      </a:extLst>
                    </a:gridCol>
                    <a:gridCol w="3992504">
                      <a:extLst>
                        <a:ext uri="{9D8B030D-6E8A-4147-A177-3AD203B41FA5}">
                          <a16:colId xmlns:a16="http://schemas.microsoft.com/office/drawing/2014/main" val="1750783434"/>
                        </a:ext>
                      </a:extLst>
                    </a:gridCol>
                    <a:gridCol w="3992504">
                      <a:extLst>
                        <a:ext uri="{9D8B030D-6E8A-4147-A177-3AD203B41FA5}">
                          <a16:colId xmlns:a16="http://schemas.microsoft.com/office/drawing/2014/main" val="2318880851"/>
                        </a:ext>
                      </a:extLst>
                    </a:gridCol>
                  </a:tblGrid>
                  <a:tr h="13332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53" t="-457" r="-200458" b="-400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000" t="-457" r="-100152" b="-400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305" t="-457" r="-305" b="-4009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71082270"/>
                      </a:ext>
                    </a:extLst>
                  </a:tr>
                  <a:tr h="13332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53" t="-100457" r="-200458" b="-300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000" t="-100457" r="-100152" b="-300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305" t="-100457" r="-305" b="-3009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45003468"/>
                      </a:ext>
                    </a:extLst>
                  </a:tr>
                  <a:tr h="13332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53" t="-200457" r="-200458" b="-200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000" t="-200457" r="-100152" b="-200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305" t="-200457" r="-305" b="-2009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89457806"/>
                      </a:ext>
                    </a:extLst>
                  </a:tr>
                  <a:tr h="13332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53" t="-300457" r="-200458" b="-100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000" t="-300457" r="-100152" b="-100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305" t="-300457" r="-305" b="-1009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67628406"/>
                      </a:ext>
                    </a:extLst>
                  </a:tr>
                  <a:tr h="13332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53" t="-400457" r="-200458" b="-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000" t="-400457" r="-100152" b="-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305" t="-400457" r="-305" b="-9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0374704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Oval 5">
            <a:extLst>
              <a:ext uri="{FF2B5EF4-FFF2-40B4-BE49-F238E27FC236}">
                <a16:creationId xmlns:a16="http://schemas.microsoft.com/office/drawing/2014/main" id="{C710C1AB-9A76-5145-BA05-01FA37FBE527}"/>
              </a:ext>
            </a:extLst>
          </p:cNvPr>
          <p:cNvSpPr/>
          <p:nvPr/>
        </p:nvSpPr>
        <p:spPr>
          <a:xfrm>
            <a:off x="146755" y="159887"/>
            <a:ext cx="417689" cy="41768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40295E2-ED5D-DD42-A752-63E1FEE93DB0}"/>
              </a:ext>
            </a:extLst>
          </p:cNvPr>
          <p:cNvSpPr/>
          <p:nvPr/>
        </p:nvSpPr>
        <p:spPr>
          <a:xfrm>
            <a:off x="4148666" y="152646"/>
            <a:ext cx="417689" cy="41768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56EA879-62D4-A247-AD64-DFAD9DC5DC39}"/>
              </a:ext>
            </a:extLst>
          </p:cNvPr>
          <p:cNvSpPr/>
          <p:nvPr/>
        </p:nvSpPr>
        <p:spPr>
          <a:xfrm>
            <a:off x="8150577" y="162734"/>
            <a:ext cx="417689" cy="41768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06E0CC9-4F47-6042-80DA-7C5B33845B0E}"/>
              </a:ext>
            </a:extLst>
          </p:cNvPr>
          <p:cNvSpPr/>
          <p:nvPr/>
        </p:nvSpPr>
        <p:spPr>
          <a:xfrm>
            <a:off x="146755" y="1474560"/>
            <a:ext cx="417689" cy="41768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1A58538-68A6-BA4D-B9D7-FE41682A8F60}"/>
              </a:ext>
            </a:extLst>
          </p:cNvPr>
          <p:cNvSpPr/>
          <p:nvPr/>
        </p:nvSpPr>
        <p:spPr>
          <a:xfrm>
            <a:off x="4148666" y="1499977"/>
            <a:ext cx="417689" cy="41768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6195FA7-CA9C-7E42-B0CB-4AAB9D2E22D1}"/>
              </a:ext>
            </a:extLst>
          </p:cNvPr>
          <p:cNvSpPr/>
          <p:nvPr/>
        </p:nvSpPr>
        <p:spPr>
          <a:xfrm>
            <a:off x="8150577" y="1477407"/>
            <a:ext cx="417689" cy="41768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D5AC7DB-38DD-0547-B202-D75B6143CB5C}"/>
              </a:ext>
            </a:extLst>
          </p:cNvPr>
          <p:cNvSpPr/>
          <p:nvPr/>
        </p:nvSpPr>
        <p:spPr>
          <a:xfrm>
            <a:off x="146755" y="2812818"/>
            <a:ext cx="417689" cy="41768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46D8ADB-4AD5-1748-9D45-DAE58BA0AAFE}"/>
              </a:ext>
            </a:extLst>
          </p:cNvPr>
          <p:cNvSpPr/>
          <p:nvPr/>
        </p:nvSpPr>
        <p:spPr>
          <a:xfrm>
            <a:off x="4148666" y="2838235"/>
            <a:ext cx="417689" cy="41768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BDA7D32-9D21-C542-BB77-2B01E070C1B6}"/>
              </a:ext>
            </a:extLst>
          </p:cNvPr>
          <p:cNvSpPr/>
          <p:nvPr/>
        </p:nvSpPr>
        <p:spPr>
          <a:xfrm>
            <a:off x="8150577" y="2815665"/>
            <a:ext cx="417689" cy="41768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200E6A2-FFFF-0947-93DA-C3819B950994}"/>
              </a:ext>
            </a:extLst>
          </p:cNvPr>
          <p:cNvSpPr/>
          <p:nvPr/>
        </p:nvSpPr>
        <p:spPr>
          <a:xfrm>
            <a:off x="146755" y="4151686"/>
            <a:ext cx="417689" cy="41768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55FFD9C-D266-D34C-A731-FDB3D2C0E9B1}"/>
              </a:ext>
            </a:extLst>
          </p:cNvPr>
          <p:cNvSpPr/>
          <p:nvPr/>
        </p:nvSpPr>
        <p:spPr>
          <a:xfrm>
            <a:off x="4148666" y="4177103"/>
            <a:ext cx="417689" cy="41768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2AF53E71-6912-6542-981C-3D2C130B1774}"/>
              </a:ext>
            </a:extLst>
          </p:cNvPr>
          <p:cNvSpPr/>
          <p:nvPr/>
        </p:nvSpPr>
        <p:spPr>
          <a:xfrm>
            <a:off x="8150577" y="4154533"/>
            <a:ext cx="417689" cy="41768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2A9A2D0-F2EC-C244-B4BB-0FE68DE22B90}"/>
              </a:ext>
            </a:extLst>
          </p:cNvPr>
          <p:cNvSpPr/>
          <p:nvPr/>
        </p:nvSpPr>
        <p:spPr>
          <a:xfrm>
            <a:off x="146755" y="5479058"/>
            <a:ext cx="417689" cy="41768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8D2AFFA2-D5A8-964C-BA72-620F64C6AD04}"/>
              </a:ext>
            </a:extLst>
          </p:cNvPr>
          <p:cNvSpPr/>
          <p:nvPr/>
        </p:nvSpPr>
        <p:spPr>
          <a:xfrm>
            <a:off x="4148666" y="5504475"/>
            <a:ext cx="417689" cy="41768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22F4991-1D70-BD43-8FED-506BF3F01193}"/>
              </a:ext>
            </a:extLst>
          </p:cNvPr>
          <p:cNvSpPr/>
          <p:nvPr/>
        </p:nvSpPr>
        <p:spPr>
          <a:xfrm>
            <a:off x="8150577" y="5481905"/>
            <a:ext cx="417689" cy="41768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5C9E4CC-1B20-4A44-B4F3-15C8720FDAC6}"/>
              </a:ext>
            </a:extLst>
          </p:cNvPr>
          <p:cNvSpPr txBox="1"/>
          <p:nvPr/>
        </p:nvSpPr>
        <p:spPr>
          <a:xfrm>
            <a:off x="77803" y="4167184"/>
            <a:ext cx="546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3AF7CE8-C41D-F647-B1BE-111CD38EC7EB}"/>
              </a:ext>
            </a:extLst>
          </p:cNvPr>
          <p:cNvSpPr txBox="1"/>
          <p:nvPr/>
        </p:nvSpPr>
        <p:spPr>
          <a:xfrm>
            <a:off x="4081830" y="4201997"/>
            <a:ext cx="546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DCE2256-0A01-4A43-B471-31AFBAEF3272}"/>
              </a:ext>
            </a:extLst>
          </p:cNvPr>
          <p:cNvSpPr txBox="1"/>
          <p:nvPr/>
        </p:nvSpPr>
        <p:spPr>
          <a:xfrm>
            <a:off x="8090223" y="4180162"/>
            <a:ext cx="546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60D05BD-617F-A94D-B4E9-325606B24C1B}"/>
              </a:ext>
            </a:extLst>
          </p:cNvPr>
          <p:cNvSpPr txBox="1"/>
          <p:nvPr/>
        </p:nvSpPr>
        <p:spPr>
          <a:xfrm>
            <a:off x="67900" y="5504475"/>
            <a:ext cx="546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B8B3C42-54FB-D54E-9F2A-91EE20F87310}"/>
              </a:ext>
            </a:extLst>
          </p:cNvPr>
          <p:cNvSpPr txBox="1"/>
          <p:nvPr/>
        </p:nvSpPr>
        <p:spPr>
          <a:xfrm>
            <a:off x="4071927" y="5539288"/>
            <a:ext cx="546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3685A1C-B9A6-394E-A47C-569282BA5AE0}"/>
              </a:ext>
            </a:extLst>
          </p:cNvPr>
          <p:cNvSpPr txBox="1"/>
          <p:nvPr/>
        </p:nvSpPr>
        <p:spPr>
          <a:xfrm>
            <a:off x="8080320" y="5501955"/>
            <a:ext cx="546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3297720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1805CC-873D-8AEF-51FA-EC14BC6B6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2BF1031-27CB-DAD2-1D29-DACB19526137}"/>
              </a:ext>
            </a:extLst>
          </p:cNvPr>
          <p:cNvSpPr/>
          <p:nvPr/>
        </p:nvSpPr>
        <p:spPr>
          <a:xfrm>
            <a:off x="67900" y="98776"/>
            <a:ext cx="11999923" cy="66632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5F34F7EA-EAA1-66DA-1350-3F583349717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67123190"/>
                  </p:ext>
                </p:extLst>
              </p:nvPr>
            </p:nvGraphicFramePr>
            <p:xfrm>
              <a:off x="90311" y="95959"/>
              <a:ext cx="11977512" cy="66660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92504">
                      <a:extLst>
                        <a:ext uri="{9D8B030D-6E8A-4147-A177-3AD203B41FA5}">
                          <a16:colId xmlns:a16="http://schemas.microsoft.com/office/drawing/2014/main" val="2576992997"/>
                        </a:ext>
                      </a:extLst>
                    </a:gridCol>
                    <a:gridCol w="3992504">
                      <a:extLst>
                        <a:ext uri="{9D8B030D-6E8A-4147-A177-3AD203B41FA5}">
                          <a16:colId xmlns:a16="http://schemas.microsoft.com/office/drawing/2014/main" val="1750783434"/>
                        </a:ext>
                      </a:extLst>
                    </a:gridCol>
                    <a:gridCol w="3992504">
                      <a:extLst>
                        <a:ext uri="{9D8B030D-6E8A-4147-A177-3AD203B41FA5}">
                          <a16:colId xmlns:a16="http://schemas.microsoft.com/office/drawing/2014/main" val="2318880851"/>
                        </a:ext>
                      </a:extLst>
                    </a:gridCol>
                  </a:tblGrid>
                  <a:tr h="133321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𝒇</m:t>
                                </m:r>
                                <m:d>
                                  <m:dPr>
                                    <m:ctrlP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Find the value of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(a)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  <m:d>
                                <m:dPr>
                                  <m:ctrlP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𝟒</m:t>
                                  </m:r>
                                </m:e>
                              </m:d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𝟑𝟗</m:t>
                              </m:r>
                            </m:oMath>
                          </a14:m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     (b)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  <m:d>
                                <m:dPr>
                                  <m:ctrlP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e>
                              </m:d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sz="2000" b="1" dirty="0">
                              <a:solidFill>
                                <a:srgbClr val="FF0000"/>
                              </a:solidFill>
                            </a:rPr>
                            <a:t>     </a:t>
                          </a:r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BE5D6">
                            <a:alpha val="50196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𝒈</m:t>
                                </m:r>
                                <m:d>
                                  <m:dPr>
                                    <m:ctrlP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Find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the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value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of</m:t>
                                </m:r>
                              </m:oMath>
                            </m:oMathPara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)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𝒈</m:t>
                                </m:r>
                                <m:d>
                                  <m:dPr>
                                    <m:ctrlP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𝟕</m:t>
                                    </m:r>
                                  </m:e>
                                </m:d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GB" sz="20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 </m:t>
                                </m:r>
                                <m:r>
                                  <m:rPr>
                                    <m:nor/>
                                  </m:rPr>
                                  <a:rPr lang="en-GB" sz="2000" b="1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     (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)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𝒈</m:t>
                                </m:r>
                                <m:d>
                                  <m:dPr>
                                    <m:ctrlP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e>
                                </m:d>
                                <m:r>
                                  <a:rPr lang="en-GB" sz="20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000" b="1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000" b="1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𝟏𝟏</m:t>
                                </m:r>
                              </m:oMath>
                            </m:oMathPara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𝒇</m:t>
                                </m:r>
                                <m:d>
                                  <m:dPr>
                                    <m:ctrlP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Find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the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value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of</m:t>
                                </m:r>
                              </m:oMath>
                            </m:oMathPara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)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𝒇</m:t>
                                </m:r>
                                <m:d>
                                  <m:dPr>
                                    <m:ctrlP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𝟖</m:t>
                                    </m:r>
                                  </m:e>
                                </m:d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0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0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rgbClr val="FF0000"/>
                                    </a:solidFill>
                                  </a:rPr>
                                  <m:t>     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 dirty="0">
                                    <a:solidFill>
                                      <a:schemeClr val="tx1"/>
                                    </a:solidFill>
                                  </a:rPr>
                                  <m:t>)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𝒇</m:t>
                                </m:r>
                                <m:d>
                                  <m:dPr>
                                    <m:ctrlP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e>
                                </m:d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0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</m:oMath>
                            </m:oMathPara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71082270"/>
                      </a:ext>
                    </a:extLst>
                  </a:tr>
                  <a:tr h="133321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Find the value of 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000" b="1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𝒙</m:t>
                              </m:r>
                            </m:oMath>
                          </a14:m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 when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(a)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𝒇</m:t>
                              </m:r>
                              <m:d>
                                <m:dPr>
                                  <m:ctrlP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kumimoji="0" lang="en-GB" sz="2000" b="1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0" lang="en-GB" sz="2000" b="1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𝟕</m:t>
                                      </m:r>
                                    </m:num>
                                    <m:den>
                                      <m:r>
                                        <a:rPr kumimoji="0" lang="en-GB" sz="2000" b="1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𝟑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𝟐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</m:oMath>
                          </a14:m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     (b)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𝒇</m:t>
                              </m:r>
                              <m:d>
                                <m:dPr>
                                  <m:ctrlP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FF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−</m:t>
                                  </m:r>
                                  <m: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FF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𝟏</m:t>
                                  </m:r>
                                </m:e>
                              </m:d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=−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𝟖</m:t>
                              </m:r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CC">
                            <a:alpha val="50196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sSup>
                                  <m:sSup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Find the value of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(a)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𝒇</m:t>
                              </m:r>
                              <m:d>
                                <m:dPr>
                                  <m:ctrlP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−</m:t>
                                  </m:r>
                                  <m: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𝟏</m:t>
                                  </m:r>
                                </m:e>
                              </m:d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𝟖</m:t>
                              </m:r>
                            </m:oMath>
                          </a14:m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     (b)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𝒇</m:t>
                              </m:r>
                              <m:d>
                                <m:dPr>
                                  <m:ctrlP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𝟐</m:t>
                                  </m:r>
                                </m:e>
                              </m:d>
                              <m:r>
                                <a:rPr kumimoji="0" lang="en-GB" sz="20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r>
                                <a:rPr kumimoji="0" lang="en-GB" sz="20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𝟐</m:t>
                              </m:r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𝒈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Find the value of 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000" b="1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𝒙</m:t>
                              </m:r>
                            </m:oMath>
                          </a14:m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 when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(a)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𝒈</m:t>
                              </m:r>
                              <m:d>
                                <m:dPr>
                                  <m:ctrlP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𝒙</m:t>
                                  </m:r>
                                </m:e>
                              </m:d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𝟖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</m:oMath>
                          </a14:m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     (b)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𝒈</m:t>
                              </m:r>
                              <m:d>
                                <m:dPr>
                                  <m:ctrlP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𝒙</m:t>
                                  </m:r>
                                </m:e>
                              </m:d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𝟏𝟖</m:t>
                              </m:r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  <a:alpha val="50196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45003468"/>
                      </a:ext>
                    </a:extLst>
                  </a:tr>
                  <a:tr h="133321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𝒈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Solve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𝒇</m:t>
                              </m:r>
                              <m:d>
                                <m:dPr>
                                  <m:ctrlP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𝒙</m:t>
                                  </m:r>
                                </m:e>
                              </m:d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𝒈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𝒙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𝒈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Solve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𝒇</m:t>
                              </m:r>
                              <m:d>
                                <m:dPr>
                                  <m:ctrlP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𝒙</m:t>
                                  </m:r>
                                </m:e>
                              </m:d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𝒈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𝒙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𝒈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𝟗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𝟐𝟎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Solve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𝒇</m:t>
                              </m:r>
                              <m:d>
                                <m:dPr>
                                  <m:ctrlP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𝒙</m:t>
                                  </m:r>
                                </m:e>
                              </m:d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𝒈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𝒙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CC">
                            <a:alpha val="50196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89457806"/>
                      </a:ext>
                    </a:extLst>
                  </a:tr>
                  <a:tr h="133321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𝒈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𝟐𝟎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Solve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𝒇</m:t>
                              </m:r>
                              <m:d>
                                <m:dPr>
                                  <m:ctrlP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𝒙</m:t>
                                  </m:r>
                                </m:e>
                              </m:d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𝒈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𝒙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𝟕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𝟐𝟎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Solve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𝒇</m:t>
                              </m:r>
                              <m:d>
                                <m:dPr>
                                  <m:ctrlP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𝒙</m:t>
                                  </m:r>
                                </m:e>
                              </m:d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𝟖</m:t>
                              </m:r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BE5D6">
                            <a:alpha val="50196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𝒈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Solve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𝒇</m:t>
                              </m:r>
                              <m:d>
                                <m:dPr>
                                  <m:ctrlP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𝒙</m:t>
                                  </m:r>
                                </m:e>
                              </m:d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𝒈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𝒙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67628406"/>
                      </a:ext>
                    </a:extLst>
                  </a:tr>
                  <a:tr h="133321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𝒈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kumimoji="0" lang="en-GB" sz="2000" b="1" i="0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+mn-lt"/>
                                    <a:ea typeface="+mn-ea"/>
                                    <a:cs typeface="+mn-cs"/>
                                  </a:rPr>
                                  <m:t>Solve</m:t>
                                </m:r>
                                <m:r>
                                  <m:rPr>
                                    <m:nor/>
                                  </m:rPr>
                                  <a:rPr kumimoji="0" lang="en-GB" sz="2000" b="1" i="0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+mn-lt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=−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𝒈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Find an expression for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𝟕</m:t>
                                </m:r>
                              </m:oMath>
                            </m:oMathPara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CC">
                            <a:alpha val="50196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Find an expression for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+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FF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FF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FF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0374704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5F34F7EA-EAA1-66DA-1350-3F583349717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67123190"/>
                  </p:ext>
                </p:extLst>
              </p:nvPr>
            </p:nvGraphicFramePr>
            <p:xfrm>
              <a:off x="90311" y="95959"/>
              <a:ext cx="11977512" cy="66660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92504">
                      <a:extLst>
                        <a:ext uri="{9D8B030D-6E8A-4147-A177-3AD203B41FA5}">
                          <a16:colId xmlns:a16="http://schemas.microsoft.com/office/drawing/2014/main" val="2576992997"/>
                        </a:ext>
                      </a:extLst>
                    </a:gridCol>
                    <a:gridCol w="3992504">
                      <a:extLst>
                        <a:ext uri="{9D8B030D-6E8A-4147-A177-3AD203B41FA5}">
                          <a16:colId xmlns:a16="http://schemas.microsoft.com/office/drawing/2014/main" val="1750783434"/>
                        </a:ext>
                      </a:extLst>
                    </a:gridCol>
                    <a:gridCol w="3992504">
                      <a:extLst>
                        <a:ext uri="{9D8B030D-6E8A-4147-A177-3AD203B41FA5}">
                          <a16:colId xmlns:a16="http://schemas.microsoft.com/office/drawing/2014/main" val="2318880851"/>
                        </a:ext>
                      </a:extLst>
                    </a:gridCol>
                  </a:tblGrid>
                  <a:tr h="13332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7" t="-952" r="-200000" b="-4019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637" t="-952" r="-100637" b="-4019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000" t="-952" r="-317" b="-4019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71082270"/>
                      </a:ext>
                    </a:extLst>
                  </a:tr>
                  <a:tr h="13332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7" t="-100952" r="-200000" b="-3019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637" t="-100952" r="-100637" b="-3019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000" t="-100952" r="-317" b="-3019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45003468"/>
                      </a:ext>
                    </a:extLst>
                  </a:tr>
                  <a:tr h="13332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7" t="-199057" r="-200000" b="-1990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637" t="-199057" r="-100637" b="-1990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000" t="-199057" r="-317" b="-1990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89457806"/>
                      </a:ext>
                    </a:extLst>
                  </a:tr>
                  <a:tr h="13332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7" t="-301905" r="-200000" b="-1009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637" t="-301905" r="-100637" b="-1009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000" t="-301905" r="-317" b="-1009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67628406"/>
                      </a:ext>
                    </a:extLst>
                  </a:tr>
                  <a:tr h="13332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7" t="-401905" r="-200000" b="-9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637" t="-401905" r="-100637" b="-9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000" t="-401905" r="-317" b="-9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0374704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Oval 5">
            <a:extLst>
              <a:ext uri="{FF2B5EF4-FFF2-40B4-BE49-F238E27FC236}">
                <a16:creationId xmlns:a16="http://schemas.microsoft.com/office/drawing/2014/main" id="{63F411ED-46C4-764F-F486-78920C0735BF}"/>
              </a:ext>
            </a:extLst>
          </p:cNvPr>
          <p:cNvSpPr/>
          <p:nvPr/>
        </p:nvSpPr>
        <p:spPr>
          <a:xfrm>
            <a:off x="146755" y="159887"/>
            <a:ext cx="417689" cy="41768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83D35FD-3C86-A93B-D24F-A5704DE0C9AC}"/>
              </a:ext>
            </a:extLst>
          </p:cNvPr>
          <p:cNvSpPr/>
          <p:nvPr/>
        </p:nvSpPr>
        <p:spPr>
          <a:xfrm>
            <a:off x="4148666" y="152646"/>
            <a:ext cx="417689" cy="41768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F6BF3B6-DA1A-0F36-456F-4B931D8D4761}"/>
              </a:ext>
            </a:extLst>
          </p:cNvPr>
          <p:cNvSpPr/>
          <p:nvPr/>
        </p:nvSpPr>
        <p:spPr>
          <a:xfrm>
            <a:off x="8150577" y="162734"/>
            <a:ext cx="417689" cy="41768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6654B77-CDD0-CFDF-40F2-04AB83227C1F}"/>
              </a:ext>
            </a:extLst>
          </p:cNvPr>
          <p:cNvSpPr/>
          <p:nvPr/>
        </p:nvSpPr>
        <p:spPr>
          <a:xfrm>
            <a:off x="146755" y="1474560"/>
            <a:ext cx="417689" cy="41768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F68479C-FFF8-D51C-F245-85F50EA754F4}"/>
              </a:ext>
            </a:extLst>
          </p:cNvPr>
          <p:cNvSpPr/>
          <p:nvPr/>
        </p:nvSpPr>
        <p:spPr>
          <a:xfrm>
            <a:off x="4148666" y="1499977"/>
            <a:ext cx="417689" cy="41768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7F1488A-E287-D70F-1241-F63577D910ED}"/>
              </a:ext>
            </a:extLst>
          </p:cNvPr>
          <p:cNvSpPr/>
          <p:nvPr/>
        </p:nvSpPr>
        <p:spPr>
          <a:xfrm>
            <a:off x="8150577" y="1477407"/>
            <a:ext cx="417689" cy="41768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8162AD-760D-9A4D-13B2-6F8B7DB1A6F6}"/>
              </a:ext>
            </a:extLst>
          </p:cNvPr>
          <p:cNvSpPr/>
          <p:nvPr/>
        </p:nvSpPr>
        <p:spPr>
          <a:xfrm>
            <a:off x="146755" y="2812818"/>
            <a:ext cx="417689" cy="41768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E5BB878-C93B-7295-ECB9-2A13A153A1E1}"/>
              </a:ext>
            </a:extLst>
          </p:cNvPr>
          <p:cNvSpPr/>
          <p:nvPr/>
        </p:nvSpPr>
        <p:spPr>
          <a:xfrm>
            <a:off x="4148666" y="2838235"/>
            <a:ext cx="417689" cy="41768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BAA29A1-E00E-486C-C921-06D13692284B}"/>
              </a:ext>
            </a:extLst>
          </p:cNvPr>
          <p:cNvSpPr/>
          <p:nvPr/>
        </p:nvSpPr>
        <p:spPr>
          <a:xfrm>
            <a:off x="8150577" y="2815665"/>
            <a:ext cx="417689" cy="41768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88A0BDA-C3F7-195B-1559-003C7F842CC2}"/>
              </a:ext>
            </a:extLst>
          </p:cNvPr>
          <p:cNvSpPr/>
          <p:nvPr/>
        </p:nvSpPr>
        <p:spPr>
          <a:xfrm>
            <a:off x="146755" y="4151686"/>
            <a:ext cx="417689" cy="41768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C8D3469-92F7-5A79-5C86-1DBAFFA390C8}"/>
              </a:ext>
            </a:extLst>
          </p:cNvPr>
          <p:cNvSpPr/>
          <p:nvPr/>
        </p:nvSpPr>
        <p:spPr>
          <a:xfrm>
            <a:off x="4148666" y="4177103"/>
            <a:ext cx="417689" cy="41768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015357A-99D4-A640-FE33-37D72A92B527}"/>
              </a:ext>
            </a:extLst>
          </p:cNvPr>
          <p:cNvSpPr/>
          <p:nvPr/>
        </p:nvSpPr>
        <p:spPr>
          <a:xfrm>
            <a:off x="8150577" y="4154533"/>
            <a:ext cx="417689" cy="41768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09CB22C-16C8-EB3E-A735-F16926EFAA45}"/>
              </a:ext>
            </a:extLst>
          </p:cNvPr>
          <p:cNvSpPr/>
          <p:nvPr/>
        </p:nvSpPr>
        <p:spPr>
          <a:xfrm>
            <a:off x="146755" y="5479058"/>
            <a:ext cx="417689" cy="41768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A262A15-EF4D-9FD5-AB0E-FD8591E6D2B6}"/>
              </a:ext>
            </a:extLst>
          </p:cNvPr>
          <p:cNvSpPr/>
          <p:nvPr/>
        </p:nvSpPr>
        <p:spPr>
          <a:xfrm>
            <a:off x="4148666" y="5504475"/>
            <a:ext cx="417689" cy="41768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E91CB17-3359-1764-6AD9-4C47535B7DD4}"/>
              </a:ext>
            </a:extLst>
          </p:cNvPr>
          <p:cNvSpPr/>
          <p:nvPr/>
        </p:nvSpPr>
        <p:spPr>
          <a:xfrm>
            <a:off x="8150577" y="5481905"/>
            <a:ext cx="417689" cy="41768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24B8D5-83E1-6150-CD10-FD45C4622F08}"/>
              </a:ext>
            </a:extLst>
          </p:cNvPr>
          <p:cNvSpPr txBox="1"/>
          <p:nvPr/>
        </p:nvSpPr>
        <p:spPr>
          <a:xfrm>
            <a:off x="77803" y="4167184"/>
            <a:ext cx="546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A2BBB2F-9252-A89B-F70D-3215BB3E2C65}"/>
              </a:ext>
            </a:extLst>
          </p:cNvPr>
          <p:cNvSpPr txBox="1"/>
          <p:nvPr/>
        </p:nvSpPr>
        <p:spPr>
          <a:xfrm>
            <a:off x="4081830" y="4201997"/>
            <a:ext cx="546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8440D5A-2841-5525-B7C1-E5C9238A74FB}"/>
              </a:ext>
            </a:extLst>
          </p:cNvPr>
          <p:cNvSpPr txBox="1"/>
          <p:nvPr/>
        </p:nvSpPr>
        <p:spPr>
          <a:xfrm>
            <a:off x="8090223" y="4180162"/>
            <a:ext cx="546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00C5C0C-52E8-557F-BB31-F4E46B316D89}"/>
              </a:ext>
            </a:extLst>
          </p:cNvPr>
          <p:cNvSpPr txBox="1"/>
          <p:nvPr/>
        </p:nvSpPr>
        <p:spPr>
          <a:xfrm>
            <a:off x="67900" y="5504475"/>
            <a:ext cx="546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E5848C6-14DE-F717-96ED-6359B2DE1AA4}"/>
              </a:ext>
            </a:extLst>
          </p:cNvPr>
          <p:cNvSpPr txBox="1"/>
          <p:nvPr/>
        </p:nvSpPr>
        <p:spPr>
          <a:xfrm>
            <a:off x="4071927" y="5539288"/>
            <a:ext cx="546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4EC0F55-1D57-D771-66F3-85CD30B2D1CE}"/>
              </a:ext>
            </a:extLst>
          </p:cNvPr>
          <p:cNvSpPr txBox="1"/>
          <p:nvPr/>
        </p:nvSpPr>
        <p:spPr>
          <a:xfrm>
            <a:off x="8080320" y="5501955"/>
            <a:ext cx="546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6663BED-1FAD-679E-96B9-66B206FC2F40}"/>
                  </a:ext>
                </a:extLst>
              </p:cNvPr>
              <p:cNvSpPr txBox="1"/>
              <p:nvPr/>
            </p:nvSpPr>
            <p:spPr>
              <a:xfrm>
                <a:off x="9122229" y="2443486"/>
                <a:ext cx="103383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=±</m:t>
                      </m:r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6663BED-1FAD-679E-96B9-66B206FC2F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2229" y="2443486"/>
                <a:ext cx="103383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CF6494B-64C9-849D-EA41-C1E349E78E1B}"/>
                  </a:ext>
                </a:extLst>
              </p:cNvPr>
              <p:cNvSpPr txBox="1"/>
              <p:nvPr/>
            </p:nvSpPr>
            <p:spPr>
              <a:xfrm>
                <a:off x="10859062" y="2443486"/>
                <a:ext cx="103383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=±</m:t>
                      </m:r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CF6494B-64C9-849D-EA41-C1E349E78E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9062" y="2443486"/>
                <a:ext cx="103383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47FCBA3-DBC0-6F6C-B674-8FC7CCF9397C}"/>
                  </a:ext>
                </a:extLst>
              </p:cNvPr>
              <p:cNvSpPr txBox="1"/>
              <p:nvPr/>
            </p:nvSpPr>
            <p:spPr>
              <a:xfrm>
                <a:off x="3191037" y="3738810"/>
                <a:ext cx="103383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47FCBA3-DBC0-6F6C-B674-8FC7CCF939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1037" y="3738810"/>
                <a:ext cx="103383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D067A6C-4841-FDA6-AE02-DD640B60E7CA}"/>
                  </a:ext>
                </a:extLst>
              </p:cNvPr>
              <p:cNvSpPr txBox="1"/>
              <p:nvPr/>
            </p:nvSpPr>
            <p:spPr>
              <a:xfrm>
                <a:off x="7116747" y="3439981"/>
                <a:ext cx="103383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𝟎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D067A6C-4841-FDA6-AE02-DD640B60E7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6747" y="3439981"/>
                <a:ext cx="103383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FB13394-CFD4-B24A-6572-1506EDD107FC}"/>
                  </a:ext>
                </a:extLst>
              </p:cNvPr>
              <p:cNvSpPr txBox="1"/>
              <p:nvPr/>
            </p:nvSpPr>
            <p:spPr>
              <a:xfrm>
                <a:off x="7116747" y="3721520"/>
                <a:ext cx="103383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FB13394-CFD4-B24A-6572-1506EDD107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6747" y="3721520"/>
                <a:ext cx="1033830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AD0B80C-8019-B6ED-0F4D-5B715D7588B2}"/>
                  </a:ext>
                </a:extLst>
              </p:cNvPr>
              <p:cNvSpPr txBox="1"/>
              <p:nvPr/>
            </p:nvSpPr>
            <p:spPr>
              <a:xfrm>
                <a:off x="11117746" y="3457383"/>
                <a:ext cx="103383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𝟒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AD0B80C-8019-B6ED-0F4D-5B715D7588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17746" y="3457383"/>
                <a:ext cx="1033830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60BDB8D-6AE4-5337-9087-0080956F68D7}"/>
                  </a:ext>
                </a:extLst>
              </p:cNvPr>
              <p:cNvSpPr txBox="1"/>
              <p:nvPr/>
            </p:nvSpPr>
            <p:spPr>
              <a:xfrm>
                <a:off x="11117746" y="3738922"/>
                <a:ext cx="103383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𝟓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60BDB8D-6AE4-5337-9087-0080956F68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17746" y="3738922"/>
                <a:ext cx="1033830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917A347-26F5-A77A-86F7-AF17B03DF7EB}"/>
                  </a:ext>
                </a:extLst>
              </p:cNvPr>
              <p:cNvSpPr txBox="1"/>
              <p:nvPr/>
            </p:nvSpPr>
            <p:spPr>
              <a:xfrm>
                <a:off x="3136607" y="4796767"/>
                <a:ext cx="103383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𝟓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917A347-26F5-A77A-86F7-AF17B03DF7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6607" y="4796767"/>
                <a:ext cx="1033830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16890F8-9CDE-E54B-928E-AA7E8E1143BA}"/>
                  </a:ext>
                </a:extLst>
              </p:cNvPr>
              <p:cNvSpPr txBox="1"/>
              <p:nvPr/>
            </p:nvSpPr>
            <p:spPr>
              <a:xfrm>
                <a:off x="3158379" y="5078306"/>
                <a:ext cx="103383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𝟒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16890F8-9CDE-E54B-928E-AA7E8E1143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8379" y="5078306"/>
                <a:ext cx="1033830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EB625C1-3FEE-0CA5-D394-FA0249D2AFDF}"/>
                  </a:ext>
                </a:extLst>
              </p:cNvPr>
              <p:cNvSpPr txBox="1"/>
              <p:nvPr/>
            </p:nvSpPr>
            <p:spPr>
              <a:xfrm>
                <a:off x="7046490" y="4835919"/>
                <a:ext cx="103383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=3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EB625C1-3FEE-0CA5-D394-FA0249D2AF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6490" y="4835919"/>
                <a:ext cx="1033830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C03083E-7763-46E8-5E3B-9785D694116D}"/>
                  </a:ext>
                </a:extLst>
              </p:cNvPr>
              <p:cNvSpPr txBox="1"/>
              <p:nvPr/>
            </p:nvSpPr>
            <p:spPr>
              <a:xfrm>
                <a:off x="7056393" y="5082970"/>
                <a:ext cx="103383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=4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C03083E-7763-46E8-5E3B-9785D69411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6393" y="5082970"/>
                <a:ext cx="1033830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4BDE7758-5993-D281-A5A0-5864877857FD}"/>
                  </a:ext>
                </a:extLst>
              </p:cNvPr>
              <p:cNvSpPr txBox="1"/>
              <p:nvPr/>
            </p:nvSpPr>
            <p:spPr>
              <a:xfrm>
                <a:off x="11075870" y="5071907"/>
                <a:ext cx="103383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=2.5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4BDE7758-5993-D281-A5A0-5864877857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75870" y="5071907"/>
                <a:ext cx="1033830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BC79BCC1-35B3-6687-8475-9B64DA70D96D}"/>
                  </a:ext>
                </a:extLst>
              </p:cNvPr>
              <p:cNvSpPr txBox="1"/>
              <p:nvPr/>
            </p:nvSpPr>
            <p:spPr>
              <a:xfrm>
                <a:off x="11090270" y="4782867"/>
                <a:ext cx="103383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=−1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BC79BCC1-35B3-6687-8475-9B64DA70D9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90270" y="4782867"/>
                <a:ext cx="1033830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7912E59-E00E-EF4B-96A6-E8E24DE19D61}"/>
                  </a:ext>
                </a:extLst>
              </p:cNvPr>
              <p:cNvSpPr txBox="1"/>
              <p:nvPr/>
            </p:nvSpPr>
            <p:spPr>
              <a:xfrm>
                <a:off x="3100436" y="6146665"/>
                <a:ext cx="1033830" cy="6347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f>
                        <m:fPr>
                          <m:ctrlPr>
                            <a:rPr kumimoji="0" lang="en-GB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num>
                        <m:den>
                          <m:r>
                            <a:rPr kumimoji="0" lang="en-GB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7912E59-E00E-EF4B-96A6-E8E24DE19D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0436" y="6146665"/>
                <a:ext cx="1033830" cy="63478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157D989-A357-2647-907B-4421378B8F7F}"/>
                  </a:ext>
                </a:extLst>
              </p:cNvPr>
              <p:cNvSpPr txBox="1"/>
              <p:nvPr/>
            </p:nvSpPr>
            <p:spPr>
              <a:xfrm>
                <a:off x="3092258" y="5857625"/>
                <a:ext cx="103383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157D989-A357-2647-907B-4421378B8F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2258" y="5857625"/>
                <a:ext cx="1033830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0268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649</Words>
  <Application>Microsoft Office PowerPoint</Application>
  <PresentationFormat>Widescreen</PresentationFormat>
  <Paragraphs>127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 Tiles (Factorising)</dc:title>
  <dc:creator>Konstantine H</dc:creator>
  <cp:lastModifiedBy>Konstantine H</cp:lastModifiedBy>
  <cp:revision>4</cp:revision>
  <cp:lastPrinted>2023-02-20T09:28:47Z</cp:lastPrinted>
  <dcterms:created xsi:type="dcterms:W3CDTF">2023-02-20T09:24:19Z</dcterms:created>
  <dcterms:modified xsi:type="dcterms:W3CDTF">2025-09-29T21:41:12Z</dcterms:modified>
</cp:coreProperties>
</file>